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41531" y="927607"/>
            <a:ext cx="7793355" cy="6066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25252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00065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5252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000065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5252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5252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316621" y="1298447"/>
            <a:ext cx="422275" cy="474980"/>
          </a:xfrm>
          <a:custGeom>
            <a:avLst/>
            <a:gdLst/>
            <a:ahLst/>
            <a:cxnLst/>
            <a:rect l="l" t="t" r="r" b="b"/>
            <a:pathLst>
              <a:path w="422275" h="474980">
                <a:moveTo>
                  <a:pt x="422147" y="474725"/>
                </a:moveTo>
                <a:lnTo>
                  <a:pt x="422147" y="0"/>
                </a:lnTo>
                <a:lnTo>
                  <a:pt x="0" y="0"/>
                </a:lnTo>
                <a:lnTo>
                  <a:pt x="0" y="474725"/>
                </a:lnTo>
                <a:lnTo>
                  <a:pt x="422147" y="474725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2093" y="1225295"/>
            <a:ext cx="8542782" cy="54787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36839" y="768095"/>
            <a:ext cx="32384" cy="1053465"/>
          </a:xfrm>
          <a:custGeom>
            <a:avLst/>
            <a:gdLst/>
            <a:ahLst/>
            <a:cxnLst/>
            <a:rect l="l" t="t" r="r" b="b"/>
            <a:pathLst>
              <a:path w="32384" h="1053464">
                <a:moveTo>
                  <a:pt x="32004" y="1053083"/>
                </a:moveTo>
                <a:lnTo>
                  <a:pt x="32003" y="0"/>
                </a:lnTo>
                <a:lnTo>
                  <a:pt x="0" y="0"/>
                </a:lnTo>
                <a:lnTo>
                  <a:pt x="0" y="1053083"/>
                </a:lnTo>
                <a:lnTo>
                  <a:pt x="32004" y="1053083"/>
                </a:lnTo>
                <a:close/>
              </a:path>
            </a:pathLst>
          </a:custGeom>
          <a:solidFill>
            <a:srgbClr val="66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3639" y="987806"/>
            <a:ext cx="694944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25252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45367" y="1917445"/>
            <a:ext cx="7349490" cy="4513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00065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0841" y="6896310"/>
            <a:ext cx="5583555" cy="196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Relationship Id="rId4" Type="http://schemas.openxmlformats.org/officeDocument/2006/relationships/image" Target="../media/image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Relationship Id="rId3" Type="http://schemas.openxmlformats.org/officeDocument/2006/relationships/image" Target="../media/image19.png"/><Relationship Id="rId4" Type="http://schemas.openxmlformats.org/officeDocument/2006/relationships/image" Target="../media/image2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2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g"/><Relationship Id="rId3" Type="http://schemas.openxmlformats.org/officeDocument/2006/relationships/image" Target="../media/image39.png"/><Relationship Id="rId4" Type="http://schemas.openxmlformats.org/officeDocument/2006/relationships/image" Target="../media/image40.jpg"/><Relationship Id="rId5" Type="http://schemas.openxmlformats.org/officeDocument/2006/relationships/image" Target="../media/image1.png"/><Relationship Id="rId6" Type="http://schemas.openxmlformats.org/officeDocument/2006/relationships/image" Target="../media/image41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jpg"/><Relationship Id="rId14" Type="http://schemas.openxmlformats.org/officeDocument/2006/relationships/image" Target="../media/image54.jpg"/><Relationship Id="rId15" Type="http://schemas.openxmlformats.org/officeDocument/2006/relationships/image" Target="../media/image55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56.png"/><Relationship Id="rId4" Type="http://schemas.openxmlformats.org/officeDocument/2006/relationships/image" Target="../media/image57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58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Relationship Id="rId3" Type="http://schemas.openxmlformats.org/officeDocument/2006/relationships/image" Target="../media/image60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jpg"/><Relationship Id="rId4" Type="http://schemas.openxmlformats.org/officeDocument/2006/relationships/image" Target="../media/image70.jpg"/><Relationship Id="rId5" Type="http://schemas.openxmlformats.org/officeDocument/2006/relationships/image" Target="../media/image71.jpg"/><Relationship Id="rId6" Type="http://schemas.openxmlformats.org/officeDocument/2006/relationships/image" Target="../media/image72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3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Relationship Id="rId3" Type="http://schemas.openxmlformats.org/officeDocument/2006/relationships/image" Target="../media/image77.jpg"/><Relationship Id="rId4" Type="http://schemas.openxmlformats.org/officeDocument/2006/relationships/image" Target="../media/image78.jpg"/><Relationship Id="rId5" Type="http://schemas.openxmlformats.org/officeDocument/2006/relationships/image" Target="../media/image79.jpg"/><Relationship Id="rId6" Type="http://schemas.openxmlformats.org/officeDocument/2006/relationships/image" Target="../media/image80.jpg"/><Relationship Id="rId7" Type="http://schemas.openxmlformats.org/officeDocument/2006/relationships/image" Target="../media/image81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Relationship Id="rId3" Type="http://schemas.openxmlformats.org/officeDocument/2006/relationships/image" Target="../media/image82.png"/><Relationship Id="rId4" Type="http://schemas.openxmlformats.org/officeDocument/2006/relationships/image" Target="../media/image83.jpg"/><Relationship Id="rId5" Type="http://schemas.openxmlformats.org/officeDocument/2006/relationships/image" Target="../media/image84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jpg"/><Relationship Id="rId3" Type="http://schemas.openxmlformats.org/officeDocument/2006/relationships/image" Target="../media/image90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3.jpg"/><Relationship Id="rId3" Type="http://schemas.openxmlformats.org/officeDocument/2006/relationships/image" Target="../media/image1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1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6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0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jpg"/><Relationship Id="rId3" Type="http://schemas.openxmlformats.org/officeDocument/2006/relationships/image" Target="../media/image102.jpg"/><Relationship Id="rId4" Type="http://schemas.openxmlformats.org/officeDocument/2006/relationships/image" Target="../media/image103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4.jpg"/><Relationship Id="rId3" Type="http://schemas.openxmlformats.org/officeDocument/2006/relationships/image" Target="../media/image105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.png"/><Relationship Id="rId6" Type="http://schemas.openxmlformats.org/officeDocument/2006/relationships/image" Target="../media/image5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0.png"/><Relationship Id="rId3" Type="http://schemas.openxmlformats.org/officeDocument/2006/relationships/image" Target="../media/image1.pn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11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2.png"/><Relationship Id="rId3" Type="http://schemas.openxmlformats.org/officeDocument/2006/relationships/image" Target="../media/image1.pn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0" Type="http://schemas.openxmlformats.org/officeDocument/2006/relationships/image" Target="../media/image126.png"/><Relationship Id="rId11" Type="http://schemas.openxmlformats.org/officeDocument/2006/relationships/image" Target="../media/image127.png"/><Relationship Id="rId12" Type="http://schemas.openxmlformats.org/officeDocument/2006/relationships/image" Target="../media/image128.png"/><Relationship Id="rId13" Type="http://schemas.openxmlformats.org/officeDocument/2006/relationships/image" Target="../media/image129.png"/><Relationship Id="rId14" Type="http://schemas.openxmlformats.org/officeDocument/2006/relationships/image" Target="../media/image130.png"/><Relationship Id="rId15" Type="http://schemas.openxmlformats.org/officeDocument/2006/relationships/image" Target="../media/image131.png"/><Relationship Id="rId16" Type="http://schemas.openxmlformats.org/officeDocument/2006/relationships/image" Target="../media/image132.png"/><Relationship Id="rId17" Type="http://schemas.openxmlformats.org/officeDocument/2006/relationships/image" Target="../media/image133.png"/><Relationship Id="rId18" Type="http://schemas.openxmlformats.org/officeDocument/2006/relationships/image" Target="../media/image134.png"/><Relationship Id="rId19" Type="http://schemas.openxmlformats.org/officeDocument/2006/relationships/image" Target="../media/image135.png"/><Relationship Id="rId20" Type="http://schemas.openxmlformats.org/officeDocument/2006/relationships/image" Target="../media/image136.png"/><Relationship Id="rId21" Type="http://schemas.openxmlformats.org/officeDocument/2006/relationships/image" Target="../media/image137.png"/><Relationship Id="rId22" Type="http://schemas.openxmlformats.org/officeDocument/2006/relationships/image" Target="../media/image138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9.pn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0.jp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pn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pn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jpg"/><Relationship Id="rId3" Type="http://schemas.openxmlformats.org/officeDocument/2006/relationships/image" Target="../media/image1.png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png"/><Relationship Id="rId3" Type="http://schemas.openxmlformats.org/officeDocument/2006/relationships/image" Target="../media/image146.jp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7.jpg"/><Relationship Id="rId3" Type="http://schemas.openxmlformats.org/officeDocument/2006/relationships/image" Target="../media/image148.jp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jp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150.jp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1.pn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2.jpg"/><Relationship Id="rId3" Type="http://schemas.openxmlformats.org/officeDocument/2006/relationships/image" Target="../media/image1.png"/><Relationship Id="rId4" Type="http://schemas.openxmlformats.org/officeDocument/2006/relationships/image" Target="../media/image153.jp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4.png"/><Relationship Id="rId3" Type="http://schemas.openxmlformats.org/officeDocument/2006/relationships/image" Target="../media/image155.png"/><Relationship Id="rId4" Type="http://schemas.openxmlformats.org/officeDocument/2006/relationships/image" Target="../media/image1.pn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6.png"/><Relationship Id="rId3" Type="http://schemas.openxmlformats.org/officeDocument/2006/relationships/image" Target="../media/image157.jp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8.png"/><Relationship Id="rId3" Type="http://schemas.openxmlformats.org/officeDocument/2006/relationships/image" Target="../media/image159.jpg"/><Relationship Id="rId4" Type="http://schemas.openxmlformats.org/officeDocument/2006/relationships/image" Target="../media/image160.jp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1.png"/><Relationship Id="rId3" Type="http://schemas.openxmlformats.org/officeDocument/2006/relationships/image" Target="../media/image162.pn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3.png"/><Relationship Id="rId3" Type="http://schemas.openxmlformats.org/officeDocument/2006/relationships/image" Target="../media/image164.png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5.png"/><Relationship Id="rId3" Type="http://schemas.openxmlformats.org/officeDocument/2006/relationships/image" Target="../media/image166.png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png"/><Relationship Id="rId3" Type="http://schemas.openxmlformats.org/officeDocument/2006/relationships/image" Target="../media/image168.png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9.png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0.png"/><Relationship Id="rId3" Type="http://schemas.openxmlformats.org/officeDocument/2006/relationships/image" Target="../media/image171.png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jpg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3.jpg"/><Relationship Id="rId3" Type="http://schemas.openxmlformats.org/officeDocument/2006/relationships/image" Target="../media/image1.pn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4.jpg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png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png"/><Relationship Id="rId3" Type="http://schemas.openxmlformats.org/officeDocument/2006/relationships/image" Target="../media/image177.pn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png"/><Relationship Id="rId3" Type="http://schemas.openxmlformats.org/officeDocument/2006/relationships/image" Target="../media/image1.pn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774839" y="348995"/>
            <a:ext cx="9144000" cy="6858000"/>
            <a:chOff x="774839" y="348995"/>
            <a:chExt cx="9144000" cy="68580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509" y="6786372"/>
              <a:ext cx="1870710" cy="40919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839" y="348995"/>
              <a:ext cx="9144000" cy="685800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640713" y="4052625"/>
            <a:ext cx="4321175" cy="904875"/>
          </a:xfrm>
          <a:prstGeom prst="rect">
            <a:avLst/>
          </a:prstGeom>
        </p:spPr>
        <p:txBody>
          <a:bodyPr wrap="square" lIns="0" tIns="2019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90"/>
              </a:spcBef>
            </a:pP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Jean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Ponce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Leon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Ing,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000065"/>
                </a:solidFill>
                <a:latin typeface="Arial"/>
                <a:cs typeface="Arial"/>
              </a:rPr>
              <a:t>M.C.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sz="1400" spc="-10" b="1">
                <a:solidFill>
                  <a:srgbClr val="000065"/>
                </a:solidFill>
                <a:latin typeface="Arial"/>
                <a:cs typeface="Arial"/>
              </a:rPr>
              <a:t>Expositor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496951" y="2866897"/>
            <a:ext cx="615505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861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ANALISIS</a:t>
            </a:r>
            <a:r>
              <a:rPr dirty="0" sz="3000" spc="-2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DE</a:t>
            </a:r>
            <a:r>
              <a:rPr dirty="0" sz="3000" spc="-13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ARMONICOS</a:t>
            </a:r>
            <a:r>
              <a:rPr dirty="0" sz="3000" spc="-20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spc="-25" b="1">
                <a:solidFill>
                  <a:srgbClr val="33659A"/>
                </a:solidFill>
                <a:latin typeface="Arial"/>
                <a:cs typeface="Arial"/>
              </a:rPr>
              <a:t>EN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SISTEMAS</a:t>
            </a:r>
            <a:r>
              <a:rPr dirty="0" sz="3000" spc="-90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spc="-10" b="1">
                <a:solidFill>
                  <a:srgbClr val="33659A"/>
                </a:solidFill>
                <a:latin typeface="Arial"/>
                <a:cs typeface="Arial"/>
              </a:rPr>
              <a:t>ELECTRICOS</a:t>
            </a:r>
            <a:r>
              <a:rPr dirty="0" sz="3000" spc="-8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BT</a:t>
            </a:r>
            <a:r>
              <a:rPr dirty="0" sz="3000" spc="-13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Y</a:t>
            </a:r>
            <a:r>
              <a:rPr dirty="0" sz="3000" spc="-13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spc="-25" b="1">
                <a:solidFill>
                  <a:srgbClr val="33659A"/>
                </a:solidFill>
                <a:latin typeface="Arial"/>
                <a:cs typeface="Arial"/>
              </a:rPr>
              <a:t>MT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608629" y="6353809"/>
            <a:ext cx="2016760" cy="5797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56665">
              <a:lnSpc>
                <a:spcPts val="1510"/>
              </a:lnSpc>
              <a:spcBef>
                <a:spcPts val="95"/>
              </a:spcBef>
            </a:pPr>
            <a:r>
              <a:rPr dirty="0" sz="1400" b="1">
                <a:latin typeface="Calibri"/>
                <a:cs typeface="Calibri"/>
              </a:rPr>
              <a:t>Curso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spc="-25" b="1">
                <a:latin typeface="Calibri"/>
                <a:cs typeface="Calibri"/>
              </a:rPr>
              <a:t>PQ</a:t>
            </a:r>
            <a:endParaRPr sz="1400">
              <a:latin typeface="Calibri"/>
              <a:cs typeface="Calibri"/>
            </a:endParaRPr>
          </a:p>
          <a:p>
            <a:pPr algn="r" marR="5080">
              <a:lnSpc>
                <a:spcPts val="1345"/>
              </a:lnSpc>
            </a:pPr>
            <a:r>
              <a:rPr dirty="0" sz="1400" b="1">
                <a:latin typeface="Calibri"/>
                <a:cs typeface="Calibri"/>
              </a:rPr>
              <a:t>16‐18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Febrero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spc="-20" b="1">
                <a:latin typeface="Calibri"/>
                <a:cs typeface="Calibri"/>
              </a:rPr>
              <a:t>2017</a:t>
            </a:r>
            <a:endParaRPr sz="1400">
              <a:latin typeface="Calibri"/>
              <a:cs typeface="Calibri"/>
            </a:endParaRPr>
          </a:p>
          <a:p>
            <a:pPr algn="r" marR="5080">
              <a:lnSpc>
                <a:spcPts val="1510"/>
              </a:lnSpc>
            </a:pPr>
            <a:r>
              <a:rPr dirty="0" sz="1400">
                <a:latin typeface="Calibri"/>
                <a:cs typeface="Calibri"/>
              </a:rPr>
              <a:t>CIP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Miraflores</a:t>
            </a:r>
            <a:r>
              <a:rPr dirty="0" sz="1400">
                <a:latin typeface="Calibri"/>
                <a:cs typeface="Calibri"/>
              </a:rPr>
              <a:t> –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Lima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‐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Perú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39373" y="1938362"/>
            <a:ext cx="8049895" cy="458216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273050" indent="-260350">
              <a:lnSpc>
                <a:spcPct val="100000"/>
              </a:lnSpc>
              <a:spcBef>
                <a:spcPts val="1055"/>
              </a:spcBef>
              <a:buAutoNum type="romanUcPeriod"/>
              <a:tabLst>
                <a:tab pos="273050" algn="l"/>
              </a:tabLst>
            </a:pPr>
            <a:r>
              <a:rPr dirty="0" sz="1800">
                <a:latin typeface="Verdana"/>
                <a:cs typeface="Verdana"/>
              </a:rPr>
              <a:t>Perturbaciones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un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Sistema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Eléctrico</a:t>
            </a:r>
            <a:endParaRPr sz="1800">
              <a:latin typeface="Verdana"/>
              <a:cs typeface="Verdana"/>
            </a:endParaRPr>
          </a:p>
          <a:p>
            <a:pPr lvl="1" marL="755015" indent="-285750">
              <a:lnSpc>
                <a:spcPct val="100000"/>
              </a:lnSpc>
              <a:spcBef>
                <a:spcPts val="85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Problemas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disturbios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calidad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energía</a:t>
            </a:r>
            <a:endParaRPr sz="1600">
              <a:latin typeface="Verdana"/>
              <a:cs typeface="Verdana"/>
            </a:endParaRPr>
          </a:p>
          <a:p>
            <a:pPr lvl="1" marL="755015" indent="-285750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Equipos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eléctricos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afectados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Eventos</a:t>
            </a:r>
            <a:r>
              <a:rPr dirty="0" sz="1600" spc="-75">
                <a:latin typeface="Verdana"/>
                <a:cs typeface="Verdana"/>
              </a:rPr>
              <a:t> </a:t>
            </a:r>
            <a:r>
              <a:rPr dirty="0" sz="1600" spc="-30">
                <a:latin typeface="Verdana"/>
                <a:cs typeface="Verdana"/>
              </a:rPr>
              <a:t>Flicker.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soluciones.</a:t>
            </a:r>
            <a:endParaRPr sz="1600">
              <a:latin typeface="Verdana"/>
              <a:cs typeface="Verdana"/>
            </a:endParaRPr>
          </a:p>
          <a:p>
            <a:pPr lvl="1" marL="755650" marR="6350" indent="-285750">
              <a:lnSpc>
                <a:spcPts val="1730"/>
              </a:lnSpc>
              <a:spcBef>
                <a:spcPts val="40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650" algn="l"/>
              </a:tabLst>
            </a:pPr>
            <a:r>
              <a:rPr dirty="0" sz="1600">
                <a:latin typeface="Verdana"/>
                <a:cs typeface="Verdana"/>
              </a:rPr>
              <a:t>Normativas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Nacionales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(NTCSE)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Internacionales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referentes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Calidad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1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Energía</a:t>
            </a:r>
            <a:r>
              <a:rPr dirty="0" sz="1600" spc="-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(IEEE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5">
                <a:latin typeface="Verdana"/>
                <a:cs typeface="Verdana"/>
              </a:rPr>
              <a:t> </a:t>
            </a:r>
            <a:r>
              <a:rPr dirty="0" sz="1600" spc="-20">
                <a:latin typeface="Verdana"/>
                <a:cs typeface="Verdana"/>
              </a:rPr>
              <a:t>IEC)</a:t>
            </a:r>
            <a:endParaRPr sz="160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620"/>
              </a:spcBef>
              <a:buClr>
                <a:srgbClr val="33659A"/>
              </a:buClr>
              <a:buFont typeface="Wingdings"/>
              <a:buChar char=""/>
            </a:pPr>
            <a:endParaRPr sz="1600">
              <a:latin typeface="Verdana"/>
              <a:cs typeface="Verdana"/>
            </a:endParaRPr>
          </a:p>
          <a:p>
            <a:pPr marL="369570" indent="-356870">
              <a:lnSpc>
                <a:spcPct val="100000"/>
              </a:lnSpc>
              <a:buAutoNum type="romanUcPeriod"/>
              <a:tabLst>
                <a:tab pos="369570" algn="l"/>
              </a:tabLst>
            </a:pPr>
            <a:r>
              <a:rPr dirty="0" sz="1800">
                <a:latin typeface="Verdana"/>
                <a:cs typeface="Verdana"/>
              </a:rPr>
              <a:t>Armónicos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los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Sistemas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Eléctricos</a:t>
            </a:r>
            <a:endParaRPr sz="18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85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 spc="-10">
                <a:latin typeface="Verdana"/>
                <a:cs typeface="Verdana"/>
              </a:rPr>
              <a:t>Definiciones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Cargas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Generadoras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Armónicos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Propagación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un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SE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Problemas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Creados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por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su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tratamiento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Como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analizar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controlar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un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SE</a:t>
            </a:r>
            <a:endParaRPr sz="1600">
              <a:latin typeface="Verdana"/>
              <a:cs typeface="Verdana"/>
            </a:endParaRPr>
          </a:p>
          <a:p>
            <a:pPr lvl="1" marL="755650" marR="5080" indent="-285750">
              <a:lnSpc>
                <a:spcPts val="1730"/>
              </a:lnSpc>
              <a:spcBef>
                <a:spcPts val="409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650" algn="l"/>
                <a:tab pos="1948814" algn="l"/>
                <a:tab pos="2418715" algn="l"/>
                <a:tab pos="3568700" algn="l"/>
                <a:tab pos="4760595" algn="l"/>
                <a:tab pos="5231765" algn="l"/>
                <a:tab pos="6424295" algn="l"/>
                <a:tab pos="6894195" algn="l"/>
              </a:tabLst>
            </a:pPr>
            <a:r>
              <a:rPr dirty="0" sz="1600" spc="-10">
                <a:latin typeface="Verdana"/>
                <a:cs typeface="Verdana"/>
              </a:rPr>
              <a:t>Modelado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Sistemas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Eléctricos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en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Presencia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Armónicos. Desarrollo.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6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Diseño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Filtros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Pasivos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para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solución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armónicos.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Desarrollo.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01779" y="935227"/>
            <a:ext cx="157480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b="1">
                <a:solidFill>
                  <a:srgbClr val="33659A"/>
                </a:solidFill>
                <a:latin typeface="Arial"/>
                <a:cs typeface="Arial"/>
              </a:rPr>
              <a:t>Temario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6708520" y="4086605"/>
            <a:ext cx="621030" cy="375920"/>
            <a:chOff x="6708520" y="4086605"/>
            <a:chExt cx="621030" cy="3759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5391" y="4098035"/>
              <a:ext cx="609600" cy="35280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08520" y="4086605"/>
              <a:ext cx="621030" cy="375920"/>
            </a:xfrm>
            <a:custGeom>
              <a:avLst/>
              <a:gdLst/>
              <a:ahLst/>
              <a:cxnLst/>
              <a:rect l="l" t="t" r="r" b="b"/>
              <a:pathLst>
                <a:path w="621029" h="375920">
                  <a:moveTo>
                    <a:pt x="187451" y="95249"/>
                  </a:moveTo>
                  <a:lnTo>
                    <a:pt x="187451" y="0"/>
                  </a:lnTo>
                  <a:lnTo>
                    <a:pt x="0" y="188213"/>
                  </a:lnTo>
                  <a:lnTo>
                    <a:pt x="9905" y="198119"/>
                  </a:lnTo>
                  <a:lnTo>
                    <a:pt x="9906" y="184403"/>
                  </a:lnTo>
                  <a:lnTo>
                    <a:pt x="13334" y="187832"/>
                  </a:lnTo>
                  <a:lnTo>
                    <a:pt x="178308" y="22859"/>
                  </a:lnTo>
                  <a:lnTo>
                    <a:pt x="178308" y="11429"/>
                  </a:lnTo>
                  <a:lnTo>
                    <a:pt x="185928" y="15239"/>
                  </a:lnTo>
                  <a:lnTo>
                    <a:pt x="185928" y="95249"/>
                  </a:lnTo>
                  <a:lnTo>
                    <a:pt x="187451" y="95249"/>
                  </a:lnTo>
                  <a:close/>
                </a:path>
                <a:path w="621029" h="375920">
                  <a:moveTo>
                    <a:pt x="13334" y="187832"/>
                  </a:moveTo>
                  <a:lnTo>
                    <a:pt x="9906" y="184403"/>
                  </a:lnTo>
                  <a:lnTo>
                    <a:pt x="9906" y="191261"/>
                  </a:lnTo>
                  <a:lnTo>
                    <a:pt x="13334" y="187832"/>
                  </a:lnTo>
                  <a:close/>
                </a:path>
                <a:path w="621029" h="375920">
                  <a:moveTo>
                    <a:pt x="185928" y="360425"/>
                  </a:moveTo>
                  <a:lnTo>
                    <a:pt x="13334" y="187832"/>
                  </a:lnTo>
                  <a:lnTo>
                    <a:pt x="9906" y="191261"/>
                  </a:lnTo>
                  <a:lnTo>
                    <a:pt x="9905" y="198119"/>
                  </a:lnTo>
                  <a:lnTo>
                    <a:pt x="178308" y="366521"/>
                  </a:lnTo>
                  <a:lnTo>
                    <a:pt x="178308" y="364235"/>
                  </a:lnTo>
                  <a:lnTo>
                    <a:pt x="185928" y="360425"/>
                  </a:lnTo>
                  <a:close/>
                </a:path>
                <a:path w="621029" h="375920">
                  <a:moveTo>
                    <a:pt x="185928" y="15239"/>
                  </a:moveTo>
                  <a:lnTo>
                    <a:pt x="178308" y="11429"/>
                  </a:lnTo>
                  <a:lnTo>
                    <a:pt x="178308" y="22859"/>
                  </a:lnTo>
                  <a:lnTo>
                    <a:pt x="185928" y="15239"/>
                  </a:lnTo>
                  <a:close/>
                </a:path>
                <a:path w="621029" h="375920">
                  <a:moveTo>
                    <a:pt x="185928" y="95249"/>
                  </a:moveTo>
                  <a:lnTo>
                    <a:pt x="185928" y="15239"/>
                  </a:lnTo>
                  <a:lnTo>
                    <a:pt x="178308" y="22859"/>
                  </a:lnTo>
                  <a:lnTo>
                    <a:pt x="178308" y="104393"/>
                  </a:lnTo>
                  <a:lnTo>
                    <a:pt x="182879" y="104393"/>
                  </a:lnTo>
                  <a:lnTo>
                    <a:pt x="182880" y="95249"/>
                  </a:lnTo>
                  <a:lnTo>
                    <a:pt x="185928" y="95249"/>
                  </a:lnTo>
                  <a:close/>
                </a:path>
                <a:path w="621029" h="375920">
                  <a:moveTo>
                    <a:pt x="616458" y="271271"/>
                  </a:moveTo>
                  <a:lnTo>
                    <a:pt x="178308" y="271271"/>
                  </a:lnTo>
                  <a:lnTo>
                    <a:pt x="178308" y="352805"/>
                  </a:lnTo>
                  <a:lnTo>
                    <a:pt x="182880" y="357377"/>
                  </a:lnTo>
                  <a:lnTo>
                    <a:pt x="182880" y="280415"/>
                  </a:lnTo>
                  <a:lnTo>
                    <a:pt x="187451" y="275843"/>
                  </a:lnTo>
                  <a:lnTo>
                    <a:pt x="187451" y="280415"/>
                  </a:lnTo>
                  <a:lnTo>
                    <a:pt x="611886" y="280415"/>
                  </a:lnTo>
                  <a:lnTo>
                    <a:pt x="611886" y="275843"/>
                  </a:lnTo>
                  <a:lnTo>
                    <a:pt x="616458" y="271271"/>
                  </a:lnTo>
                  <a:close/>
                </a:path>
                <a:path w="621029" h="375920">
                  <a:moveTo>
                    <a:pt x="185928" y="374141"/>
                  </a:moveTo>
                  <a:lnTo>
                    <a:pt x="185928" y="360425"/>
                  </a:lnTo>
                  <a:lnTo>
                    <a:pt x="178308" y="364235"/>
                  </a:lnTo>
                  <a:lnTo>
                    <a:pt x="178308" y="366521"/>
                  </a:lnTo>
                  <a:lnTo>
                    <a:pt x="185928" y="374141"/>
                  </a:lnTo>
                  <a:close/>
                </a:path>
                <a:path w="621029" h="375920">
                  <a:moveTo>
                    <a:pt x="621030" y="280415"/>
                  </a:moveTo>
                  <a:lnTo>
                    <a:pt x="621030" y="95249"/>
                  </a:lnTo>
                  <a:lnTo>
                    <a:pt x="182880" y="95249"/>
                  </a:lnTo>
                  <a:lnTo>
                    <a:pt x="187451" y="99821"/>
                  </a:lnTo>
                  <a:lnTo>
                    <a:pt x="187451" y="104393"/>
                  </a:lnTo>
                  <a:lnTo>
                    <a:pt x="611886" y="104393"/>
                  </a:lnTo>
                  <a:lnTo>
                    <a:pt x="611886" y="99821"/>
                  </a:lnTo>
                  <a:lnTo>
                    <a:pt x="616458" y="104393"/>
                  </a:lnTo>
                  <a:lnTo>
                    <a:pt x="616458" y="280415"/>
                  </a:lnTo>
                  <a:lnTo>
                    <a:pt x="621030" y="280415"/>
                  </a:lnTo>
                  <a:close/>
                </a:path>
                <a:path w="621029" h="375920">
                  <a:moveTo>
                    <a:pt x="187451" y="104393"/>
                  </a:moveTo>
                  <a:lnTo>
                    <a:pt x="187451" y="99821"/>
                  </a:lnTo>
                  <a:lnTo>
                    <a:pt x="182880" y="95249"/>
                  </a:lnTo>
                  <a:lnTo>
                    <a:pt x="182879" y="104393"/>
                  </a:lnTo>
                  <a:lnTo>
                    <a:pt x="187451" y="104393"/>
                  </a:lnTo>
                  <a:close/>
                </a:path>
                <a:path w="621029" h="375920">
                  <a:moveTo>
                    <a:pt x="187451" y="280415"/>
                  </a:moveTo>
                  <a:lnTo>
                    <a:pt x="187451" y="275843"/>
                  </a:lnTo>
                  <a:lnTo>
                    <a:pt x="182880" y="280415"/>
                  </a:lnTo>
                  <a:lnTo>
                    <a:pt x="187451" y="280415"/>
                  </a:lnTo>
                  <a:close/>
                </a:path>
                <a:path w="621029" h="375920">
                  <a:moveTo>
                    <a:pt x="187452" y="375665"/>
                  </a:moveTo>
                  <a:lnTo>
                    <a:pt x="187451" y="280415"/>
                  </a:lnTo>
                  <a:lnTo>
                    <a:pt x="182880" y="280415"/>
                  </a:lnTo>
                  <a:lnTo>
                    <a:pt x="182880" y="357377"/>
                  </a:lnTo>
                  <a:lnTo>
                    <a:pt x="185928" y="360425"/>
                  </a:lnTo>
                  <a:lnTo>
                    <a:pt x="185928" y="374141"/>
                  </a:lnTo>
                  <a:lnTo>
                    <a:pt x="187452" y="375665"/>
                  </a:lnTo>
                  <a:close/>
                </a:path>
                <a:path w="621029" h="375920">
                  <a:moveTo>
                    <a:pt x="616458" y="104393"/>
                  </a:moveTo>
                  <a:lnTo>
                    <a:pt x="611886" y="99821"/>
                  </a:lnTo>
                  <a:lnTo>
                    <a:pt x="611886" y="104393"/>
                  </a:lnTo>
                  <a:lnTo>
                    <a:pt x="616458" y="104393"/>
                  </a:lnTo>
                  <a:close/>
                </a:path>
                <a:path w="621029" h="375920">
                  <a:moveTo>
                    <a:pt x="616458" y="271271"/>
                  </a:moveTo>
                  <a:lnTo>
                    <a:pt x="616458" y="104393"/>
                  </a:lnTo>
                  <a:lnTo>
                    <a:pt x="611886" y="104393"/>
                  </a:lnTo>
                  <a:lnTo>
                    <a:pt x="611886" y="271271"/>
                  </a:lnTo>
                  <a:lnTo>
                    <a:pt x="616458" y="271271"/>
                  </a:lnTo>
                  <a:close/>
                </a:path>
                <a:path w="621029" h="375920">
                  <a:moveTo>
                    <a:pt x="616458" y="280415"/>
                  </a:moveTo>
                  <a:lnTo>
                    <a:pt x="616458" y="271271"/>
                  </a:lnTo>
                  <a:lnTo>
                    <a:pt x="611886" y="275843"/>
                  </a:lnTo>
                  <a:lnTo>
                    <a:pt x="611886" y="280415"/>
                  </a:lnTo>
                  <a:lnTo>
                    <a:pt x="616458" y="2804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39373" y="1982215"/>
            <a:ext cx="4455795" cy="1116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Verdana"/>
                <a:cs typeface="Verdana"/>
              </a:rPr>
              <a:t>III.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Medición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calidad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energía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1800">
              <a:latin typeface="Verdana"/>
              <a:cs typeface="Verdana"/>
            </a:endParaRPr>
          </a:p>
          <a:p>
            <a:pPr marL="755650" marR="5080" indent="-285750">
              <a:lnSpc>
                <a:spcPts val="1730"/>
              </a:lnSpc>
              <a:spcBef>
                <a:spcPts val="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650" algn="l"/>
                <a:tab pos="1739264" algn="l"/>
                <a:tab pos="2381885" algn="l"/>
                <a:tab pos="2746375" algn="l"/>
                <a:tab pos="4194810" algn="l"/>
              </a:tabLst>
            </a:pPr>
            <a:r>
              <a:rPr dirty="0" sz="1600" spc="-10">
                <a:latin typeface="Verdana"/>
                <a:cs typeface="Verdana"/>
              </a:rPr>
              <a:t>Equipos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0">
                <a:latin typeface="Verdana"/>
                <a:cs typeface="Verdana"/>
              </a:rPr>
              <a:t>para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el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diagnósticos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 </a:t>
            </a:r>
            <a:r>
              <a:rPr dirty="0" sz="1600" spc="-10">
                <a:latin typeface="Verdana"/>
                <a:cs typeface="Verdana"/>
              </a:rPr>
              <a:t>Normatividad.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56867" y="2610104"/>
            <a:ext cx="343154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4355" algn="l"/>
                <a:tab pos="2238375" algn="l"/>
                <a:tab pos="3297554" algn="l"/>
              </a:tabLst>
            </a:pPr>
            <a:r>
              <a:rPr dirty="0" sz="1600" spc="-25">
                <a:latin typeface="Verdana"/>
                <a:cs typeface="Verdana"/>
              </a:rPr>
              <a:t>PQ.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Características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Técnicas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5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96573" y="3073704"/>
            <a:ext cx="7593330" cy="3524885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10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297815" algn="l"/>
              </a:tabLst>
            </a:pPr>
            <a:r>
              <a:rPr dirty="0" sz="1600" spc="-10">
                <a:latin typeface="Verdana"/>
                <a:cs typeface="Verdana"/>
              </a:rPr>
              <a:t>Consideraciones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trabajos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campo.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Campaña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mediciones.</a:t>
            </a:r>
            <a:endParaRPr sz="1600">
              <a:latin typeface="Verdana"/>
              <a:cs typeface="Verdana"/>
            </a:endParaRPr>
          </a:p>
          <a:p>
            <a:pPr marL="298450" marR="5080" indent="-285750">
              <a:lnSpc>
                <a:spcPts val="1730"/>
              </a:lnSpc>
              <a:spcBef>
                <a:spcPts val="122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298450" algn="l"/>
                <a:tab pos="1872614" algn="l"/>
                <a:tab pos="2345055" algn="l"/>
                <a:tab pos="2871470" algn="l"/>
                <a:tab pos="3289300" algn="l"/>
                <a:tab pos="4141470" algn="l"/>
                <a:tab pos="5431155" algn="l"/>
                <a:tab pos="5847080" algn="l"/>
                <a:tab pos="6298565" algn="l"/>
              </a:tabLst>
            </a:pPr>
            <a:r>
              <a:rPr dirty="0" sz="1600" spc="-10">
                <a:latin typeface="Verdana"/>
                <a:cs typeface="Verdana"/>
              </a:rPr>
              <a:t>Demostración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del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uso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equipo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registrador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PQ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(Instalación, configuración,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extracción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información)</a:t>
            </a:r>
            <a:endParaRPr sz="1600">
              <a:latin typeface="Verdana"/>
              <a:cs typeface="Verdana"/>
            </a:endParaRPr>
          </a:p>
          <a:p>
            <a:pPr marL="297815" indent="-285115">
              <a:lnSpc>
                <a:spcPct val="100000"/>
              </a:lnSpc>
              <a:spcBef>
                <a:spcPts val="98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297815" algn="l"/>
              </a:tabLst>
            </a:pPr>
            <a:r>
              <a:rPr dirty="0" sz="1600" spc="-10">
                <a:latin typeface="Verdana"/>
                <a:cs typeface="Verdana"/>
              </a:rPr>
              <a:t>Recomendaciones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realización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estudios</a:t>
            </a:r>
            <a:r>
              <a:rPr dirty="0" sz="1600" spc="-25">
                <a:latin typeface="Verdana"/>
                <a:cs typeface="Verdana"/>
              </a:rPr>
              <a:t> PQ.</a:t>
            </a:r>
            <a:endParaRPr sz="1600">
              <a:latin typeface="Verdana"/>
              <a:cs typeface="Verdana"/>
            </a:endParaRPr>
          </a:p>
          <a:p>
            <a:pPr lvl="1" marL="630555" indent="-228600">
              <a:lnSpc>
                <a:spcPct val="100000"/>
              </a:lnSpc>
              <a:spcBef>
                <a:spcPts val="12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oferta,</a:t>
            </a:r>
            <a:r>
              <a:rPr dirty="0" sz="1600" spc="-2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delimitación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2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responsabilidades,</a:t>
            </a:r>
            <a:endParaRPr sz="1600">
              <a:latin typeface="Verdana"/>
              <a:cs typeface="Verdana"/>
            </a:endParaRPr>
          </a:p>
          <a:p>
            <a:pPr lvl="1" marL="630555" indent="-228600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>
                <a:latin typeface="Verdana"/>
                <a:cs typeface="Verdana"/>
              </a:rPr>
              <a:t>Negociación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con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el</a:t>
            </a:r>
            <a:r>
              <a:rPr dirty="0" sz="1600" spc="-6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suministrador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energía,</a:t>
            </a:r>
            <a:endParaRPr sz="1600">
              <a:latin typeface="Verdana"/>
              <a:cs typeface="Verdana"/>
            </a:endParaRPr>
          </a:p>
          <a:p>
            <a:pPr lvl="1" marL="630555" indent="-228600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 spc="-20">
                <a:latin typeface="Verdana"/>
                <a:cs typeface="Verdana"/>
              </a:rPr>
              <a:t>Tratamiento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2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información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forma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mostrarla</a:t>
            </a:r>
            <a:endParaRPr sz="1600">
              <a:latin typeface="Verdana"/>
              <a:cs typeface="Verdana"/>
            </a:endParaRPr>
          </a:p>
          <a:p>
            <a:pPr algn="just" lvl="1" marL="630555" marR="5080" indent="-228600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>
                <a:latin typeface="Verdana"/>
                <a:cs typeface="Verdana"/>
              </a:rPr>
              <a:t>Estudios</a:t>
            </a:r>
            <a:r>
              <a:rPr dirty="0" sz="1600" spc="20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estandares</a:t>
            </a:r>
            <a:r>
              <a:rPr dirty="0" sz="1600" spc="20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tipo</a:t>
            </a:r>
            <a:r>
              <a:rPr dirty="0" sz="1600" spc="204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diagnostico</a:t>
            </a:r>
            <a:r>
              <a:rPr dirty="0" sz="1600" spc="20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(auditoria</a:t>
            </a:r>
            <a:r>
              <a:rPr dirty="0" sz="1600" spc="20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PQ,</a:t>
            </a:r>
            <a:r>
              <a:rPr dirty="0" sz="1600" spc="204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20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según </a:t>
            </a:r>
            <a:r>
              <a:rPr dirty="0" sz="1600">
                <a:latin typeface="Verdana"/>
                <a:cs typeface="Verdana"/>
              </a:rPr>
              <a:t>ntcse,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etc)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estudios</a:t>
            </a:r>
            <a:r>
              <a:rPr dirty="0" sz="1600" spc="60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especiales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(dimensionamiento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 spc="-10">
                <a:latin typeface="Verdana"/>
                <a:cs typeface="Verdana"/>
              </a:rPr>
              <a:t>filtros </a:t>
            </a:r>
            <a:r>
              <a:rPr dirty="0" sz="1600">
                <a:latin typeface="Verdana"/>
                <a:cs typeface="Verdana"/>
              </a:rPr>
              <a:t>armónicos,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determinación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direccionalidad,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etc).</a:t>
            </a:r>
            <a:endParaRPr sz="1600">
              <a:latin typeface="Verdana"/>
              <a:cs typeface="Verdana"/>
            </a:endParaRPr>
          </a:p>
          <a:p>
            <a:pPr algn="just" lvl="1" marL="629920" indent="-227965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29920" algn="l"/>
              </a:tabLst>
            </a:pPr>
            <a:r>
              <a:rPr dirty="0" sz="1600">
                <a:latin typeface="Verdana"/>
                <a:cs typeface="Verdana"/>
              </a:rPr>
              <a:t>Entregables,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visualización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informes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tipos.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01779" y="935227"/>
            <a:ext cx="157480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b="1">
                <a:solidFill>
                  <a:srgbClr val="33659A"/>
                </a:solidFill>
                <a:latin typeface="Arial"/>
                <a:cs typeface="Arial"/>
              </a:rPr>
              <a:t>Temario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11" y="348995"/>
            <a:ext cx="9139428" cy="18524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6943" y="567943"/>
            <a:ext cx="858901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II.</a:t>
            </a:r>
            <a:r>
              <a:rPr dirty="0" sz="3000" spc="-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Armónicos</a:t>
            </a:r>
            <a:r>
              <a:rPr dirty="0" sz="3000" spc="-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dirty="0" sz="3000" spc="-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los</a:t>
            </a:r>
            <a:r>
              <a:rPr dirty="0" sz="3000" spc="-3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sistemas</a:t>
            </a:r>
            <a:r>
              <a:rPr dirty="0" sz="3000" spc="-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Verdana"/>
                <a:cs typeface="Verdana"/>
              </a:rPr>
              <a:t>eléctricos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883043" y="2708910"/>
            <a:ext cx="8925560" cy="3646170"/>
            <a:chOff x="883043" y="2708910"/>
            <a:chExt cx="8925560" cy="364617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8193" y="2708910"/>
              <a:ext cx="5820155" cy="364617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3043" y="4418076"/>
              <a:ext cx="3432809" cy="1136141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249052" y="1969262"/>
            <a:ext cx="75037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Verdana"/>
                <a:cs typeface="Verdana"/>
              </a:rPr>
              <a:t>Antes…</a:t>
            </a:r>
            <a:r>
              <a:rPr dirty="0" sz="2000" spc="-5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Como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se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calcula</a:t>
            </a:r>
            <a:r>
              <a:rPr dirty="0" sz="2000" spc="-3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el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valor</a:t>
            </a:r>
            <a:r>
              <a:rPr dirty="0" sz="2000" spc="-2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eficaz</a:t>
            </a:r>
            <a:r>
              <a:rPr dirty="0" sz="2000" spc="-5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de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una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spc="-10" b="1">
                <a:latin typeface="Verdana"/>
                <a:cs typeface="Verdana"/>
              </a:rPr>
              <a:t>onda: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7731" y="1080769"/>
            <a:ext cx="720788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49110" y="1969292"/>
            <a:ext cx="7997190" cy="2395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Verdana"/>
                <a:cs typeface="Verdana"/>
              </a:rPr>
              <a:t>Cual</a:t>
            </a:r>
            <a:r>
              <a:rPr dirty="0" sz="2000" spc="-4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es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el</a:t>
            </a:r>
            <a:r>
              <a:rPr dirty="0" sz="2000" spc="-5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significado</a:t>
            </a:r>
            <a:r>
              <a:rPr dirty="0" sz="2000" spc="-2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físico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del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valor</a:t>
            </a:r>
            <a:r>
              <a:rPr dirty="0" sz="2000" spc="-30" b="1">
                <a:latin typeface="Verdana"/>
                <a:cs typeface="Verdana"/>
              </a:rPr>
              <a:t> </a:t>
            </a:r>
            <a:r>
              <a:rPr dirty="0" sz="2000" spc="-10" b="1">
                <a:latin typeface="Verdana"/>
                <a:cs typeface="Verdana"/>
              </a:rPr>
              <a:t>eficaz:</a:t>
            </a:r>
            <a:endParaRPr sz="2000">
              <a:latin typeface="Verdana"/>
              <a:cs typeface="Verdana"/>
            </a:endParaRPr>
          </a:p>
          <a:p>
            <a:pPr marL="71755" marR="5080">
              <a:lnSpc>
                <a:spcPct val="100000"/>
              </a:lnSpc>
              <a:spcBef>
                <a:spcPts val="1835"/>
              </a:spcBef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Es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designar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valor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corriente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constante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al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circular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sobre</a:t>
            </a:r>
            <a:r>
              <a:rPr dirty="0" sz="2000" spc="-8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000" spc="-9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determinada</a:t>
            </a:r>
            <a:r>
              <a:rPr dirty="0" sz="20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resistencia</a:t>
            </a:r>
            <a:r>
              <a:rPr dirty="0" sz="2000" spc="-8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óhmica</a:t>
            </a:r>
            <a:r>
              <a:rPr dirty="0" sz="2000" spc="-8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produciría</a:t>
            </a:r>
            <a:r>
              <a:rPr dirty="0" sz="20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los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mismos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efectos</a:t>
            </a:r>
            <a:r>
              <a:rPr dirty="0" sz="20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caloríficos</a:t>
            </a:r>
            <a:r>
              <a:rPr dirty="0" sz="20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dicha</a:t>
            </a:r>
            <a:r>
              <a:rPr dirty="0" sz="20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corriente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variable.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000">
              <a:latin typeface="Verdana"/>
              <a:cs typeface="Verdana"/>
            </a:endParaRPr>
          </a:p>
          <a:p>
            <a:pPr algn="ctr" marL="5080">
              <a:lnSpc>
                <a:spcPct val="100000"/>
              </a:lnSpc>
            </a:pPr>
            <a:r>
              <a:rPr dirty="0" sz="1800">
                <a:latin typeface="Verdana"/>
                <a:cs typeface="Verdana"/>
              </a:rPr>
              <a:t>R=48.4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Ohm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8975" y="4403598"/>
            <a:ext cx="8568877" cy="2254757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0087" y="3751864"/>
            <a:ext cx="3017763" cy="26444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01194" y="3748363"/>
            <a:ext cx="3107054" cy="256054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17731" y="1080769"/>
            <a:ext cx="720788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249110" y="1969292"/>
            <a:ext cx="7926070" cy="1172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Verdana"/>
                <a:cs typeface="Verdana"/>
              </a:rPr>
              <a:t>Casos</a:t>
            </a:r>
            <a:r>
              <a:rPr dirty="0" sz="2000" spc="-60" b="1">
                <a:latin typeface="Verdana"/>
                <a:cs typeface="Verdana"/>
              </a:rPr>
              <a:t> </a:t>
            </a:r>
            <a:r>
              <a:rPr dirty="0" sz="2000" spc="-10" b="1">
                <a:latin typeface="Verdana"/>
                <a:cs typeface="Verdana"/>
              </a:rPr>
              <a:t>Particulares:</a:t>
            </a:r>
            <a:endParaRPr sz="2000">
              <a:latin typeface="Verdana"/>
              <a:cs typeface="Verdana"/>
            </a:endParaRPr>
          </a:p>
          <a:p>
            <a:pPr marL="71755" marR="5080">
              <a:lnSpc>
                <a:spcPct val="100000"/>
              </a:lnSpc>
              <a:spcBef>
                <a:spcPts val="1835"/>
              </a:spcBef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Algunas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señales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tienen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relación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nos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permite</a:t>
            </a:r>
            <a:r>
              <a:rPr dirty="0" sz="20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saber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el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valor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eficaz,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sin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necesidad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hacer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procedimiento.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7731" y="1080769"/>
            <a:ext cx="720788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3379" y="1640484"/>
            <a:ext cx="8011159" cy="23114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just" marL="76200">
              <a:lnSpc>
                <a:spcPct val="100000"/>
              </a:lnSpc>
              <a:spcBef>
                <a:spcPts val="1300"/>
              </a:spcBef>
            </a:pPr>
            <a:r>
              <a:rPr dirty="0" sz="2000" b="1" i="1">
                <a:latin typeface="Verdana"/>
                <a:cs typeface="Verdana"/>
              </a:rPr>
              <a:t>DEFINICIONES:</a:t>
            </a:r>
            <a:r>
              <a:rPr dirty="0" sz="2000" spc="-40" b="1" i="1">
                <a:latin typeface="Verdana"/>
                <a:cs typeface="Verdana"/>
              </a:rPr>
              <a:t> </a:t>
            </a:r>
            <a:r>
              <a:rPr dirty="0" sz="2000" b="1" i="1">
                <a:latin typeface="Verdana"/>
                <a:cs typeface="Verdana"/>
              </a:rPr>
              <a:t>Que</a:t>
            </a:r>
            <a:r>
              <a:rPr dirty="0" sz="2000" spc="-25" b="1" i="1">
                <a:latin typeface="Verdana"/>
                <a:cs typeface="Verdana"/>
              </a:rPr>
              <a:t> </a:t>
            </a:r>
            <a:r>
              <a:rPr dirty="0" sz="2000" b="1" i="1">
                <a:latin typeface="Verdana"/>
                <a:cs typeface="Verdana"/>
              </a:rPr>
              <a:t>son</a:t>
            </a:r>
            <a:r>
              <a:rPr dirty="0" sz="2000" spc="-20" b="1" i="1">
                <a:latin typeface="Verdana"/>
                <a:cs typeface="Verdana"/>
              </a:rPr>
              <a:t> </a:t>
            </a:r>
            <a:r>
              <a:rPr dirty="0" sz="2000" b="1" i="1">
                <a:latin typeface="Verdana"/>
                <a:cs typeface="Verdana"/>
              </a:rPr>
              <a:t>los</a:t>
            </a:r>
            <a:r>
              <a:rPr dirty="0" sz="2000" spc="-15" b="1" i="1">
                <a:latin typeface="Verdana"/>
                <a:cs typeface="Verdana"/>
              </a:rPr>
              <a:t> </a:t>
            </a:r>
            <a:r>
              <a:rPr dirty="0" sz="2000" spc="-10" b="1" i="1">
                <a:latin typeface="Verdana"/>
                <a:cs typeface="Verdana"/>
              </a:rPr>
              <a:t>Armónicos.</a:t>
            </a:r>
            <a:endParaRPr sz="2000">
              <a:latin typeface="Verdana"/>
              <a:cs typeface="Verdana"/>
            </a:endParaRPr>
          </a:p>
          <a:p>
            <a:pPr algn="just" marL="76200" marR="4318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Verdana"/>
                <a:cs typeface="Verdana"/>
              </a:rPr>
              <a:t>Los</a:t>
            </a:r>
            <a:r>
              <a:rPr dirty="0" sz="2000" spc="28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armónicos</a:t>
            </a:r>
            <a:r>
              <a:rPr dirty="0" sz="2000" spc="28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son</a:t>
            </a:r>
            <a:r>
              <a:rPr dirty="0" sz="2000" spc="29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corrientes</a:t>
            </a:r>
            <a:r>
              <a:rPr dirty="0" sz="2000" spc="28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o</a:t>
            </a:r>
            <a:r>
              <a:rPr dirty="0" sz="2000" spc="28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tensiones</a:t>
            </a:r>
            <a:r>
              <a:rPr dirty="0" sz="2000" spc="28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cuyas</a:t>
            </a:r>
            <a:r>
              <a:rPr dirty="0" sz="2000" spc="29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frecuencias </a:t>
            </a:r>
            <a:r>
              <a:rPr dirty="0" sz="2000">
                <a:latin typeface="Verdana"/>
                <a:cs typeface="Verdana"/>
              </a:rPr>
              <a:t>son</a:t>
            </a:r>
            <a:r>
              <a:rPr dirty="0" sz="2000" spc="4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múltiples</a:t>
            </a:r>
            <a:r>
              <a:rPr dirty="0" sz="2000" spc="5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enteros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de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la</a:t>
            </a:r>
            <a:r>
              <a:rPr dirty="0" sz="2000" spc="3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frecuencia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fundamental.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 spc="-25">
                <a:latin typeface="Verdana"/>
                <a:cs typeface="Verdana"/>
              </a:rPr>
              <a:t>Las </a:t>
            </a:r>
            <a:r>
              <a:rPr dirty="0" sz="2000">
                <a:latin typeface="Verdana"/>
                <a:cs typeface="Verdana"/>
              </a:rPr>
              <a:t>armónicas</a:t>
            </a:r>
            <a:r>
              <a:rPr dirty="0" sz="2000" spc="185">
                <a:latin typeface="Verdana"/>
                <a:cs typeface="Verdana"/>
              </a:rPr>
              <a:t>   </a:t>
            </a:r>
            <a:r>
              <a:rPr dirty="0" sz="2000">
                <a:latin typeface="Verdana"/>
                <a:cs typeface="Verdana"/>
              </a:rPr>
              <a:t>generalmente</a:t>
            </a:r>
            <a:r>
              <a:rPr dirty="0" sz="2000" spc="190">
                <a:latin typeface="Verdana"/>
                <a:cs typeface="Verdana"/>
              </a:rPr>
              <a:t>   </a:t>
            </a:r>
            <a:r>
              <a:rPr dirty="0" sz="2000">
                <a:latin typeface="Verdana"/>
                <a:cs typeface="Verdana"/>
              </a:rPr>
              <a:t>esta</a:t>
            </a:r>
            <a:r>
              <a:rPr dirty="0" sz="2000" spc="185">
                <a:latin typeface="Verdana"/>
                <a:cs typeface="Verdana"/>
              </a:rPr>
              <a:t>   </a:t>
            </a:r>
            <a:r>
              <a:rPr dirty="0" sz="2000">
                <a:latin typeface="Verdana"/>
                <a:cs typeface="Verdana"/>
              </a:rPr>
              <a:t>catalogado</a:t>
            </a:r>
            <a:r>
              <a:rPr dirty="0" sz="2000" spc="190">
                <a:latin typeface="Verdana"/>
                <a:cs typeface="Verdana"/>
              </a:rPr>
              <a:t>   </a:t>
            </a:r>
            <a:r>
              <a:rPr dirty="0" sz="2000">
                <a:latin typeface="Verdana"/>
                <a:cs typeface="Verdana"/>
              </a:rPr>
              <a:t>como</a:t>
            </a:r>
            <a:r>
              <a:rPr dirty="0" sz="2000" spc="190">
                <a:latin typeface="Verdana"/>
                <a:cs typeface="Verdana"/>
              </a:rPr>
              <a:t>   </a:t>
            </a:r>
            <a:r>
              <a:rPr dirty="0" sz="2000" spc="-25">
                <a:latin typeface="Verdana"/>
                <a:cs typeface="Verdana"/>
              </a:rPr>
              <a:t>una </a:t>
            </a:r>
            <a:r>
              <a:rPr dirty="0" sz="2000">
                <a:latin typeface="Verdana"/>
                <a:cs typeface="Verdana"/>
              </a:rPr>
              <a:t>distorsión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en</a:t>
            </a:r>
            <a:r>
              <a:rPr dirty="0" sz="2000" spc="-6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régimen</a:t>
            </a:r>
            <a:r>
              <a:rPr dirty="0" sz="2000" spc="-5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permanente.</a:t>
            </a:r>
            <a:endParaRPr sz="2000">
              <a:latin typeface="Verdana"/>
              <a:cs typeface="Verdana"/>
            </a:endParaRPr>
          </a:p>
          <a:p>
            <a:pPr algn="just" marL="762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Verdana"/>
                <a:cs typeface="Verdana"/>
              </a:rPr>
              <a:t>Por</a:t>
            </a:r>
            <a:r>
              <a:rPr dirty="0" sz="2000" spc="-5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ejemplo,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Frec</a:t>
            </a:r>
            <a:r>
              <a:rPr dirty="0" baseline="-21367" sz="1950">
                <a:latin typeface="Verdana"/>
                <a:cs typeface="Verdana"/>
              </a:rPr>
              <a:t>fund</a:t>
            </a:r>
            <a:r>
              <a:rPr dirty="0" baseline="-21367" sz="1950" spc="3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60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Hz,</a:t>
            </a:r>
            <a:r>
              <a:rPr dirty="0" sz="2000" spc="-5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el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5to</a:t>
            </a:r>
            <a:r>
              <a:rPr dirty="0" sz="2000" spc="-5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armónico</a:t>
            </a:r>
            <a:r>
              <a:rPr dirty="0" sz="2000" spc="-5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será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300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Hz.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0542" y="4092864"/>
            <a:ext cx="3192681" cy="241774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896751" y="5291582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902847" y="6454394"/>
            <a:ext cx="24193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Ondas</a:t>
            </a:r>
            <a:r>
              <a:rPr dirty="0" sz="1400" spc="-30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Fund</a:t>
            </a:r>
            <a:r>
              <a:rPr dirty="0" sz="1400" spc="-30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60Hz</a:t>
            </a:r>
            <a:r>
              <a:rPr dirty="0" sz="1400" spc="-30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&amp;</a:t>
            </a:r>
            <a:r>
              <a:rPr dirty="0" sz="1400" spc="-40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333300"/>
                </a:solidFill>
                <a:latin typeface="Verdana"/>
                <a:cs typeface="Verdana"/>
              </a:rPr>
              <a:t>300Hz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4871" y="4044696"/>
            <a:ext cx="3301744" cy="246735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124327" y="5261102"/>
            <a:ext cx="9525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0">
                <a:latin typeface="Times New Roman"/>
                <a:cs typeface="Times New Roman"/>
              </a:rPr>
              <a:t>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596286" y="4986811"/>
            <a:ext cx="23622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25">
                <a:latin typeface="Times New Roman"/>
                <a:cs typeface="Times New Roman"/>
              </a:rPr>
              <a:t>360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078607" y="6485635"/>
            <a:ext cx="290766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Onda</a:t>
            </a:r>
            <a:r>
              <a:rPr dirty="0" sz="1400" spc="-55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Armonica</a:t>
            </a:r>
            <a:r>
              <a:rPr dirty="0" sz="1400" spc="-40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(60Hz</a:t>
            </a:r>
            <a:r>
              <a:rPr dirty="0" sz="1400" spc="-60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333300"/>
                </a:solidFill>
                <a:latin typeface="Verdana"/>
                <a:cs typeface="Verdana"/>
              </a:rPr>
              <a:t>+</a:t>
            </a:r>
            <a:r>
              <a:rPr dirty="0" sz="1400" spc="-65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333300"/>
                </a:solidFill>
                <a:latin typeface="Verdana"/>
                <a:cs typeface="Verdana"/>
              </a:rPr>
              <a:t>300Hz)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485" y="2481072"/>
            <a:ext cx="4181855" cy="1588008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30303" y="2549651"/>
            <a:ext cx="3937000" cy="1764030"/>
          </a:xfrm>
          <a:custGeom>
            <a:avLst/>
            <a:gdLst/>
            <a:ahLst/>
            <a:cxnLst/>
            <a:rect l="l" t="t" r="r" b="b"/>
            <a:pathLst>
              <a:path w="3937000" h="1764029">
                <a:moveTo>
                  <a:pt x="3936491" y="1764029"/>
                </a:moveTo>
                <a:lnTo>
                  <a:pt x="3936491" y="0"/>
                </a:lnTo>
                <a:lnTo>
                  <a:pt x="0" y="0"/>
                </a:lnTo>
                <a:lnTo>
                  <a:pt x="0" y="1764030"/>
                </a:lnTo>
                <a:lnTo>
                  <a:pt x="4571" y="1764030"/>
                </a:lnTo>
                <a:lnTo>
                  <a:pt x="4571" y="9143"/>
                </a:lnTo>
                <a:lnTo>
                  <a:pt x="9905" y="4571"/>
                </a:lnTo>
                <a:lnTo>
                  <a:pt x="9905" y="9143"/>
                </a:lnTo>
                <a:lnTo>
                  <a:pt x="3927348" y="9143"/>
                </a:lnTo>
                <a:lnTo>
                  <a:pt x="3927348" y="4571"/>
                </a:lnTo>
                <a:lnTo>
                  <a:pt x="3931920" y="9143"/>
                </a:lnTo>
                <a:lnTo>
                  <a:pt x="3931920" y="1764029"/>
                </a:lnTo>
                <a:lnTo>
                  <a:pt x="3936491" y="1764029"/>
                </a:lnTo>
                <a:close/>
              </a:path>
              <a:path w="3937000" h="1764029">
                <a:moveTo>
                  <a:pt x="9905" y="9143"/>
                </a:moveTo>
                <a:lnTo>
                  <a:pt x="9905" y="4571"/>
                </a:lnTo>
                <a:lnTo>
                  <a:pt x="4571" y="9143"/>
                </a:lnTo>
                <a:lnTo>
                  <a:pt x="9905" y="9143"/>
                </a:lnTo>
                <a:close/>
              </a:path>
              <a:path w="3937000" h="1764029">
                <a:moveTo>
                  <a:pt x="9905" y="1754124"/>
                </a:moveTo>
                <a:lnTo>
                  <a:pt x="9905" y="9143"/>
                </a:lnTo>
                <a:lnTo>
                  <a:pt x="4571" y="9143"/>
                </a:lnTo>
                <a:lnTo>
                  <a:pt x="4571" y="1754124"/>
                </a:lnTo>
                <a:lnTo>
                  <a:pt x="9905" y="1754124"/>
                </a:lnTo>
                <a:close/>
              </a:path>
              <a:path w="3937000" h="1764029">
                <a:moveTo>
                  <a:pt x="3931920" y="1754123"/>
                </a:moveTo>
                <a:lnTo>
                  <a:pt x="4571" y="1754124"/>
                </a:lnTo>
                <a:lnTo>
                  <a:pt x="9905" y="1758696"/>
                </a:lnTo>
                <a:lnTo>
                  <a:pt x="9905" y="1764030"/>
                </a:lnTo>
                <a:lnTo>
                  <a:pt x="3927348" y="1764029"/>
                </a:lnTo>
                <a:lnTo>
                  <a:pt x="3927348" y="1758695"/>
                </a:lnTo>
                <a:lnTo>
                  <a:pt x="3931920" y="1754123"/>
                </a:lnTo>
                <a:close/>
              </a:path>
              <a:path w="3937000" h="1764029">
                <a:moveTo>
                  <a:pt x="9905" y="1764030"/>
                </a:moveTo>
                <a:lnTo>
                  <a:pt x="9905" y="1758696"/>
                </a:lnTo>
                <a:lnTo>
                  <a:pt x="4571" y="1754124"/>
                </a:lnTo>
                <a:lnTo>
                  <a:pt x="4571" y="1764030"/>
                </a:lnTo>
                <a:lnTo>
                  <a:pt x="9905" y="1764030"/>
                </a:lnTo>
                <a:close/>
              </a:path>
              <a:path w="3937000" h="1764029">
                <a:moveTo>
                  <a:pt x="3931920" y="9143"/>
                </a:moveTo>
                <a:lnTo>
                  <a:pt x="3927348" y="4571"/>
                </a:lnTo>
                <a:lnTo>
                  <a:pt x="3927348" y="9143"/>
                </a:lnTo>
                <a:lnTo>
                  <a:pt x="3931920" y="9143"/>
                </a:lnTo>
                <a:close/>
              </a:path>
              <a:path w="3937000" h="1764029">
                <a:moveTo>
                  <a:pt x="3931920" y="1754123"/>
                </a:moveTo>
                <a:lnTo>
                  <a:pt x="3931920" y="9143"/>
                </a:lnTo>
                <a:lnTo>
                  <a:pt x="3927348" y="9143"/>
                </a:lnTo>
                <a:lnTo>
                  <a:pt x="3927348" y="1754123"/>
                </a:lnTo>
                <a:lnTo>
                  <a:pt x="3931920" y="1754123"/>
                </a:lnTo>
                <a:close/>
              </a:path>
              <a:path w="3937000" h="1764029">
                <a:moveTo>
                  <a:pt x="3931920" y="1764029"/>
                </a:moveTo>
                <a:lnTo>
                  <a:pt x="3931920" y="1754123"/>
                </a:lnTo>
                <a:lnTo>
                  <a:pt x="3927348" y="1758695"/>
                </a:lnTo>
                <a:lnTo>
                  <a:pt x="3927348" y="1764029"/>
                </a:lnTo>
                <a:lnTo>
                  <a:pt x="3931920" y="1764029"/>
                </a:lnTo>
                <a:close/>
              </a:path>
            </a:pathLst>
          </a:custGeom>
          <a:solidFill>
            <a:srgbClr val="0087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15803" y="1864867"/>
            <a:ext cx="8535670" cy="309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252525"/>
                </a:solidFill>
                <a:latin typeface="Verdana"/>
                <a:cs typeface="Verdana"/>
              </a:rPr>
              <a:t>Descomposición</a:t>
            </a:r>
            <a:r>
              <a:rPr dirty="0" sz="24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252525"/>
                </a:solidFill>
                <a:latin typeface="Verdana"/>
                <a:cs typeface="Verdana"/>
              </a:rPr>
              <a:t>armónica</a:t>
            </a:r>
            <a:r>
              <a:rPr dirty="0" sz="24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2400" spc="-7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252525"/>
                </a:solidFill>
                <a:latin typeface="Verdana"/>
                <a:cs typeface="Verdana"/>
              </a:rPr>
              <a:t>una</a:t>
            </a:r>
            <a:r>
              <a:rPr dirty="0" sz="24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252525"/>
                </a:solidFill>
                <a:latin typeface="Verdana"/>
                <a:cs typeface="Verdana"/>
              </a:rPr>
              <a:t>señal</a:t>
            </a:r>
            <a:r>
              <a:rPr dirty="0" sz="2400" spc="-7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252525"/>
                </a:solidFill>
                <a:latin typeface="Verdana"/>
                <a:cs typeface="Verdana"/>
              </a:rPr>
              <a:t>distorsionada</a:t>
            </a:r>
            <a:endParaRPr sz="2400">
              <a:latin typeface="Verdana"/>
              <a:cs typeface="Verdana"/>
            </a:endParaRPr>
          </a:p>
          <a:p>
            <a:pPr marL="4710430" marR="332740">
              <a:lnSpc>
                <a:spcPct val="100000"/>
              </a:lnSpc>
              <a:spcBef>
                <a:spcPts val="2765"/>
              </a:spcBef>
            </a:pPr>
            <a:r>
              <a:rPr dirty="0" sz="1800">
                <a:latin typeface="Lucida Sans Unicode"/>
                <a:cs typeface="Lucida Sans Unicode"/>
              </a:rPr>
              <a:t>Es</a:t>
            </a:r>
            <a:r>
              <a:rPr dirty="0" sz="1800" spc="-3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difícil</a:t>
            </a:r>
            <a:r>
              <a:rPr dirty="0" sz="1800" spc="-5">
                <a:latin typeface="Lucida Sans Unicode"/>
                <a:cs typeface="Lucida Sans Unicode"/>
              </a:rPr>
              <a:t> </a:t>
            </a:r>
            <a:r>
              <a:rPr dirty="0" sz="1800" spc="-10">
                <a:latin typeface="Lucida Sans Unicode"/>
                <a:cs typeface="Lucida Sans Unicode"/>
              </a:rPr>
              <a:t>descomponer </a:t>
            </a:r>
            <a:r>
              <a:rPr dirty="0" sz="1800">
                <a:latin typeface="Lucida Sans Unicode"/>
                <a:cs typeface="Lucida Sans Unicode"/>
              </a:rPr>
              <a:t>manualmente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esta</a:t>
            </a:r>
            <a:r>
              <a:rPr dirty="0" sz="1800" spc="-3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señal.</a:t>
            </a:r>
            <a:r>
              <a:rPr dirty="0" sz="1800" spc="-25">
                <a:latin typeface="Lucida Sans Unicode"/>
                <a:cs typeface="Lucida Sans Unicode"/>
              </a:rPr>
              <a:t> Sin </a:t>
            </a:r>
            <a:r>
              <a:rPr dirty="0" sz="1800">
                <a:latin typeface="Lucida Sans Unicode"/>
                <a:cs typeface="Lucida Sans Unicode"/>
              </a:rPr>
              <a:t>embargo,</a:t>
            </a:r>
            <a:r>
              <a:rPr dirty="0" sz="1800" spc="-6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hay</a:t>
            </a:r>
            <a:r>
              <a:rPr dirty="0" sz="1800" spc="-65">
                <a:latin typeface="Lucida Sans Unicode"/>
                <a:cs typeface="Lucida Sans Unicode"/>
              </a:rPr>
              <a:t> </a:t>
            </a:r>
            <a:r>
              <a:rPr dirty="0" sz="1800" spc="-10">
                <a:latin typeface="Lucida Sans Unicode"/>
                <a:cs typeface="Lucida Sans Unicode"/>
              </a:rPr>
              <a:t>herramientas, </a:t>
            </a:r>
            <a:r>
              <a:rPr dirty="0" sz="1800">
                <a:latin typeface="Lucida Sans Unicode"/>
                <a:cs typeface="Lucida Sans Unicode"/>
              </a:rPr>
              <a:t>tanto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hardware</a:t>
            </a:r>
            <a:r>
              <a:rPr dirty="0" sz="1800" spc="-40">
                <a:latin typeface="Lucida Sans Unicode"/>
                <a:cs typeface="Lucida Sans Unicode"/>
              </a:rPr>
              <a:t> </a:t>
            </a:r>
            <a:r>
              <a:rPr dirty="0" sz="1800" spc="80">
                <a:latin typeface="Lucida Sans Unicode"/>
                <a:cs typeface="Lucida Sans Unicode"/>
              </a:rPr>
              <a:t>(</a:t>
            </a:r>
            <a:r>
              <a:rPr dirty="0" sz="1800" spc="80" b="1">
                <a:solidFill>
                  <a:srgbClr val="0087E1"/>
                </a:solidFill>
                <a:latin typeface="Trebuchet MS"/>
                <a:cs typeface="Trebuchet MS"/>
              </a:rPr>
              <a:t>analizador</a:t>
            </a:r>
            <a:r>
              <a:rPr dirty="0" sz="1800" b="1">
                <a:solidFill>
                  <a:srgbClr val="0087E1"/>
                </a:solidFill>
                <a:latin typeface="Trebuchet MS"/>
                <a:cs typeface="Trebuchet MS"/>
              </a:rPr>
              <a:t> </a:t>
            </a:r>
            <a:r>
              <a:rPr dirty="0" sz="1800" spc="45" b="1">
                <a:solidFill>
                  <a:srgbClr val="0087E1"/>
                </a:solidFill>
                <a:latin typeface="Trebuchet MS"/>
                <a:cs typeface="Trebuchet MS"/>
              </a:rPr>
              <a:t>de </a:t>
            </a:r>
            <a:r>
              <a:rPr dirty="0" sz="1800" spc="65" b="1">
                <a:solidFill>
                  <a:srgbClr val="0087E1"/>
                </a:solidFill>
                <a:latin typeface="Trebuchet MS"/>
                <a:cs typeface="Trebuchet MS"/>
              </a:rPr>
              <a:t>espectro</a:t>
            </a:r>
            <a:r>
              <a:rPr dirty="0" sz="1800" spc="65">
                <a:latin typeface="Lucida Sans Unicode"/>
                <a:cs typeface="Lucida Sans Unicode"/>
              </a:rPr>
              <a:t>)</a:t>
            </a:r>
            <a:r>
              <a:rPr dirty="0" sz="1800" spc="-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como </a:t>
            </a:r>
            <a:r>
              <a:rPr dirty="0" sz="1800" spc="-10">
                <a:latin typeface="Lucida Sans Unicode"/>
                <a:cs typeface="Lucida Sans Unicode"/>
              </a:rPr>
              <a:t>software </a:t>
            </a:r>
            <a:r>
              <a:rPr dirty="0" sz="1800" spc="90">
                <a:latin typeface="Lucida Sans Unicode"/>
                <a:cs typeface="Lucida Sans Unicode"/>
              </a:rPr>
              <a:t>(</a:t>
            </a:r>
            <a:r>
              <a:rPr dirty="0" sz="1800" spc="90" b="1">
                <a:solidFill>
                  <a:srgbClr val="0087E1"/>
                </a:solidFill>
                <a:latin typeface="Trebuchet MS"/>
                <a:cs typeface="Trebuchet MS"/>
              </a:rPr>
              <a:t>MATLAB</a:t>
            </a:r>
            <a:r>
              <a:rPr dirty="0" sz="1800" spc="90">
                <a:latin typeface="Lucida Sans Unicode"/>
                <a:cs typeface="Lucida Sans Unicode"/>
              </a:rPr>
              <a:t>),</a:t>
            </a:r>
            <a:r>
              <a:rPr dirty="0" sz="1800" spc="2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que</a:t>
            </a:r>
            <a:r>
              <a:rPr dirty="0" sz="1800" spc="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pueden</a:t>
            </a:r>
            <a:r>
              <a:rPr dirty="0" sz="1800" spc="10">
                <a:latin typeface="Lucida Sans Unicode"/>
                <a:cs typeface="Lucida Sans Unicode"/>
              </a:rPr>
              <a:t> </a:t>
            </a:r>
            <a:r>
              <a:rPr dirty="0" sz="1800" spc="-10">
                <a:latin typeface="Lucida Sans Unicode"/>
                <a:cs typeface="Lucida Sans Unicode"/>
              </a:rPr>
              <a:t>ayudar.</a:t>
            </a:r>
            <a:endParaRPr sz="1800">
              <a:latin typeface="Lucida Sans Unicode"/>
              <a:cs typeface="Lucida Sans Unicode"/>
            </a:endParaRPr>
          </a:p>
          <a:p>
            <a:pPr marL="1449705" marR="50800" indent="-1437640">
              <a:lnSpc>
                <a:spcPts val="2140"/>
              </a:lnSpc>
              <a:spcBef>
                <a:spcPts val="1320"/>
              </a:spcBef>
            </a:pPr>
            <a:r>
              <a:rPr dirty="0" baseline="1543" sz="2700" spc="75" b="1">
                <a:solidFill>
                  <a:srgbClr val="0087E1"/>
                </a:solidFill>
                <a:latin typeface="Trebuchet MS"/>
                <a:cs typeface="Trebuchet MS"/>
              </a:rPr>
              <a:t>Respuesta.-</a:t>
            </a:r>
            <a:r>
              <a:rPr dirty="0" baseline="1543" sz="2700" spc="359" b="1">
                <a:solidFill>
                  <a:srgbClr val="0087E1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Resultado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de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descomponer</a:t>
            </a:r>
            <a:r>
              <a:rPr dirty="0" sz="1800" spc="-2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la</a:t>
            </a:r>
            <a:r>
              <a:rPr dirty="0" sz="1800" spc="-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señal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en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los</a:t>
            </a:r>
            <a:r>
              <a:rPr dirty="0" sz="1800" spc="-1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dominios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del</a:t>
            </a:r>
            <a:r>
              <a:rPr dirty="0" sz="1800" spc="-10">
                <a:latin typeface="Lucida Sans Unicode"/>
                <a:cs typeface="Lucida Sans Unicode"/>
              </a:rPr>
              <a:t> tiempo </a:t>
            </a:r>
            <a:r>
              <a:rPr dirty="0" sz="1800">
                <a:latin typeface="Lucida Sans Unicode"/>
                <a:cs typeface="Lucida Sans Unicode"/>
              </a:rPr>
              <a:t>y</a:t>
            </a:r>
            <a:r>
              <a:rPr dirty="0" sz="1800" spc="-15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de</a:t>
            </a:r>
            <a:r>
              <a:rPr dirty="0" sz="1800" spc="-10">
                <a:latin typeface="Lucida Sans Unicode"/>
                <a:cs typeface="Lucida Sans Unicode"/>
              </a:rPr>
              <a:t> </a:t>
            </a:r>
            <a:r>
              <a:rPr dirty="0" sz="1800">
                <a:latin typeface="Lucida Sans Unicode"/>
                <a:cs typeface="Lucida Sans Unicode"/>
              </a:rPr>
              <a:t>la</a:t>
            </a:r>
            <a:r>
              <a:rPr dirty="0" sz="1800" spc="-5">
                <a:latin typeface="Lucida Sans Unicode"/>
                <a:cs typeface="Lucida Sans Unicode"/>
              </a:rPr>
              <a:t> </a:t>
            </a:r>
            <a:r>
              <a:rPr dirty="0" sz="1800" spc="-10">
                <a:latin typeface="Lucida Sans Unicode"/>
                <a:cs typeface="Lucida Sans Unicode"/>
              </a:rPr>
              <a:t>frecuencia.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990485" y="4912614"/>
            <a:ext cx="8463915" cy="1887855"/>
            <a:chOff x="990485" y="4912614"/>
            <a:chExt cx="8463915" cy="188785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485" y="5004054"/>
              <a:ext cx="4967478" cy="172516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7929" y="4912614"/>
              <a:ext cx="3006089" cy="188747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95301" y="5653278"/>
              <a:ext cx="357377" cy="28498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990729" y="5641086"/>
              <a:ext cx="368935" cy="309880"/>
            </a:xfrm>
            <a:custGeom>
              <a:avLst/>
              <a:gdLst/>
              <a:ahLst/>
              <a:cxnLst/>
              <a:rect l="l" t="t" r="r" b="b"/>
              <a:pathLst>
                <a:path w="368935" h="309879">
                  <a:moveTo>
                    <a:pt x="218694" y="78486"/>
                  </a:moveTo>
                  <a:lnTo>
                    <a:pt x="0" y="78486"/>
                  </a:lnTo>
                  <a:lnTo>
                    <a:pt x="0" y="230886"/>
                  </a:lnTo>
                  <a:lnTo>
                    <a:pt x="4572" y="230886"/>
                  </a:lnTo>
                  <a:lnTo>
                    <a:pt x="4572" y="87630"/>
                  </a:lnTo>
                  <a:lnTo>
                    <a:pt x="9143" y="83058"/>
                  </a:lnTo>
                  <a:lnTo>
                    <a:pt x="9143" y="87630"/>
                  </a:lnTo>
                  <a:lnTo>
                    <a:pt x="214122" y="87630"/>
                  </a:lnTo>
                  <a:lnTo>
                    <a:pt x="214122" y="83058"/>
                  </a:lnTo>
                  <a:lnTo>
                    <a:pt x="218694" y="78486"/>
                  </a:lnTo>
                  <a:close/>
                </a:path>
                <a:path w="368935" h="309879">
                  <a:moveTo>
                    <a:pt x="9143" y="87630"/>
                  </a:moveTo>
                  <a:lnTo>
                    <a:pt x="9143" y="83058"/>
                  </a:lnTo>
                  <a:lnTo>
                    <a:pt x="4572" y="87630"/>
                  </a:lnTo>
                  <a:lnTo>
                    <a:pt x="9143" y="87630"/>
                  </a:lnTo>
                  <a:close/>
                </a:path>
                <a:path w="368935" h="309879">
                  <a:moveTo>
                    <a:pt x="9143" y="220980"/>
                  </a:moveTo>
                  <a:lnTo>
                    <a:pt x="9143" y="87630"/>
                  </a:lnTo>
                  <a:lnTo>
                    <a:pt x="4572" y="87630"/>
                  </a:lnTo>
                  <a:lnTo>
                    <a:pt x="4572" y="220980"/>
                  </a:lnTo>
                  <a:lnTo>
                    <a:pt x="9143" y="220980"/>
                  </a:lnTo>
                  <a:close/>
                </a:path>
                <a:path w="368935" h="309879">
                  <a:moveTo>
                    <a:pt x="223265" y="286512"/>
                  </a:moveTo>
                  <a:lnTo>
                    <a:pt x="223265" y="220980"/>
                  </a:lnTo>
                  <a:lnTo>
                    <a:pt x="4572" y="220980"/>
                  </a:lnTo>
                  <a:lnTo>
                    <a:pt x="9143" y="226314"/>
                  </a:lnTo>
                  <a:lnTo>
                    <a:pt x="9143" y="230886"/>
                  </a:lnTo>
                  <a:lnTo>
                    <a:pt x="214122" y="230886"/>
                  </a:lnTo>
                  <a:lnTo>
                    <a:pt x="214122" y="226314"/>
                  </a:lnTo>
                  <a:lnTo>
                    <a:pt x="218694" y="230886"/>
                  </a:lnTo>
                  <a:lnTo>
                    <a:pt x="218694" y="291084"/>
                  </a:lnTo>
                  <a:lnTo>
                    <a:pt x="223265" y="286512"/>
                  </a:lnTo>
                  <a:close/>
                </a:path>
                <a:path w="368935" h="309879">
                  <a:moveTo>
                    <a:pt x="9143" y="230886"/>
                  </a:moveTo>
                  <a:lnTo>
                    <a:pt x="9143" y="226314"/>
                  </a:lnTo>
                  <a:lnTo>
                    <a:pt x="4572" y="220980"/>
                  </a:lnTo>
                  <a:lnTo>
                    <a:pt x="4572" y="230886"/>
                  </a:lnTo>
                  <a:lnTo>
                    <a:pt x="9143" y="230886"/>
                  </a:lnTo>
                  <a:close/>
                </a:path>
                <a:path w="368935" h="309879">
                  <a:moveTo>
                    <a:pt x="368808" y="154686"/>
                  </a:moveTo>
                  <a:lnTo>
                    <a:pt x="214122" y="0"/>
                  </a:lnTo>
                  <a:lnTo>
                    <a:pt x="214122" y="78486"/>
                  </a:lnTo>
                  <a:lnTo>
                    <a:pt x="215646" y="78486"/>
                  </a:lnTo>
                  <a:lnTo>
                    <a:pt x="215646" y="15240"/>
                  </a:lnTo>
                  <a:lnTo>
                    <a:pt x="223265" y="11430"/>
                  </a:lnTo>
                  <a:lnTo>
                    <a:pt x="223265" y="22860"/>
                  </a:lnTo>
                  <a:lnTo>
                    <a:pt x="355092" y="154686"/>
                  </a:lnTo>
                  <a:lnTo>
                    <a:pt x="358140" y="151638"/>
                  </a:lnTo>
                  <a:lnTo>
                    <a:pt x="358140" y="165354"/>
                  </a:lnTo>
                  <a:lnTo>
                    <a:pt x="368808" y="154686"/>
                  </a:lnTo>
                  <a:close/>
                </a:path>
                <a:path w="368935" h="309879">
                  <a:moveTo>
                    <a:pt x="218694" y="87630"/>
                  </a:moveTo>
                  <a:lnTo>
                    <a:pt x="218694" y="78486"/>
                  </a:lnTo>
                  <a:lnTo>
                    <a:pt x="214122" y="83058"/>
                  </a:lnTo>
                  <a:lnTo>
                    <a:pt x="214122" y="87630"/>
                  </a:lnTo>
                  <a:lnTo>
                    <a:pt x="218694" y="87630"/>
                  </a:lnTo>
                  <a:close/>
                </a:path>
                <a:path w="368935" h="309879">
                  <a:moveTo>
                    <a:pt x="218694" y="230886"/>
                  </a:moveTo>
                  <a:lnTo>
                    <a:pt x="214122" y="226314"/>
                  </a:lnTo>
                  <a:lnTo>
                    <a:pt x="214122" y="230886"/>
                  </a:lnTo>
                  <a:lnTo>
                    <a:pt x="218694" y="230886"/>
                  </a:lnTo>
                  <a:close/>
                </a:path>
                <a:path w="368935" h="309879">
                  <a:moveTo>
                    <a:pt x="218694" y="291084"/>
                  </a:moveTo>
                  <a:lnTo>
                    <a:pt x="218694" y="230886"/>
                  </a:lnTo>
                  <a:lnTo>
                    <a:pt x="214122" y="230886"/>
                  </a:lnTo>
                  <a:lnTo>
                    <a:pt x="214122" y="309372"/>
                  </a:lnTo>
                  <a:lnTo>
                    <a:pt x="215645" y="307848"/>
                  </a:lnTo>
                  <a:lnTo>
                    <a:pt x="215646" y="294132"/>
                  </a:lnTo>
                  <a:lnTo>
                    <a:pt x="218694" y="291084"/>
                  </a:lnTo>
                  <a:close/>
                </a:path>
                <a:path w="368935" h="309879">
                  <a:moveTo>
                    <a:pt x="223265" y="22860"/>
                  </a:moveTo>
                  <a:lnTo>
                    <a:pt x="223265" y="11430"/>
                  </a:lnTo>
                  <a:lnTo>
                    <a:pt x="215646" y="15240"/>
                  </a:lnTo>
                  <a:lnTo>
                    <a:pt x="223265" y="22860"/>
                  </a:lnTo>
                  <a:close/>
                </a:path>
                <a:path w="368935" h="309879">
                  <a:moveTo>
                    <a:pt x="223265" y="87630"/>
                  </a:moveTo>
                  <a:lnTo>
                    <a:pt x="223265" y="22860"/>
                  </a:lnTo>
                  <a:lnTo>
                    <a:pt x="215646" y="15240"/>
                  </a:lnTo>
                  <a:lnTo>
                    <a:pt x="215646" y="78486"/>
                  </a:lnTo>
                  <a:lnTo>
                    <a:pt x="218694" y="78486"/>
                  </a:lnTo>
                  <a:lnTo>
                    <a:pt x="218694" y="87630"/>
                  </a:lnTo>
                  <a:lnTo>
                    <a:pt x="223265" y="87630"/>
                  </a:lnTo>
                  <a:close/>
                </a:path>
                <a:path w="368935" h="309879">
                  <a:moveTo>
                    <a:pt x="358140" y="165354"/>
                  </a:moveTo>
                  <a:lnTo>
                    <a:pt x="358140" y="157734"/>
                  </a:lnTo>
                  <a:lnTo>
                    <a:pt x="355092" y="154686"/>
                  </a:lnTo>
                  <a:lnTo>
                    <a:pt x="215646" y="294132"/>
                  </a:lnTo>
                  <a:lnTo>
                    <a:pt x="223265" y="297180"/>
                  </a:lnTo>
                  <a:lnTo>
                    <a:pt x="223265" y="300228"/>
                  </a:lnTo>
                  <a:lnTo>
                    <a:pt x="358140" y="165354"/>
                  </a:lnTo>
                  <a:close/>
                </a:path>
                <a:path w="368935" h="309879">
                  <a:moveTo>
                    <a:pt x="223265" y="300228"/>
                  </a:moveTo>
                  <a:lnTo>
                    <a:pt x="223265" y="297180"/>
                  </a:lnTo>
                  <a:lnTo>
                    <a:pt x="215646" y="294132"/>
                  </a:lnTo>
                  <a:lnTo>
                    <a:pt x="215645" y="307848"/>
                  </a:lnTo>
                  <a:lnTo>
                    <a:pt x="223265" y="300228"/>
                  </a:lnTo>
                  <a:close/>
                </a:path>
                <a:path w="368935" h="309879">
                  <a:moveTo>
                    <a:pt x="358140" y="157734"/>
                  </a:moveTo>
                  <a:lnTo>
                    <a:pt x="358140" y="151638"/>
                  </a:lnTo>
                  <a:lnTo>
                    <a:pt x="355092" y="154686"/>
                  </a:lnTo>
                  <a:lnTo>
                    <a:pt x="358140" y="1577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17731" y="1081531"/>
            <a:ext cx="720788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40841" y="6881874"/>
            <a:ext cx="17354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863449" y="6909010"/>
            <a:ext cx="384873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toría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profesional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033405" y="1829816"/>
            <a:ext cx="481774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252525"/>
                </a:solidFill>
                <a:latin typeface="Verdana"/>
                <a:cs typeface="Verdana"/>
              </a:rPr>
              <a:t>DESCOMPOSICIÓN </a:t>
            </a:r>
            <a:r>
              <a:rPr dirty="0" sz="2000" b="1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2000" spc="-2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2000" spc="-20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252525"/>
                </a:solidFill>
                <a:latin typeface="Verdana"/>
                <a:cs typeface="Verdana"/>
              </a:rPr>
              <a:t>TIEMPO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96523" y="5368544"/>
            <a:ext cx="4163695" cy="106172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5080">
              <a:lnSpc>
                <a:spcPct val="92600"/>
              </a:lnSpc>
              <a:spcBef>
                <a:spcPts val="259"/>
              </a:spcBef>
            </a:pPr>
            <a:r>
              <a:rPr dirty="0" sz="1800" i="1">
                <a:latin typeface="Arial"/>
                <a:cs typeface="Arial"/>
              </a:rPr>
              <a:t>Una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señal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distorsionada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es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una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suma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spc="-25" i="1">
                <a:latin typeface="Arial"/>
                <a:cs typeface="Arial"/>
              </a:rPr>
              <a:t>de </a:t>
            </a:r>
            <a:r>
              <a:rPr dirty="0" sz="1800" i="1">
                <a:latin typeface="Arial"/>
                <a:cs typeface="Arial"/>
              </a:rPr>
              <a:t>componentes</a:t>
            </a:r>
            <a:r>
              <a:rPr dirty="0" sz="1800" spc="-15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senoidales,</a:t>
            </a:r>
            <a:r>
              <a:rPr dirty="0" sz="1800" spc="-15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de</a:t>
            </a:r>
            <a:r>
              <a:rPr dirty="0" sz="1800" spc="-5" i="1">
                <a:latin typeface="Arial"/>
                <a:cs typeface="Arial"/>
              </a:rPr>
              <a:t> </a:t>
            </a:r>
            <a:r>
              <a:rPr dirty="0" sz="1800" spc="-10" i="1">
                <a:latin typeface="Arial"/>
                <a:cs typeface="Arial"/>
              </a:rPr>
              <a:t>amplitud, </a:t>
            </a:r>
            <a:r>
              <a:rPr dirty="0" sz="1800" i="1">
                <a:latin typeface="Arial"/>
                <a:cs typeface="Arial"/>
              </a:rPr>
              <a:t>desfase</a:t>
            </a:r>
            <a:r>
              <a:rPr dirty="0" sz="1800" spc="-3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y frecuencias</a:t>
            </a:r>
            <a:r>
              <a:rPr dirty="0" sz="1800" spc="-2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múltiplos</a:t>
            </a:r>
            <a:r>
              <a:rPr dirty="0" sz="1800" spc="-15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de</a:t>
            </a:r>
            <a:r>
              <a:rPr dirty="0" sz="1800" spc="-15" i="1">
                <a:latin typeface="Arial"/>
                <a:cs typeface="Arial"/>
              </a:rPr>
              <a:t> </a:t>
            </a:r>
            <a:r>
              <a:rPr dirty="0" sz="1800" spc="-25" i="1">
                <a:latin typeface="Arial"/>
                <a:cs typeface="Arial"/>
              </a:rPr>
              <a:t>la </a:t>
            </a:r>
            <a:r>
              <a:rPr dirty="0" sz="1800" i="1">
                <a:latin typeface="Arial"/>
                <a:cs typeface="Arial"/>
              </a:rPr>
              <a:t>frecuencia</a:t>
            </a:r>
            <a:r>
              <a:rPr dirty="0" sz="1800" spc="445" i="1">
                <a:latin typeface="Arial"/>
                <a:cs typeface="Arial"/>
              </a:rPr>
              <a:t> </a:t>
            </a:r>
            <a:r>
              <a:rPr dirty="0" sz="1800" spc="-10" i="1">
                <a:latin typeface="Arial"/>
                <a:cs typeface="Arial"/>
              </a:rPr>
              <a:t>fundamental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462163" y="1660398"/>
            <a:ext cx="8453755" cy="5546725"/>
            <a:chOff x="1462163" y="1660398"/>
            <a:chExt cx="8453755" cy="5546725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2911" y="1660398"/>
              <a:ext cx="3992879" cy="554659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2163" y="2758439"/>
              <a:ext cx="4604765" cy="217170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117731" y="1080769"/>
            <a:ext cx="720788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337816"/>
            <a:ext cx="9144000" cy="4869180"/>
            <a:chOff x="774839" y="2337816"/>
            <a:chExt cx="9144000" cy="486918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725" y="2337816"/>
              <a:ext cx="8209026" cy="444322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9115" y="6226302"/>
              <a:ext cx="4248150" cy="360425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7" name="object 7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393070" y="1829053"/>
            <a:ext cx="6654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52525"/>
                </a:solidFill>
                <a:latin typeface="Verdana"/>
                <a:cs typeface="Verdana"/>
              </a:rPr>
              <a:t>DESCOMPOSICIÓN</a:t>
            </a:r>
            <a:r>
              <a:rPr dirty="0" sz="2400" spc="-40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 b="1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2400" spc="-3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 b="1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2400" spc="-40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2400" spc="-10" b="1">
                <a:solidFill>
                  <a:srgbClr val="252525"/>
                </a:solidFill>
                <a:latin typeface="Verdana"/>
                <a:cs typeface="Verdana"/>
              </a:rPr>
              <a:t>FRECUENCIA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861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86973" y="5818885"/>
            <a:ext cx="823277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656500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patrón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secuencias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fase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muestra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tabla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no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es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válido</a:t>
            </a:r>
            <a:r>
              <a:rPr dirty="0" sz="16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para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sistemas</a:t>
            </a:r>
            <a:r>
              <a:rPr dirty="0" sz="16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desbalanceados,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porque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16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armónicas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cada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orden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particular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contienen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sus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tres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secuencias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diferentes.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7731" y="1080769"/>
            <a:ext cx="720788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21441" y="2038604"/>
            <a:ext cx="83197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Verdana"/>
                <a:cs typeface="Verdana"/>
              </a:rPr>
              <a:t>Secuencia</a:t>
            </a:r>
            <a:r>
              <a:rPr dirty="0" sz="2000" spc="-5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de</a:t>
            </a:r>
            <a:r>
              <a:rPr dirty="0" sz="2000" spc="-6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fases</a:t>
            </a:r>
            <a:r>
              <a:rPr dirty="0" sz="2000" spc="-5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armónicas</a:t>
            </a:r>
            <a:r>
              <a:rPr dirty="0" sz="2000" spc="-4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en</a:t>
            </a:r>
            <a:r>
              <a:rPr dirty="0" sz="2000" spc="-5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sistemas</a:t>
            </a:r>
            <a:r>
              <a:rPr dirty="0" sz="2000" spc="-6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3f</a:t>
            </a:r>
            <a:r>
              <a:rPr dirty="0" sz="2000" spc="-55" b="1">
                <a:latin typeface="Verdana"/>
                <a:cs typeface="Verdana"/>
              </a:rPr>
              <a:t> </a:t>
            </a:r>
            <a:r>
              <a:rPr dirty="0" sz="2000" spc="-10" b="1">
                <a:latin typeface="Verdana"/>
                <a:cs typeface="Verdana"/>
              </a:rPr>
              <a:t>balanceados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034" y="3043876"/>
            <a:ext cx="9136805" cy="2138349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86973" y="1948688"/>
            <a:ext cx="83394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Secuencia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fases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armónicas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sistemas</a:t>
            </a:r>
            <a:r>
              <a:rPr dirty="0" sz="20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trifásicos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u="sng" sz="2000" spc="-10" i="1">
                <a:solidFill>
                  <a:srgbClr val="0A0363"/>
                </a:solidFill>
                <a:uFill>
                  <a:solidFill>
                    <a:srgbClr val="0A0363"/>
                  </a:solidFill>
                </a:uFill>
                <a:latin typeface="Verdana"/>
                <a:cs typeface="Verdana"/>
              </a:rPr>
              <a:t>balanceados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444828" y="2827972"/>
          <a:ext cx="7880984" cy="3503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7425"/>
                <a:gridCol w="1056005"/>
                <a:gridCol w="908050"/>
                <a:gridCol w="1943735"/>
                <a:gridCol w="1080135"/>
                <a:gridCol w="863599"/>
                <a:gridCol w="935354"/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Armon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334645" marR="278130" indent="-508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Frec. 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(Hz)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249554" marR="90170" indent="-1524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b="1">
                          <a:latin typeface="Arial"/>
                          <a:cs typeface="Arial"/>
                        </a:rPr>
                        <a:t>Sec.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fase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39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139065" marR="132080" indent="-6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00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Estas</a:t>
                      </a:r>
                      <a:r>
                        <a:rPr dirty="0" sz="2000" spc="-55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2000" spc="-5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las </a:t>
                      </a:r>
                      <a:r>
                        <a:rPr dirty="0" sz="2000" spc="-1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principales </a:t>
                      </a:r>
                      <a:r>
                        <a:rPr dirty="0" sz="200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armónicas</a:t>
                      </a:r>
                      <a:r>
                        <a:rPr dirty="0" sz="2000" spc="-135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que </a:t>
                      </a:r>
                      <a:r>
                        <a:rPr dirty="0" sz="200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generan</a:t>
                      </a:r>
                      <a:r>
                        <a:rPr dirty="0" sz="2000" spc="-10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dirty="0" sz="200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mayoría</a:t>
                      </a:r>
                      <a:r>
                        <a:rPr dirty="0" sz="2000" spc="-4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2000" spc="-4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los </a:t>
                      </a:r>
                      <a:r>
                        <a:rPr dirty="0" sz="2000" spc="-10" i="1">
                          <a:solidFill>
                            <a:srgbClr val="00339A"/>
                          </a:solidFill>
                          <a:latin typeface="Arial"/>
                          <a:cs typeface="Arial"/>
                        </a:rPr>
                        <a:t>problemas.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marR="143510" indent="330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Armon. Impares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181610" indent="-508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Frec. 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(Hz)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103505" indent="-1524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b="1">
                          <a:latin typeface="Arial"/>
                          <a:cs typeface="Arial"/>
                        </a:rPr>
                        <a:t>Sec.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1600" spc="-20" b="1">
                          <a:latin typeface="Arial"/>
                          <a:cs typeface="Arial"/>
                        </a:rPr>
                        <a:t>fase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60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(+)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60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(+)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120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10">
                          <a:latin typeface="Arial MT"/>
                          <a:cs typeface="Arial MT"/>
                        </a:rPr>
                        <a:t>(-</a:t>
                      </a:r>
                      <a:r>
                        <a:rPr dirty="0" sz="1800" spc="-50">
                          <a:latin typeface="Arial MT"/>
                          <a:cs typeface="Arial MT"/>
                        </a:rPr>
                        <a:t>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180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180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300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10">
                          <a:latin typeface="Arial MT"/>
                          <a:cs typeface="Arial MT"/>
                        </a:rPr>
                        <a:t>(-</a:t>
                      </a:r>
                      <a:r>
                        <a:rPr dirty="0" sz="1800" spc="-50">
                          <a:latin typeface="Arial MT"/>
                          <a:cs typeface="Arial MT"/>
                        </a:rPr>
                        <a:t>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240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(+)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7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420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(+)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300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10">
                          <a:latin typeface="Arial MT"/>
                          <a:cs typeface="Arial MT"/>
                        </a:rPr>
                        <a:t>(-</a:t>
                      </a:r>
                      <a:r>
                        <a:rPr dirty="0" sz="1800" spc="-50">
                          <a:latin typeface="Arial MT"/>
                          <a:cs typeface="Arial MT"/>
                        </a:rPr>
                        <a:t>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540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360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660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10">
                          <a:latin typeface="Arial MT"/>
                          <a:cs typeface="Arial MT"/>
                        </a:rPr>
                        <a:t>(-</a:t>
                      </a:r>
                      <a:r>
                        <a:rPr dirty="0" sz="1800" spc="-50">
                          <a:latin typeface="Arial MT"/>
                          <a:cs typeface="Arial MT"/>
                        </a:rPr>
                        <a:t>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7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420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(+)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13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780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(+)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latin typeface="Arial MT"/>
                          <a:cs typeface="Arial MT"/>
                        </a:rPr>
                        <a:t>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latin typeface="Arial MT"/>
                          <a:cs typeface="Arial MT"/>
                        </a:rPr>
                        <a:t>480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10">
                          <a:latin typeface="Arial MT"/>
                          <a:cs typeface="Arial MT"/>
                        </a:rPr>
                        <a:t>(-</a:t>
                      </a:r>
                      <a:r>
                        <a:rPr dirty="0" sz="1800" spc="-50">
                          <a:latin typeface="Arial MT"/>
                          <a:cs typeface="Arial MT"/>
                        </a:rPr>
                        <a:t>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15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900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17731" y="1080769"/>
            <a:ext cx="720788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7241" y="2960956"/>
            <a:ext cx="6063754" cy="273001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249052" y="1969262"/>
            <a:ext cx="61709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Verdana"/>
                <a:cs typeface="Verdana"/>
              </a:rPr>
              <a:t>Como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se</a:t>
            </a:r>
            <a:r>
              <a:rPr dirty="0" sz="2000" spc="-5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evalúan</a:t>
            </a:r>
            <a:r>
              <a:rPr dirty="0" sz="2000" spc="-2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las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ondas</a:t>
            </a:r>
            <a:r>
              <a:rPr dirty="0" sz="2000" spc="-4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con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spc="-10" b="1">
                <a:latin typeface="Verdana"/>
                <a:cs typeface="Verdana"/>
              </a:rPr>
              <a:t>Armónicos: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579486" y="2266188"/>
            <a:ext cx="2232025" cy="4392295"/>
            <a:chOff x="7579486" y="2266188"/>
            <a:chExt cx="2232025" cy="439229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9486" y="2266188"/>
              <a:ext cx="2231898" cy="217703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7693" y="4428744"/>
              <a:ext cx="2203704" cy="222961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861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5553" y="3505961"/>
            <a:ext cx="4724046" cy="79057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291451" y="2266188"/>
            <a:ext cx="2232025" cy="4392295"/>
            <a:chOff x="7291451" y="2266188"/>
            <a:chExt cx="2232025" cy="439229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1451" y="2266188"/>
              <a:ext cx="2231898" cy="217703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9657" y="4428744"/>
              <a:ext cx="2203704" cy="2229611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71884" y="2261616"/>
            <a:ext cx="5045743" cy="1156716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818779" y="4575748"/>
            <a:ext cx="4596765" cy="2139315"/>
            <a:chOff x="1818779" y="4575748"/>
            <a:chExt cx="4596765" cy="2139315"/>
          </a:xfrm>
        </p:grpSpPr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6411" y="4575748"/>
              <a:ext cx="4428759" cy="79029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8779" y="5362194"/>
              <a:ext cx="4210050" cy="135255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861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1249052" y="1969262"/>
            <a:ext cx="61709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Verdana"/>
                <a:cs typeface="Verdana"/>
              </a:rPr>
              <a:t>Como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se</a:t>
            </a:r>
            <a:r>
              <a:rPr dirty="0" sz="2000" spc="-5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evalúan</a:t>
            </a:r>
            <a:r>
              <a:rPr dirty="0" sz="2000" spc="-2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las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ondas</a:t>
            </a:r>
            <a:r>
              <a:rPr dirty="0" sz="2000" spc="-40" b="1">
                <a:latin typeface="Verdana"/>
                <a:cs typeface="Verdana"/>
              </a:rPr>
              <a:t> </a:t>
            </a:r>
            <a:r>
              <a:rPr dirty="0" sz="2000" b="1">
                <a:latin typeface="Verdana"/>
                <a:cs typeface="Verdana"/>
              </a:rPr>
              <a:t>con</a:t>
            </a:r>
            <a:r>
              <a:rPr dirty="0" sz="2000" spc="-45" b="1">
                <a:latin typeface="Verdana"/>
                <a:cs typeface="Verdana"/>
              </a:rPr>
              <a:t> </a:t>
            </a:r>
            <a:r>
              <a:rPr dirty="0" sz="2000" spc="-10" b="1">
                <a:latin typeface="Verdana"/>
                <a:cs typeface="Verdana"/>
              </a:rPr>
              <a:t>Armónicos: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430" y="3171285"/>
            <a:ext cx="5140240" cy="35128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0757" y="3570732"/>
            <a:ext cx="3608070" cy="222351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23321" y="1880870"/>
            <a:ext cx="15316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Verdana"/>
                <a:cs typeface="Verdana"/>
              </a:rPr>
              <a:t>Ejemplo: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8689" y="2439923"/>
            <a:ext cx="5875782" cy="49758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861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DEFINICIONES: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son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11" y="348995"/>
            <a:ext cx="9139428" cy="18524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6943" y="567943"/>
            <a:ext cx="73863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Cargas</a:t>
            </a:r>
            <a:r>
              <a:rPr dirty="0" sz="3000" spc="-5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Generadores</a:t>
            </a:r>
            <a:r>
              <a:rPr dirty="0" sz="3000" spc="-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3000" spc="-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Verdana"/>
                <a:cs typeface="Verdana"/>
              </a:rPr>
              <a:t>Armónicos</a:t>
            </a:r>
            <a:endParaRPr sz="3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3807" y="2192273"/>
            <a:ext cx="2857500" cy="216179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3807" y="4568190"/>
            <a:ext cx="2857500" cy="216255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396879" y="1870202"/>
            <a:ext cx="4449445" cy="468884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180"/>
              </a:spcBef>
            </a:pPr>
            <a:r>
              <a:rPr dirty="0" sz="1800" b="1" i="1">
                <a:latin typeface="Verdana"/>
                <a:cs typeface="Verdana"/>
              </a:rPr>
              <a:t>Cargas</a:t>
            </a:r>
            <a:r>
              <a:rPr dirty="0" sz="1800" spc="-40" b="1" i="1">
                <a:latin typeface="Verdana"/>
                <a:cs typeface="Verdana"/>
              </a:rPr>
              <a:t> </a:t>
            </a:r>
            <a:r>
              <a:rPr dirty="0" sz="1800" spc="-10" b="1" i="1">
                <a:latin typeface="Verdana"/>
                <a:cs typeface="Verdana"/>
              </a:rPr>
              <a:t>Lineales</a:t>
            </a:r>
            <a:endParaRPr sz="1800">
              <a:latin typeface="Verdana"/>
              <a:cs typeface="Verdana"/>
            </a:endParaRPr>
          </a:p>
          <a:p>
            <a:pPr algn="just" marL="12700" marR="5080">
              <a:lnSpc>
                <a:spcPct val="100000"/>
              </a:lnSpc>
              <a:spcBef>
                <a:spcPts val="1080"/>
              </a:spcBef>
            </a:pP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1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mayoría</a:t>
            </a:r>
            <a:r>
              <a:rPr dirty="0" sz="1800" spc="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2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las</a:t>
            </a:r>
            <a:r>
              <a:rPr dirty="0" sz="1800" spc="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cargas</a:t>
            </a:r>
            <a:r>
              <a:rPr dirty="0" sz="1800" spc="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utilizadas</a:t>
            </a:r>
            <a:r>
              <a:rPr dirty="0" sz="1800" spc="10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en </a:t>
            </a:r>
            <a:r>
              <a:rPr dirty="0" sz="1800">
                <a:latin typeface="Verdana"/>
                <a:cs typeface="Verdana"/>
              </a:rPr>
              <a:t>el</a:t>
            </a:r>
            <a:r>
              <a:rPr dirty="0" sz="1800" spc="4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pasado</a:t>
            </a:r>
            <a:r>
              <a:rPr dirty="0" sz="1800" spc="4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4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una</a:t>
            </a:r>
            <a:r>
              <a:rPr dirty="0" sz="1800" spc="4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red</a:t>
            </a:r>
            <a:r>
              <a:rPr dirty="0" sz="1800" spc="47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eléctrica</a:t>
            </a:r>
            <a:r>
              <a:rPr dirty="0" sz="1800" spc="45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eran </a:t>
            </a:r>
            <a:r>
              <a:rPr dirty="0" sz="1800">
                <a:latin typeface="Verdana"/>
                <a:cs typeface="Verdana"/>
              </a:rPr>
              <a:t>las</a:t>
            </a:r>
            <a:r>
              <a:rPr dirty="0" sz="1800" spc="38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llamadas</a:t>
            </a:r>
            <a:r>
              <a:rPr dirty="0" sz="1800" spc="3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cargas</a:t>
            </a:r>
            <a:r>
              <a:rPr dirty="0" sz="1800" spc="37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LINEALES,</a:t>
            </a:r>
            <a:r>
              <a:rPr dirty="0" sz="1800" spc="37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estas </a:t>
            </a:r>
            <a:r>
              <a:rPr dirty="0" sz="1800">
                <a:latin typeface="Verdana"/>
                <a:cs typeface="Verdana"/>
              </a:rPr>
              <a:t>cargas</a:t>
            </a:r>
            <a:r>
              <a:rPr dirty="0" sz="1800" spc="3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consumen</a:t>
            </a:r>
            <a:r>
              <a:rPr dirty="0" sz="1800" spc="38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una</a:t>
            </a:r>
            <a:r>
              <a:rPr dirty="0" sz="1800" spc="38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corriente</a:t>
            </a:r>
            <a:r>
              <a:rPr dirty="0" sz="1800" spc="38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cuya </a:t>
            </a:r>
            <a:r>
              <a:rPr dirty="0" sz="1800">
                <a:latin typeface="Verdana"/>
                <a:cs typeface="Verdana"/>
              </a:rPr>
              <a:t>forma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es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idéntica</a:t>
            </a:r>
            <a:r>
              <a:rPr dirty="0" sz="1800" spc="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a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-1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tensión.</a:t>
            </a:r>
            <a:endParaRPr sz="1800">
              <a:latin typeface="Verdana"/>
              <a:cs typeface="Verdana"/>
            </a:endParaRPr>
          </a:p>
          <a:p>
            <a:pPr algn="just" marL="12700">
              <a:lnSpc>
                <a:spcPct val="100000"/>
              </a:lnSpc>
              <a:spcBef>
                <a:spcPts val="1080"/>
              </a:spcBef>
            </a:pPr>
            <a:r>
              <a:rPr dirty="0" sz="1800" b="1" i="1">
                <a:latin typeface="Verdana"/>
                <a:cs typeface="Verdana"/>
              </a:rPr>
              <a:t>Cargas</a:t>
            </a:r>
            <a:r>
              <a:rPr dirty="0" sz="1800" spc="-15" b="1" i="1">
                <a:latin typeface="Verdana"/>
                <a:cs typeface="Verdana"/>
              </a:rPr>
              <a:t> </a:t>
            </a:r>
            <a:r>
              <a:rPr dirty="0" sz="1800" spc="-10" b="1" i="1">
                <a:latin typeface="Verdana"/>
                <a:cs typeface="Verdana"/>
              </a:rPr>
              <a:t>NO-Lineales</a:t>
            </a:r>
            <a:endParaRPr sz="1800">
              <a:latin typeface="Verdana"/>
              <a:cs typeface="Verdana"/>
            </a:endParaRPr>
          </a:p>
          <a:p>
            <a:pPr algn="just" marL="12700" marR="5715">
              <a:lnSpc>
                <a:spcPct val="100000"/>
              </a:lnSpc>
              <a:spcBef>
                <a:spcPts val="1080"/>
              </a:spcBef>
            </a:pPr>
            <a:r>
              <a:rPr dirty="0" sz="1800">
                <a:latin typeface="Verdana"/>
                <a:cs typeface="Verdana"/>
              </a:rPr>
              <a:t>Son</a:t>
            </a:r>
            <a:r>
              <a:rPr dirty="0" sz="1800" spc="484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49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general</a:t>
            </a:r>
            <a:r>
              <a:rPr dirty="0" sz="1800" spc="-7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los</a:t>
            </a:r>
            <a:r>
              <a:rPr dirty="0" sz="1800" spc="49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cargas</a:t>
            </a:r>
            <a:r>
              <a:rPr dirty="0" sz="1800" spc="49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provistos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3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fuentes</a:t>
            </a:r>
            <a:r>
              <a:rPr dirty="0" sz="1800" spc="3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34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poder-</a:t>
            </a:r>
            <a:r>
              <a:rPr dirty="0" sz="1800">
                <a:latin typeface="Verdana"/>
                <a:cs typeface="Verdana"/>
              </a:rPr>
              <a:t>alimentación</a:t>
            </a:r>
            <a:r>
              <a:rPr dirty="0" sz="1800" spc="345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de </a:t>
            </a:r>
            <a:r>
              <a:rPr dirty="0" sz="1800">
                <a:latin typeface="Verdana"/>
                <a:cs typeface="Verdana"/>
              </a:rPr>
              <a:t>entrada</a:t>
            </a:r>
            <a:r>
              <a:rPr dirty="0" sz="1800" spc="37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conmutada</a:t>
            </a:r>
            <a:r>
              <a:rPr dirty="0" sz="1800" spc="37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(diodos,</a:t>
            </a:r>
            <a:r>
              <a:rPr dirty="0" sz="1800" spc="380">
                <a:latin typeface="Verdana"/>
                <a:cs typeface="Verdana"/>
              </a:rPr>
              <a:t>  </a:t>
            </a:r>
            <a:r>
              <a:rPr dirty="0" sz="1800" spc="-20">
                <a:latin typeface="Verdana"/>
                <a:cs typeface="Verdana"/>
              </a:rPr>
              <a:t>SCR, </a:t>
            </a:r>
            <a:r>
              <a:rPr dirty="0" sz="1800">
                <a:latin typeface="Verdana"/>
                <a:cs typeface="Verdana"/>
              </a:rPr>
              <a:t>IGTBs),</a:t>
            </a:r>
            <a:r>
              <a:rPr dirty="0" sz="1800" spc="49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es</a:t>
            </a:r>
            <a:r>
              <a:rPr dirty="0" sz="1800" spc="-6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decir,</a:t>
            </a:r>
            <a:r>
              <a:rPr dirty="0" sz="1800" spc="-6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ordenadores,</a:t>
            </a:r>
            <a:r>
              <a:rPr dirty="0" sz="1800" spc="49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UPS, </a:t>
            </a:r>
            <a:r>
              <a:rPr dirty="0" sz="1800">
                <a:latin typeface="Verdana"/>
                <a:cs typeface="Verdana"/>
              </a:rPr>
              <a:t>ASDs,</a:t>
            </a:r>
            <a:r>
              <a:rPr dirty="0" sz="1800" spc="4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hornos</a:t>
            </a:r>
            <a:r>
              <a:rPr dirty="0" sz="1800" spc="5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5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inducción</a:t>
            </a:r>
            <a:r>
              <a:rPr dirty="0" sz="1800" spc="5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y</a:t>
            </a:r>
            <a:r>
              <a:rPr dirty="0" sz="1800" spc="50">
                <a:latin typeface="Verdana"/>
                <a:cs typeface="Verdana"/>
              </a:rPr>
              <a:t>  </a:t>
            </a:r>
            <a:r>
              <a:rPr dirty="0" sz="1800" spc="-10">
                <a:latin typeface="Verdana"/>
                <a:cs typeface="Verdana"/>
              </a:rPr>
              <a:t>arco, </a:t>
            </a:r>
            <a:r>
              <a:rPr dirty="0" sz="1800">
                <a:latin typeface="Verdana"/>
                <a:cs typeface="Verdana"/>
              </a:rPr>
              <a:t>reactores</a:t>
            </a:r>
            <a:r>
              <a:rPr dirty="0" sz="1800" spc="10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etc.</a:t>
            </a:r>
            <a:r>
              <a:rPr dirty="0" sz="1800" spc="11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Estas</a:t>
            </a:r>
            <a:r>
              <a:rPr dirty="0" sz="1800" spc="10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cargas</a:t>
            </a:r>
            <a:r>
              <a:rPr dirty="0" sz="1800" spc="10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consumen </a:t>
            </a:r>
            <a:r>
              <a:rPr dirty="0" sz="1800">
                <a:latin typeface="Verdana"/>
                <a:cs typeface="Verdana"/>
              </a:rPr>
              <a:t>corriente</a:t>
            </a:r>
            <a:r>
              <a:rPr dirty="0" sz="1800" spc="29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diferente</a:t>
            </a:r>
            <a:r>
              <a:rPr dirty="0" sz="1800" spc="30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a</a:t>
            </a:r>
            <a:r>
              <a:rPr dirty="0" sz="1800" spc="29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29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onda</a:t>
            </a:r>
            <a:r>
              <a:rPr dirty="0" sz="1800" spc="295">
                <a:latin typeface="Verdana"/>
                <a:cs typeface="Verdana"/>
              </a:rPr>
              <a:t>  </a:t>
            </a:r>
            <a:r>
              <a:rPr dirty="0" sz="1800" spc="-25">
                <a:latin typeface="Verdana"/>
                <a:cs typeface="Verdana"/>
              </a:rPr>
              <a:t>de </a:t>
            </a:r>
            <a:r>
              <a:rPr dirty="0" sz="1800" spc="-10">
                <a:latin typeface="Verdana"/>
                <a:cs typeface="Verdana"/>
              </a:rPr>
              <a:t>tensión.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615573" y="1724824"/>
            <a:ext cx="7875905" cy="4757420"/>
          </a:xfrm>
          <a:prstGeom prst="rect">
            <a:avLst/>
          </a:prstGeom>
        </p:spPr>
        <p:txBody>
          <a:bodyPr wrap="square" lIns="0" tIns="176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Fuentes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comunes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armónicas</a:t>
            </a:r>
            <a:endParaRPr sz="20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116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Los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transformadores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potencia.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8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Armónicas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triples</a:t>
            </a:r>
            <a:r>
              <a:rPr dirty="0" sz="1800" spc="-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por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corrientes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magnetización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8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Corrientes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magnetización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elevadas</a:t>
            </a:r>
            <a:r>
              <a:rPr dirty="0" sz="1800" spc="-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durante</a:t>
            </a:r>
            <a:r>
              <a:rPr dirty="0" sz="1800" spc="-8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re-</a:t>
            </a:r>
            <a:r>
              <a:rPr dirty="0" sz="1800" spc="-10">
                <a:latin typeface="Verdana"/>
                <a:cs typeface="Verdana"/>
              </a:rPr>
              <a:t>energización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8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Operación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transformadores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zona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saturación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8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Las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máquinas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rotatorias.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8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Armónicas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dependientes</a:t>
            </a:r>
            <a:r>
              <a:rPr dirty="0" sz="1800" spc="-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velocidad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8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Hornos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arco.</a:t>
            </a:r>
            <a:endParaRPr sz="1800">
              <a:latin typeface="Verdana"/>
              <a:cs typeface="Verdana"/>
            </a:endParaRPr>
          </a:p>
          <a:p>
            <a:pPr marL="431800" marR="5080" indent="-342900">
              <a:lnSpc>
                <a:spcPts val="1939"/>
              </a:lnSpc>
              <a:spcBef>
                <a:spcPts val="123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800" algn="l"/>
              </a:tabLst>
            </a:pPr>
            <a:r>
              <a:rPr dirty="0" sz="1800">
                <a:latin typeface="Verdana"/>
                <a:cs typeface="Verdana"/>
              </a:rPr>
              <a:t>Armónicas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más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elevadas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fase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fundición.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También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puede </a:t>
            </a:r>
            <a:r>
              <a:rPr dirty="0" sz="1800">
                <a:latin typeface="Verdana"/>
                <a:cs typeface="Verdana"/>
              </a:rPr>
              <a:t>generarse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parpadeo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apreciable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6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Alumbrado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fluorescente.</a:t>
            </a:r>
            <a:endParaRPr sz="1800">
              <a:latin typeface="Verdana"/>
              <a:cs typeface="Verdana"/>
            </a:endParaRPr>
          </a:p>
          <a:p>
            <a:pPr marL="431165" indent="-342265">
              <a:lnSpc>
                <a:spcPct val="100000"/>
              </a:lnSpc>
              <a:spcBef>
                <a:spcPts val="98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431165" algn="l"/>
              </a:tabLst>
            </a:pPr>
            <a:r>
              <a:rPr dirty="0" sz="1800">
                <a:latin typeface="Verdana"/>
                <a:cs typeface="Verdana"/>
              </a:rPr>
              <a:t>Resonancia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3a</a:t>
            </a:r>
            <a:r>
              <a:rPr dirty="0" sz="1800" spc="-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arm.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Aislar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neutro</a:t>
            </a:r>
            <a:r>
              <a:rPr dirty="0" sz="1800" spc="-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bancos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capacitores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663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Cargas</a:t>
            </a:r>
            <a:r>
              <a:rPr dirty="0" sz="2800" spc="-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Generadoras</a:t>
            </a:r>
            <a:r>
              <a:rPr dirty="0" sz="2800" spc="-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1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4" name="object 4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839" y="2711195"/>
            <a:ext cx="9144000" cy="44958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615573" y="1889251"/>
            <a:ext cx="73386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5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0A0363"/>
                </a:solidFill>
                <a:latin typeface="Verdana"/>
                <a:cs typeface="Verdana"/>
              </a:rPr>
              <a:t>TRANSFORMADOR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: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Fuente</a:t>
            </a:r>
            <a:r>
              <a:rPr dirty="0" sz="20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tradicional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armónicas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861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Cargas</a:t>
            </a:r>
            <a:r>
              <a:rPr dirty="0" sz="2800" spc="-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Generadoras</a:t>
            </a:r>
            <a:r>
              <a:rPr dirty="0" sz="2800" spc="-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1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1919" y="1690116"/>
            <a:ext cx="5836919" cy="4896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663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Cargas</a:t>
            </a:r>
            <a:r>
              <a:rPr dirty="0" sz="2800" spc="-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Generadoras</a:t>
            </a:r>
            <a:r>
              <a:rPr dirty="0" sz="2800" spc="-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1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64470" y="2734310"/>
            <a:ext cx="306959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Principle</a:t>
            </a:r>
            <a:r>
              <a:rPr dirty="0" sz="2000" spc="-5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000" spc="-4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0A0363"/>
                </a:solidFill>
                <a:latin typeface="Verdana"/>
                <a:cs typeface="Verdana"/>
              </a:rPr>
              <a:t>harmonic </a:t>
            </a: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generation</a:t>
            </a:r>
            <a:r>
              <a:rPr dirty="0" sz="2000" spc="-10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0" b="1">
                <a:solidFill>
                  <a:srgbClr val="0A0363"/>
                </a:solidFill>
                <a:latin typeface="Verdana"/>
                <a:cs typeface="Verdana"/>
              </a:rPr>
              <a:t>from </a:t>
            </a: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magnetic</a:t>
            </a:r>
            <a:r>
              <a:rPr dirty="0" sz="2000" spc="-9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0" b="1">
                <a:solidFill>
                  <a:srgbClr val="0A0363"/>
                </a:solidFill>
                <a:latin typeface="Verdana"/>
                <a:cs typeface="Verdana"/>
              </a:rPr>
              <a:t>core </a:t>
            </a:r>
            <a:r>
              <a:rPr dirty="0" sz="2000" spc="-10" b="1">
                <a:solidFill>
                  <a:srgbClr val="0A0363"/>
                </a:solidFill>
                <a:latin typeface="Verdana"/>
                <a:cs typeface="Verdana"/>
              </a:rPr>
              <a:t>saturation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3043" y="5866638"/>
            <a:ext cx="5400294" cy="835913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50292" y="768095"/>
            <a:ext cx="9069070" cy="5962650"/>
            <a:chOff x="850292" y="768095"/>
            <a:chExt cx="9069070" cy="59626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6981" y="1722881"/>
              <a:ext cx="5721858" cy="500786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292" y="3931466"/>
              <a:ext cx="3253911" cy="241994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663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Cargas</a:t>
            </a:r>
            <a:r>
              <a:rPr dirty="0" sz="2800" spc="-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Generadoras</a:t>
            </a:r>
            <a:r>
              <a:rPr dirty="0" sz="2800" spc="-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1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164470" y="2139188"/>
            <a:ext cx="306959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Principle</a:t>
            </a:r>
            <a:r>
              <a:rPr dirty="0" sz="2000" spc="-5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000" spc="-4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0A0363"/>
                </a:solidFill>
                <a:latin typeface="Verdana"/>
                <a:cs typeface="Verdana"/>
              </a:rPr>
              <a:t>harmonic </a:t>
            </a: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generation</a:t>
            </a:r>
            <a:r>
              <a:rPr dirty="0" sz="2000" spc="-10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0" b="1">
                <a:solidFill>
                  <a:srgbClr val="0A0363"/>
                </a:solidFill>
                <a:latin typeface="Verdana"/>
                <a:cs typeface="Verdana"/>
              </a:rPr>
              <a:t>from </a:t>
            </a: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magnetic</a:t>
            </a:r>
            <a:r>
              <a:rPr dirty="0" sz="2000" spc="-9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0" b="1">
                <a:solidFill>
                  <a:srgbClr val="0A0363"/>
                </a:solidFill>
                <a:latin typeface="Verdana"/>
                <a:cs typeface="Verdana"/>
              </a:rPr>
              <a:t>core </a:t>
            </a:r>
            <a:r>
              <a:rPr dirty="0" sz="2000" spc="-10" b="1">
                <a:solidFill>
                  <a:srgbClr val="0A0363"/>
                </a:solidFill>
                <a:latin typeface="Verdana"/>
                <a:cs typeface="Verdana"/>
              </a:rPr>
              <a:t>saturation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615573" y="1889251"/>
            <a:ext cx="815657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0A0363"/>
                </a:solidFill>
                <a:latin typeface="Verdana"/>
                <a:cs typeface="Verdana"/>
              </a:rPr>
              <a:t>FUENTES</a:t>
            </a:r>
            <a:r>
              <a:rPr dirty="0" sz="2000" spc="-10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0A0363"/>
                </a:solidFill>
                <a:latin typeface="Verdana"/>
                <a:cs typeface="Verdana"/>
              </a:rPr>
              <a:t>RECTIFICADORES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:</a:t>
            </a:r>
            <a:r>
              <a:rPr dirty="0" sz="2000" spc="-8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fuente</a:t>
            </a:r>
            <a:r>
              <a:rPr dirty="0" sz="2000" spc="-10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tradicional</a:t>
            </a:r>
            <a:r>
              <a:rPr dirty="0" sz="2000" spc="-8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9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armónicas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861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Cargas</a:t>
            </a:r>
            <a:r>
              <a:rPr dirty="0" sz="2800" spc="-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Generadoras</a:t>
            </a:r>
            <a:r>
              <a:rPr dirty="0" sz="2800" spc="-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1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2450" y="2460038"/>
            <a:ext cx="7032221" cy="407085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335530"/>
            <a:ext cx="9144000" cy="4871720"/>
            <a:chOff x="774839" y="2335530"/>
            <a:chExt cx="9144000" cy="487172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6389" y="4932100"/>
              <a:ext cx="1362469" cy="107051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3897" y="2335530"/>
              <a:ext cx="6774941" cy="454380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517" y="2338578"/>
              <a:ext cx="1175196" cy="1357099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8" name="object 8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9699" y="3898580"/>
            <a:ext cx="1467182" cy="87047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6623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Cargas</a:t>
            </a:r>
            <a:r>
              <a:rPr dirty="0" sz="2800" spc="-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Generadoras</a:t>
            </a:r>
            <a:r>
              <a:rPr dirty="0" sz="2800" spc="-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1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615573" y="1890013"/>
            <a:ext cx="40462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Fuentes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comunes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armónicas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02093" y="768095"/>
            <a:ext cx="8543290" cy="4902835"/>
            <a:chOff x="902093" y="768095"/>
            <a:chExt cx="8543290" cy="49028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5794" y="4171636"/>
              <a:ext cx="666789" cy="14987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234063" y="2141981"/>
              <a:ext cx="43180" cy="428625"/>
            </a:xfrm>
            <a:custGeom>
              <a:avLst/>
              <a:gdLst/>
              <a:ahLst/>
              <a:cxnLst/>
              <a:rect l="l" t="t" r="r" b="b"/>
              <a:pathLst>
                <a:path w="43179" h="428625">
                  <a:moveTo>
                    <a:pt x="42672" y="428244"/>
                  </a:moveTo>
                  <a:lnTo>
                    <a:pt x="42672" y="0"/>
                  </a:lnTo>
                  <a:lnTo>
                    <a:pt x="0" y="0"/>
                  </a:lnTo>
                  <a:lnTo>
                    <a:pt x="0" y="428244"/>
                  </a:lnTo>
                  <a:lnTo>
                    <a:pt x="42672" y="428244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3769309" y="2129218"/>
            <a:ext cx="1508760" cy="1156335"/>
          </a:xfrm>
          <a:prstGeom prst="rect">
            <a:avLst/>
          </a:prstGeom>
          <a:solidFill>
            <a:srgbClr val="00FFFF"/>
          </a:solidFill>
          <a:ln w="7238">
            <a:solidFill>
              <a:srgbClr val="00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endParaRPr sz="900">
              <a:latin typeface="Times New Roman"/>
              <a:cs typeface="Times New Roman"/>
            </a:endParaRPr>
          </a:p>
          <a:p>
            <a:pPr marL="78105" marR="77470" indent="-635">
              <a:lnSpc>
                <a:spcPct val="102800"/>
              </a:lnSpc>
              <a:spcBef>
                <a:spcPts val="5"/>
              </a:spcBef>
            </a:pPr>
            <a:r>
              <a:rPr dirty="0" sz="900" b="1">
                <a:latin typeface="Arial"/>
                <a:cs typeface="Arial"/>
              </a:rPr>
              <a:t>Rectificador</a:t>
            </a:r>
            <a:r>
              <a:rPr dirty="0" sz="900" spc="13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trifásico</a:t>
            </a:r>
            <a:r>
              <a:rPr dirty="0" sz="900" spc="135" b="1">
                <a:latin typeface="Arial"/>
                <a:cs typeface="Arial"/>
              </a:rPr>
              <a:t> </a:t>
            </a:r>
            <a:r>
              <a:rPr dirty="0" sz="900" spc="-25" b="1">
                <a:latin typeface="Arial"/>
                <a:cs typeface="Arial"/>
              </a:rPr>
              <a:t>de </a:t>
            </a:r>
            <a:r>
              <a:rPr dirty="0" sz="900" b="1">
                <a:latin typeface="Arial"/>
                <a:cs typeface="Arial"/>
              </a:rPr>
              <a:t>diodos</a:t>
            </a:r>
            <a:r>
              <a:rPr dirty="0" sz="900" spc="6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con</a:t>
            </a:r>
            <a:r>
              <a:rPr dirty="0" sz="900" spc="80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filtrado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281307" y="2275484"/>
            <a:ext cx="1503045" cy="72707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14300" marR="111760" indent="-70485">
              <a:lnSpc>
                <a:spcPct val="102800"/>
              </a:lnSpc>
              <a:spcBef>
                <a:spcPts val="75"/>
              </a:spcBef>
              <a:buChar char="-"/>
              <a:tabLst>
                <a:tab pos="142875" algn="l"/>
              </a:tabLst>
            </a:pPr>
            <a:r>
              <a:rPr dirty="0" sz="900">
                <a:latin typeface="Arial MT"/>
                <a:cs typeface="Arial MT"/>
              </a:rPr>
              <a:t>Variadores</a:t>
            </a:r>
            <a:r>
              <a:rPr dirty="0" sz="900" spc="7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8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velocidad </a:t>
            </a:r>
            <a:r>
              <a:rPr dirty="0" sz="900" spc="-10">
                <a:latin typeface="Arial MT"/>
                <a:cs typeface="Arial MT"/>
              </a:rPr>
              <a:t>	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5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motores</a:t>
            </a:r>
            <a:r>
              <a:rPr dirty="0" sz="900" spc="65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asíncronos.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MT"/>
              <a:buChar char="-"/>
            </a:pPr>
            <a:endParaRPr sz="900">
              <a:latin typeface="Arial MT"/>
              <a:cs typeface="Arial MT"/>
            </a:endParaRPr>
          </a:p>
          <a:p>
            <a:pPr marL="114300" marR="80010" indent="-70485">
              <a:lnSpc>
                <a:spcPct val="102800"/>
              </a:lnSpc>
              <a:spcBef>
                <a:spcPts val="5"/>
              </a:spcBef>
              <a:buChar char="-"/>
              <a:tabLst>
                <a:tab pos="142875" algn="l"/>
              </a:tabLst>
            </a:pPr>
            <a:r>
              <a:rPr dirty="0" sz="900">
                <a:latin typeface="Arial MT"/>
                <a:cs typeface="Arial MT"/>
              </a:rPr>
              <a:t>Sistema</a:t>
            </a:r>
            <a:r>
              <a:rPr dirty="0" sz="900" spc="5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7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Alimentación </a:t>
            </a:r>
            <a:r>
              <a:rPr dirty="0" sz="900" spc="-10">
                <a:latin typeface="Arial MT"/>
                <a:cs typeface="Arial MT"/>
              </a:rPr>
              <a:t>	</a:t>
            </a:r>
            <a:r>
              <a:rPr dirty="0" sz="900">
                <a:latin typeface="Arial MT"/>
                <a:cs typeface="Arial MT"/>
              </a:rPr>
              <a:t>Interrumpida</a:t>
            </a:r>
            <a:r>
              <a:rPr dirty="0" sz="900" spc="11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(SAI)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273814" y="2133726"/>
            <a:ext cx="4536440" cy="1149985"/>
            <a:chOff x="5273814" y="2133726"/>
            <a:chExt cx="4536440" cy="1149985"/>
          </a:xfrm>
        </p:grpSpPr>
        <p:sp>
          <p:nvSpPr>
            <p:cNvPr id="8" name="object 8" descr=""/>
            <p:cNvSpPr/>
            <p:nvPr/>
          </p:nvSpPr>
          <p:spPr>
            <a:xfrm>
              <a:off x="6908926" y="2240279"/>
              <a:ext cx="0" cy="836930"/>
            </a:xfrm>
            <a:custGeom>
              <a:avLst/>
              <a:gdLst/>
              <a:ahLst/>
              <a:cxnLst/>
              <a:rect l="l" t="t" r="r" b="b"/>
              <a:pathLst>
                <a:path w="0" h="836930">
                  <a:moveTo>
                    <a:pt x="0" y="0"/>
                  </a:moveTo>
                  <a:lnTo>
                    <a:pt x="0" y="8366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836536" y="2240279"/>
              <a:ext cx="144780" cy="57150"/>
            </a:xfrm>
            <a:custGeom>
              <a:avLst/>
              <a:gdLst/>
              <a:ahLst/>
              <a:cxnLst/>
              <a:rect l="l" t="t" r="r" b="b"/>
              <a:pathLst>
                <a:path w="144779" h="57150">
                  <a:moveTo>
                    <a:pt x="144780" y="57149"/>
                  </a:moveTo>
                  <a:lnTo>
                    <a:pt x="72390" y="0"/>
                  </a:lnTo>
                  <a:lnTo>
                    <a:pt x="0" y="57150"/>
                  </a:lnTo>
                  <a:lnTo>
                    <a:pt x="72390" y="28193"/>
                  </a:lnTo>
                  <a:lnTo>
                    <a:pt x="144780" y="57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836536" y="2240279"/>
              <a:ext cx="144780" cy="57150"/>
            </a:xfrm>
            <a:custGeom>
              <a:avLst/>
              <a:gdLst/>
              <a:ahLst/>
              <a:cxnLst/>
              <a:rect l="l" t="t" r="r" b="b"/>
              <a:pathLst>
                <a:path w="144779" h="57150">
                  <a:moveTo>
                    <a:pt x="0" y="57150"/>
                  </a:moveTo>
                  <a:lnTo>
                    <a:pt x="72390" y="0"/>
                  </a:lnTo>
                  <a:lnTo>
                    <a:pt x="144780" y="57149"/>
                  </a:lnTo>
                  <a:lnTo>
                    <a:pt x="72390" y="28193"/>
                  </a:lnTo>
                  <a:lnTo>
                    <a:pt x="0" y="571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908926" y="2697479"/>
              <a:ext cx="1390015" cy="0"/>
            </a:xfrm>
            <a:custGeom>
              <a:avLst/>
              <a:gdLst/>
              <a:ahLst/>
              <a:cxnLst/>
              <a:rect l="l" t="t" r="r" b="b"/>
              <a:pathLst>
                <a:path w="1390015" h="0">
                  <a:moveTo>
                    <a:pt x="0" y="0"/>
                  </a:moveTo>
                  <a:lnTo>
                    <a:pt x="138988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4814" y="2647568"/>
              <a:ext cx="104393" cy="9982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34591" y="2460497"/>
              <a:ext cx="162305" cy="24079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918845" y="2464040"/>
              <a:ext cx="1016000" cy="470534"/>
            </a:xfrm>
            <a:custGeom>
              <a:avLst/>
              <a:gdLst/>
              <a:ahLst/>
              <a:cxnLst/>
              <a:rect l="l" t="t" r="r" b="b"/>
              <a:pathLst>
                <a:path w="1016000" h="470535">
                  <a:moveTo>
                    <a:pt x="1015746" y="231165"/>
                  </a:moveTo>
                  <a:lnTo>
                    <a:pt x="1013460" y="229641"/>
                  </a:lnTo>
                  <a:lnTo>
                    <a:pt x="1013460" y="228117"/>
                  </a:lnTo>
                  <a:lnTo>
                    <a:pt x="704850" y="231165"/>
                  </a:lnTo>
                  <a:lnTo>
                    <a:pt x="701040" y="231165"/>
                  </a:lnTo>
                  <a:lnTo>
                    <a:pt x="698754" y="233451"/>
                  </a:lnTo>
                  <a:lnTo>
                    <a:pt x="698754" y="238785"/>
                  </a:lnTo>
                  <a:lnTo>
                    <a:pt x="699693" y="239737"/>
                  </a:lnTo>
                  <a:lnTo>
                    <a:pt x="691718" y="277063"/>
                  </a:lnTo>
                  <a:lnTo>
                    <a:pt x="682929" y="323557"/>
                  </a:lnTo>
                  <a:lnTo>
                    <a:pt x="673481" y="370649"/>
                  </a:lnTo>
                  <a:lnTo>
                    <a:pt x="662127" y="416052"/>
                  </a:lnTo>
                  <a:lnTo>
                    <a:pt x="647700" y="457479"/>
                  </a:lnTo>
                  <a:lnTo>
                    <a:pt x="643890" y="462813"/>
                  </a:lnTo>
                  <a:lnTo>
                    <a:pt x="640080" y="462813"/>
                  </a:lnTo>
                  <a:lnTo>
                    <a:pt x="629158" y="440778"/>
                  </a:lnTo>
                  <a:lnTo>
                    <a:pt x="619633" y="400786"/>
                  </a:lnTo>
                  <a:lnTo>
                    <a:pt x="610209" y="351396"/>
                  </a:lnTo>
                  <a:lnTo>
                    <a:pt x="599605" y="301167"/>
                  </a:lnTo>
                  <a:lnTo>
                    <a:pt x="586536" y="258686"/>
                  </a:lnTo>
                  <a:lnTo>
                    <a:pt x="572871" y="237413"/>
                  </a:lnTo>
                  <a:lnTo>
                    <a:pt x="575310" y="234975"/>
                  </a:lnTo>
                  <a:lnTo>
                    <a:pt x="575310" y="233451"/>
                  </a:lnTo>
                  <a:lnTo>
                    <a:pt x="573786" y="233451"/>
                  </a:lnTo>
                  <a:lnTo>
                    <a:pt x="573786" y="231165"/>
                  </a:lnTo>
                  <a:lnTo>
                    <a:pt x="571500" y="231165"/>
                  </a:lnTo>
                  <a:lnTo>
                    <a:pt x="563880" y="228117"/>
                  </a:lnTo>
                  <a:lnTo>
                    <a:pt x="555498" y="229641"/>
                  </a:lnTo>
                  <a:lnTo>
                    <a:pt x="551942" y="231419"/>
                  </a:lnTo>
                  <a:lnTo>
                    <a:pt x="547878" y="231165"/>
                  </a:lnTo>
                  <a:lnTo>
                    <a:pt x="546354" y="231165"/>
                  </a:lnTo>
                  <a:lnTo>
                    <a:pt x="546354" y="235356"/>
                  </a:lnTo>
                  <a:lnTo>
                    <a:pt x="541782" y="241071"/>
                  </a:lnTo>
                  <a:lnTo>
                    <a:pt x="536448" y="252501"/>
                  </a:lnTo>
                  <a:lnTo>
                    <a:pt x="530352" y="263931"/>
                  </a:lnTo>
                  <a:lnTo>
                    <a:pt x="526542" y="276885"/>
                  </a:lnTo>
                  <a:lnTo>
                    <a:pt x="522732" y="290601"/>
                  </a:lnTo>
                  <a:lnTo>
                    <a:pt x="518922" y="307365"/>
                  </a:lnTo>
                  <a:lnTo>
                    <a:pt x="514350" y="322605"/>
                  </a:lnTo>
                  <a:lnTo>
                    <a:pt x="506730" y="358419"/>
                  </a:lnTo>
                  <a:lnTo>
                    <a:pt x="503415" y="383743"/>
                  </a:lnTo>
                  <a:lnTo>
                    <a:pt x="498106" y="410502"/>
                  </a:lnTo>
                  <a:lnTo>
                    <a:pt x="491210" y="436930"/>
                  </a:lnTo>
                  <a:lnTo>
                    <a:pt x="483108" y="461289"/>
                  </a:lnTo>
                  <a:lnTo>
                    <a:pt x="479298" y="462813"/>
                  </a:lnTo>
                  <a:lnTo>
                    <a:pt x="475488" y="462813"/>
                  </a:lnTo>
                  <a:lnTo>
                    <a:pt x="473964" y="457479"/>
                  </a:lnTo>
                  <a:lnTo>
                    <a:pt x="458216" y="416115"/>
                  </a:lnTo>
                  <a:lnTo>
                    <a:pt x="446786" y="371602"/>
                  </a:lnTo>
                  <a:lnTo>
                    <a:pt x="428244" y="282981"/>
                  </a:lnTo>
                  <a:lnTo>
                    <a:pt x="420624" y="233451"/>
                  </a:lnTo>
                  <a:lnTo>
                    <a:pt x="419100" y="233451"/>
                  </a:lnTo>
                  <a:lnTo>
                    <a:pt x="419100" y="231165"/>
                  </a:lnTo>
                  <a:lnTo>
                    <a:pt x="416814" y="231165"/>
                  </a:lnTo>
                  <a:lnTo>
                    <a:pt x="416814" y="228117"/>
                  </a:lnTo>
                  <a:lnTo>
                    <a:pt x="293370" y="228117"/>
                  </a:lnTo>
                  <a:lnTo>
                    <a:pt x="291846" y="228117"/>
                  </a:lnTo>
                  <a:lnTo>
                    <a:pt x="289560" y="229641"/>
                  </a:lnTo>
                  <a:lnTo>
                    <a:pt x="289560" y="234975"/>
                  </a:lnTo>
                  <a:lnTo>
                    <a:pt x="288036" y="233451"/>
                  </a:lnTo>
                  <a:lnTo>
                    <a:pt x="288036" y="229641"/>
                  </a:lnTo>
                  <a:lnTo>
                    <a:pt x="158902" y="229641"/>
                  </a:lnTo>
                  <a:lnTo>
                    <a:pt x="142494" y="149631"/>
                  </a:lnTo>
                  <a:lnTo>
                    <a:pt x="137160" y="112293"/>
                  </a:lnTo>
                  <a:lnTo>
                    <a:pt x="128778" y="81813"/>
                  </a:lnTo>
                  <a:lnTo>
                    <a:pt x="123444" y="56667"/>
                  </a:lnTo>
                  <a:lnTo>
                    <a:pt x="117348" y="37617"/>
                  </a:lnTo>
                  <a:lnTo>
                    <a:pt x="111252" y="23139"/>
                  </a:lnTo>
                  <a:lnTo>
                    <a:pt x="107442" y="11709"/>
                  </a:lnTo>
                  <a:lnTo>
                    <a:pt x="99606" y="2006"/>
                  </a:lnTo>
                  <a:lnTo>
                    <a:pt x="92303" y="0"/>
                  </a:lnTo>
                  <a:lnTo>
                    <a:pt x="85712" y="4800"/>
                  </a:lnTo>
                  <a:lnTo>
                    <a:pt x="80010" y="15519"/>
                  </a:lnTo>
                  <a:lnTo>
                    <a:pt x="76200" y="24663"/>
                  </a:lnTo>
                  <a:lnTo>
                    <a:pt x="72390" y="36093"/>
                  </a:lnTo>
                  <a:lnTo>
                    <a:pt x="70104" y="49047"/>
                  </a:lnTo>
                  <a:lnTo>
                    <a:pt x="62484" y="79527"/>
                  </a:lnTo>
                  <a:lnTo>
                    <a:pt x="60960" y="97053"/>
                  </a:lnTo>
                  <a:lnTo>
                    <a:pt x="56388" y="113817"/>
                  </a:lnTo>
                  <a:lnTo>
                    <a:pt x="52578" y="130581"/>
                  </a:lnTo>
                  <a:lnTo>
                    <a:pt x="51054" y="148107"/>
                  </a:lnTo>
                  <a:lnTo>
                    <a:pt x="47244" y="164871"/>
                  </a:lnTo>
                  <a:lnTo>
                    <a:pt x="41846" y="183680"/>
                  </a:lnTo>
                  <a:lnTo>
                    <a:pt x="38303" y="197573"/>
                  </a:lnTo>
                  <a:lnTo>
                    <a:pt x="33693" y="211315"/>
                  </a:lnTo>
                  <a:lnTo>
                    <a:pt x="25146" y="229641"/>
                  </a:lnTo>
                  <a:lnTo>
                    <a:pt x="16002" y="238785"/>
                  </a:lnTo>
                  <a:lnTo>
                    <a:pt x="9906" y="238785"/>
                  </a:lnTo>
                  <a:lnTo>
                    <a:pt x="3810" y="237261"/>
                  </a:lnTo>
                  <a:lnTo>
                    <a:pt x="0" y="237261"/>
                  </a:lnTo>
                  <a:lnTo>
                    <a:pt x="0" y="242595"/>
                  </a:lnTo>
                  <a:lnTo>
                    <a:pt x="2286" y="242595"/>
                  </a:lnTo>
                  <a:lnTo>
                    <a:pt x="2286" y="244881"/>
                  </a:lnTo>
                  <a:lnTo>
                    <a:pt x="9906" y="246405"/>
                  </a:lnTo>
                  <a:lnTo>
                    <a:pt x="17526" y="244881"/>
                  </a:lnTo>
                  <a:lnTo>
                    <a:pt x="25146" y="241071"/>
                  </a:lnTo>
                  <a:lnTo>
                    <a:pt x="47244" y="197637"/>
                  </a:lnTo>
                  <a:lnTo>
                    <a:pt x="58674" y="149631"/>
                  </a:lnTo>
                  <a:lnTo>
                    <a:pt x="60960" y="132867"/>
                  </a:lnTo>
                  <a:lnTo>
                    <a:pt x="78854" y="45872"/>
                  </a:lnTo>
                  <a:lnTo>
                    <a:pt x="86106" y="17043"/>
                  </a:lnTo>
                  <a:lnTo>
                    <a:pt x="89916" y="11709"/>
                  </a:lnTo>
                  <a:lnTo>
                    <a:pt x="93726" y="7899"/>
                  </a:lnTo>
                  <a:lnTo>
                    <a:pt x="96012" y="9423"/>
                  </a:lnTo>
                  <a:lnTo>
                    <a:pt x="99822" y="15519"/>
                  </a:lnTo>
                  <a:lnTo>
                    <a:pt x="105918" y="24663"/>
                  </a:lnTo>
                  <a:lnTo>
                    <a:pt x="109728" y="39903"/>
                  </a:lnTo>
                  <a:lnTo>
                    <a:pt x="115824" y="58953"/>
                  </a:lnTo>
                  <a:lnTo>
                    <a:pt x="121158" y="83337"/>
                  </a:lnTo>
                  <a:lnTo>
                    <a:pt x="128778" y="113817"/>
                  </a:lnTo>
                  <a:lnTo>
                    <a:pt x="134874" y="149631"/>
                  </a:lnTo>
                  <a:lnTo>
                    <a:pt x="142494" y="191541"/>
                  </a:lnTo>
                  <a:lnTo>
                    <a:pt x="152400" y="241071"/>
                  </a:lnTo>
                  <a:lnTo>
                    <a:pt x="152400" y="242595"/>
                  </a:lnTo>
                  <a:lnTo>
                    <a:pt x="153924" y="242595"/>
                  </a:lnTo>
                  <a:lnTo>
                    <a:pt x="154686" y="243357"/>
                  </a:lnTo>
                  <a:lnTo>
                    <a:pt x="154686" y="244881"/>
                  </a:lnTo>
                  <a:lnTo>
                    <a:pt x="156210" y="244881"/>
                  </a:lnTo>
                  <a:lnTo>
                    <a:pt x="285750" y="244881"/>
                  </a:lnTo>
                  <a:lnTo>
                    <a:pt x="285750" y="242595"/>
                  </a:lnTo>
                  <a:lnTo>
                    <a:pt x="288036" y="242595"/>
                  </a:lnTo>
                  <a:lnTo>
                    <a:pt x="288036" y="241071"/>
                  </a:lnTo>
                  <a:lnTo>
                    <a:pt x="289560" y="238785"/>
                  </a:lnTo>
                  <a:lnTo>
                    <a:pt x="293370" y="242595"/>
                  </a:lnTo>
                  <a:lnTo>
                    <a:pt x="414210" y="242595"/>
                  </a:lnTo>
                  <a:lnTo>
                    <a:pt x="420624" y="282981"/>
                  </a:lnTo>
                  <a:lnTo>
                    <a:pt x="428244" y="324891"/>
                  </a:lnTo>
                  <a:lnTo>
                    <a:pt x="436626" y="360705"/>
                  </a:lnTo>
                  <a:lnTo>
                    <a:pt x="441960" y="391185"/>
                  </a:lnTo>
                  <a:lnTo>
                    <a:pt x="450342" y="415569"/>
                  </a:lnTo>
                  <a:lnTo>
                    <a:pt x="455676" y="434619"/>
                  </a:lnTo>
                  <a:lnTo>
                    <a:pt x="461772" y="449859"/>
                  </a:lnTo>
                  <a:lnTo>
                    <a:pt x="465582" y="461289"/>
                  </a:lnTo>
                  <a:lnTo>
                    <a:pt x="471678" y="468909"/>
                  </a:lnTo>
                  <a:lnTo>
                    <a:pt x="477774" y="470433"/>
                  </a:lnTo>
                  <a:lnTo>
                    <a:pt x="483108" y="470433"/>
                  </a:lnTo>
                  <a:lnTo>
                    <a:pt x="489204" y="465099"/>
                  </a:lnTo>
                  <a:lnTo>
                    <a:pt x="493014" y="457479"/>
                  </a:lnTo>
                  <a:lnTo>
                    <a:pt x="496824" y="447573"/>
                  </a:lnTo>
                  <a:lnTo>
                    <a:pt x="499110" y="436143"/>
                  </a:lnTo>
                  <a:lnTo>
                    <a:pt x="502920" y="423189"/>
                  </a:lnTo>
                  <a:lnTo>
                    <a:pt x="506730" y="407949"/>
                  </a:lnTo>
                  <a:lnTo>
                    <a:pt x="509016" y="392709"/>
                  </a:lnTo>
                  <a:lnTo>
                    <a:pt x="512826" y="375945"/>
                  </a:lnTo>
                  <a:lnTo>
                    <a:pt x="514350" y="358419"/>
                  </a:lnTo>
                  <a:lnTo>
                    <a:pt x="526542" y="309651"/>
                  </a:lnTo>
                  <a:lnTo>
                    <a:pt x="530352" y="292125"/>
                  </a:lnTo>
                  <a:lnTo>
                    <a:pt x="534162" y="279171"/>
                  </a:lnTo>
                  <a:lnTo>
                    <a:pt x="537972" y="265455"/>
                  </a:lnTo>
                  <a:lnTo>
                    <a:pt x="541782" y="254025"/>
                  </a:lnTo>
                  <a:lnTo>
                    <a:pt x="553974" y="238785"/>
                  </a:lnTo>
                  <a:lnTo>
                    <a:pt x="557784" y="237261"/>
                  </a:lnTo>
                  <a:lnTo>
                    <a:pt x="560120" y="236385"/>
                  </a:lnTo>
                  <a:lnTo>
                    <a:pt x="561594" y="237261"/>
                  </a:lnTo>
                  <a:lnTo>
                    <a:pt x="567690" y="238785"/>
                  </a:lnTo>
                  <a:lnTo>
                    <a:pt x="571500" y="244881"/>
                  </a:lnTo>
                  <a:lnTo>
                    <a:pt x="577596" y="254025"/>
                  </a:lnTo>
                  <a:lnTo>
                    <a:pt x="581406" y="265455"/>
                  </a:lnTo>
                  <a:lnTo>
                    <a:pt x="585216" y="279171"/>
                  </a:lnTo>
                  <a:lnTo>
                    <a:pt x="589026" y="292125"/>
                  </a:lnTo>
                  <a:lnTo>
                    <a:pt x="592836" y="309651"/>
                  </a:lnTo>
                  <a:lnTo>
                    <a:pt x="596646" y="324891"/>
                  </a:lnTo>
                  <a:lnTo>
                    <a:pt x="606552" y="375945"/>
                  </a:lnTo>
                  <a:lnTo>
                    <a:pt x="610362" y="392709"/>
                  </a:lnTo>
                  <a:lnTo>
                    <a:pt x="612648" y="407949"/>
                  </a:lnTo>
                  <a:lnTo>
                    <a:pt x="616458" y="423189"/>
                  </a:lnTo>
                  <a:lnTo>
                    <a:pt x="620268" y="436143"/>
                  </a:lnTo>
                  <a:lnTo>
                    <a:pt x="622554" y="447573"/>
                  </a:lnTo>
                  <a:lnTo>
                    <a:pt x="626364" y="457479"/>
                  </a:lnTo>
                  <a:lnTo>
                    <a:pt x="630174" y="465099"/>
                  </a:lnTo>
                  <a:lnTo>
                    <a:pt x="636270" y="470433"/>
                  </a:lnTo>
                  <a:lnTo>
                    <a:pt x="641604" y="470433"/>
                  </a:lnTo>
                  <a:lnTo>
                    <a:pt x="665226" y="434619"/>
                  </a:lnTo>
                  <a:lnTo>
                    <a:pt x="677418" y="391185"/>
                  </a:lnTo>
                  <a:lnTo>
                    <a:pt x="682752" y="360705"/>
                  </a:lnTo>
                  <a:lnTo>
                    <a:pt x="691134" y="324891"/>
                  </a:lnTo>
                  <a:lnTo>
                    <a:pt x="698754" y="282981"/>
                  </a:lnTo>
                  <a:lnTo>
                    <a:pt x="707097" y="242544"/>
                  </a:lnTo>
                  <a:lnTo>
                    <a:pt x="1009650" y="238785"/>
                  </a:lnTo>
                  <a:lnTo>
                    <a:pt x="1011936" y="237261"/>
                  </a:lnTo>
                  <a:lnTo>
                    <a:pt x="1013460" y="237261"/>
                  </a:lnTo>
                  <a:lnTo>
                    <a:pt x="1013460" y="234975"/>
                  </a:lnTo>
                  <a:lnTo>
                    <a:pt x="1015746" y="233451"/>
                  </a:lnTo>
                  <a:lnTo>
                    <a:pt x="1015746" y="2311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014857" y="219455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429" y="11430"/>
                  </a:moveTo>
                  <a:lnTo>
                    <a:pt x="11429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11429" y="11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014857" y="2194559"/>
              <a:ext cx="11430" cy="83820"/>
            </a:xfrm>
            <a:custGeom>
              <a:avLst/>
              <a:gdLst/>
              <a:ahLst/>
              <a:cxnLst/>
              <a:rect l="l" t="t" r="r" b="b"/>
              <a:pathLst>
                <a:path w="11429" h="83819">
                  <a:moveTo>
                    <a:pt x="0" y="0"/>
                  </a:moveTo>
                  <a:lnTo>
                    <a:pt x="0" y="11430"/>
                  </a:lnTo>
                  <a:lnTo>
                    <a:pt x="11429" y="11430"/>
                  </a:lnTo>
                  <a:lnTo>
                    <a:pt x="11429" y="0"/>
                  </a:lnTo>
                  <a:lnTo>
                    <a:pt x="0" y="0"/>
                  </a:lnTo>
                  <a:close/>
                </a:path>
                <a:path w="11429" h="83819">
                  <a:moveTo>
                    <a:pt x="0" y="22860"/>
                  </a:moveTo>
                  <a:lnTo>
                    <a:pt x="0" y="83820"/>
                  </a:lnTo>
                  <a:lnTo>
                    <a:pt x="11429" y="83820"/>
                  </a:lnTo>
                  <a:lnTo>
                    <a:pt x="11429" y="22860"/>
                  </a:lnTo>
                  <a:lnTo>
                    <a:pt x="0" y="228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236330" y="2520695"/>
              <a:ext cx="31750" cy="80010"/>
            </a:xfrm>
            <a:custGeom>
              <a:avLst/>
              <a:gdLst/>
              <a:ahLst/>
              <a:cxnLst/>
              <a:rect l="l" t="t" r="r" b="b"/>
              <a:pathLst>
                <a:path w="31750" h="80010">
                  <a:moveTo>
                    <a:pt x="31242" y="77724"/>
                  </a:moveTo>
                  <a:lnTo>
                    <a:pt x="31242" y="68580"/>
                  </a:lnTo>
                  <a:lnTo>
                    <a:pt x="28956" y="70866"/>
                  </a:lnTo>
                  <a:lnTo>
                    <a:pt x="22860" y="70866"/>
                  </a:lnTo>
                  <a:lnTo>
                    <a:pt x="21336" y="68580"/>
                  </a:lnTo>
                  <a:lnTo>
                    <a:pt x="21336" y="25146"/>
                  </a:lnTo>
                  <a:lnTo>
                    <a:pt x="31242" y="25146"/>
                  </a:lnTo>
                  <a:lnTo>
                    <a:pt x="31242" y="17526"/>
                  </a:lnTo>
                  <a:lnTo>
                    <a:pt x="21336" y="17526"/>
                  </a:lnTo>
                  <a:lnTo>
                    <a:pt x="21336" y="0"/>
                  </a:lnTo>
                  <a:lnTo>
                    <a:pt x="9144" y="0"/>
                  </a:lnTo>
                  <a:lnTo>
                    <a:pt x="9144" y="17526"/>
                  </a:lnTo>
                  <a:lnTo>
                    <a:pt x="0" y="17526"/>
                  </a:lnTo>
                  <a:lnTo>
                    <a:pt x="0" y="25146"/>
                  </a:lnTo>
                  <a:lnTo>
                    <a:pt x="9144" y="25146"/>
                  </a:lnTo>
                  <a:lnTo>
                    <a:pt x="9144" y="72390"/>
                  </a:lnTo>
                  <a:lnTo>
                    <a:pt x="11430" y="73914"/>
                  </a:lnTo>
                  <a:lnTo>
                    <a:pt x="11430" y="76200"/>
                  </a:lnTo>
                  <a:lnTo>
                    <a:pt x="13716" y="77724"/>
                  </a:lnTo>
                  <a:lnTo>
                    <a:pt x="15240" y="77724"/>
                  </a:lnTo>
                  <a:lnTo>
                    <a:pt x="17526" y="80010"/>
                  </a:lnTo>
                  <a:lnTo>
                    <a:pt x="27432" y="80010"/>
                  </a:lnTo>
                  <a:lnTo>
                    <a:pt x="27432" y="77724"/>
                  </a:lnTo>
                  <a:lnTo>
                    <a:pt x="31242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236330" y="2520695"/>
              <a:ext cx="31750" cy="80010"/>
            </a:xfrm>
            <a:custGeom>
              <a:avLst/>
              <a:gdLst/>
              <a:ahLst/>
              <a:cxnLst/>
              <a:rect l="l" t="t" r="r" b="b"/>
              <a:pathLst>
                <a:path w="31750" h="80010">
                  <a:moveTo>
                    <a:pt x="9144" y="0"/>
                  </a:moveTo>
                  <a:lnTo>
                    <a:pt x="9144" y="17526"/>
                  </a:lnTo>
                  <a:lnTo>
                    <a:pt x="0" y="17526"/>
                  </a:lnTo>
                  <a:lnTo>
                    <a:pt x="0" y="25146"/>
                  </a:lnTo>
                  <a:lnTo>
                    <a:pt x="9144" y="25146"/>
                  </a:lnTo>
                  <a:lnTo>
                    <a:pt x="9144" y="72390"/>
                  </a:lnTo>
                  <a:lnTo>
                    <a:pt x="11430" y="73914"/>
                  </a:lnTo>
                  <a:lnTo>
                    <a:pt x="11430" y="76200"/>
                  </a:lnTo>
                  <a:lnTo>
                    <a:pt x="13716" y="77724"/>
                  </a:lnTo>
                  <a:lnTo>
                    <a:pt x="15240" y="77724"/>
                  </a:lnTo>
                  <a:lnTo>
                    <a:pt x="17526" y="80010"/>
                  </a:lnTo>
                  <a:lnTo>
                    <a:pt x="27432" y="80010"/>
                  </a:lnTo>
                  <a:lnTo>
                    <a:pt x="27432" y="77724"/>
                  </a:lnTo>
                  <a:lnTo>
                    <a:pt x="31242" y="77724"/>
                  </a:lnTo>
                  <a:lnTo>
                    <a:pt x="31242" y="68580"/>
                  </a:lnTo>
                  <a:lnTo>
                    <a:pt x="28956" y="70866"/>
                  </a:lnTo>
                  <a:lnTo>
                    <a:pt x="22860" y="70866"/>
                  </a:lnTo>
                  <a:lnTo>
                    <a:pt x="21336" y="68580"/>
                  </a:lnTo>
                  <a:lnTo>
                    <a:pt x="21336" y="25146"/>
                  </a:lnTo>
                  <a:lnTo>
                    <a:pt x="31242" y="25146"/>
                  </a:lnTo>
                  <a:lnTo>
                    <a:pt x="31242" y="17526"/>
                  </a:lnTo>
                  <a:lnTo>
                    <a:pt x="21336" y="17526"/>
                  </a:lnTo>
                  <a:lnTo>
                    <a:pt x="21336" y="0"/>
                  </a:lnTo>
                  <a:lnTo>
                    <a:pt x="914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379586" y="2193797"/>
              <a:ext cx="1270" cy="703580"/>
            </a:xfrm>
            <a:custGeom>
              <a:avLst/>
              <a:gdLst/>
              <a:ahLst/>
              <a:cxnLst/>
              <a:rect l="l" t="t" r="r" b="b"/>
              <a:pathLst>
                <a:path w="1270" h="703580">
                  <a:moveTo>
                    <a:pt x="0" y="0"/>
                  </a:moveTo>
                  <a:lnTo>
                    <a:pt x="762" y="70332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4166" y="2193416"/>
              <a:ext cx="70103" cy="70103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9374009" y="2793110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 h="0">
                  <a:moveTo>
                    <a:pt x="0" y="0"/>
                  </a:moveTo>
                  <a:lnTo>
                    <a:pt x="1680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375395" y="2793110"/>
              <a:ext cx="643255" cy="0"/>
            </a:xfrm>
            <a:custGeom>
              <a:avLst/>
              <a:gdLst/>
              <a:ahLst/>
              <a:cxnLst/>
              <a:rect l="l" t="t" r="r" b="b"/>
              <a:pathLst>
                <a:path w="643254" h="0">
                  <a:moveTo>
                    <a:pt x="0" y="0"/>
                  </a:moveTo>
                  <a:lnTo>
                    <a:pt x="64275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9124073" y="279311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 h="0">
                  <a:moveTo>
                    <a:pt x="0" y="0"/>
                  </a:moveTo>
                  <a:lnTo>
                    <a:pt x="14401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596757" y="2759976"/>
              <a:ext cx="731520" cy="160020"/>
            </a:xfrm>
            <a:custGeom>
              <a:avLst/>
              <a:gdLst/>
              <a:ahLst/>
              <a:cxnLst/>
              <a:rect l="l" t="t" r="r" b="b"/>
              <a:pathLst>
                <a:path w="731520" h="160019">
                  <a:moveTo>
                    <a:pt x="21336" y="105156"/>
                  </a:moveTo>
                  <a:lnTo>
                    <a:pt x="15240" y="105156"/>
                  </a:lnTo>
                  <a:lnTo>
                    <a:pt x="15240" y="106680"/>
                  </a:lnTo>
                  <a:lnTo>
                    <a:pt x="14478" y="106680"/>
                  </a:lnTo>
                  <a:lnTo>
                    <a:pt x="14478" y="108966"/>
                  </a:lnTo>
                  <a:lnTo>
                    <a:pt x="13716" y="108966"/>
                  </a:lnTo>
                  <a:lnTo>
                    <a:pt x="13716" y="109728"/>
                  </a:lnTo>
                  <a:lnTo>
                    <a:pt x="12954" y="110490"/>
                  </a:lnTo>
                  <a:lnTo>
                    <a:pt x="12954" y="111252"/>
                  </a:lnTo>
                  <a:lnTo>
                    <a:pt x="12192" y="111252"/>
                  </a:lnTo>
                  <a:lnTo>
                    <a:pt x="12192" y="112014"/>
                  </a:lnTo>
                  <a:lnTo>
                    <a:pt x="11430" y="112014"/>
                  </a:lnTo>
                  <a:lnTo>
                    <a:pt x="9906" y="113538"/>
                  </a:lnTo>
                  <a:lnTo>
                    <a:pt x="9144" y="113538"/>
                  </a:lnTo>
                  <a:lnTo>
                    <a:pt x="8382" y="114300"/>
                  </a:lnTo>
                  <a:lnTo>
                    <a:pt x="6096" y="114300"/>
                  </a:lnTo>
                  <a:lnTo>
                    <a:pt x="5334" y="115062"/>
                  </a:lnTo>
                  <a:lnTo>
                    <a:pt x="0" y="115062"/>
                  </a:lnTo>
                  <a:lnTo>
                    <a:pt x="0" y="120396"/>
                  </a:lnTo>
                  <a:lnTo>
                    <a:pt x="13716" y="120396"/>
                  </a:lnTo>
                  <a:lnTo>
                    <a:pt x="13716" y="160020"/>
                  </a:lnTo>
                  <a:lnTo>
                    <a:pt x="21336" y="160020"/>
                  </a:lnTo>
                  <a:lnTo>
                    <a:pt x="21336" y="105156"/>
                  </a:lnTo>
                  <a:close/>
                </a:path>
                <a:path w="731520" h="160019">
                  <a:moveTo>
                    <a:pt x="23634" y="33528"/>
                  </a:moveTo>
                  <a:lnTo>
                    <a:pt x="16776" y="33528"/>
                  </a:lnTo>
                  <a:lnTo>
                    <a:pt x="16776" y="69342"/>
                  </a:lnTo>
                  <a:lnTo>
                    <a:pt x="23634" y="69342"/>
                  </a:lnTo>
                  <a:lnTo>
                    <a:pt x="23634" y="33528"/>
                  </a:lnTo>
                  <a:close/>
                </a:path>
                <a:path w="731520" h="160019">
                  <a:moveTo>
                    <a:pt x="256032" y="3048"/>
                  </a:moveTo>
                  <a:lnTo>
                    <a:pt x="255270" y="2286"/>
                  </a:lnTo>
                  <a:lnTo>
                    <a:pt x="255270" y="1524"/>
                  </a:lnTo>
                  <a:lnTo>
                    <a:pt x="254508" y="762"/>
                  </a:lnTo>
                  <a:lnTo>
                    <a:pt x="254508" y="0"/>
                  </a:lnTo>
                  <a:lnTo>
                    <a:pt x="251460" y="0"/>
                  </a:lnTo>
                  <a:lnTo>
                    <a:pt x="249936" y="1524"/>
                  </a:lnTo>
                  <a:lnTo>
                    <a:pt x="249936" y="68580"/>
                  </a:lnTo>
                  <a:lnTo>
                    <a:pt x="250698" y="68580"/>
                  </a:lnTo>
                  <a:lnTo>
                    <a:pt x="251460" y="69342"/>
                  </a:lnTo>
                  <a:lnTo>
                    <a:pt x="252222" y="69342"/>
                  </a:lnTo>
                  <a:lnTo>
                    <a:pt x="252984" y="70104"/>
                  </a:lnTo>
                  <a:lnTo>
                    <a:pt x="253746" y="69342"/>
                  </a:lnTo>
                  <a:lnTo>
                    <a:pt x="254508" y="69342"/>
                  </a:lnTo>
                  <a:lnTo>
                    <a:pt x="254508" y="68580"/>
                  </a:lnTo>
                  <a:lnTo>
                    <a:pt x="255270" y="68580"/>
                  </a:lnTo>
                  <a:lnTo>
                    <a:pt x="255270" y="67818"/>
                  </a:lnTo>
                  <a:lnTo>
                    <a:pt x="256032" y="67056"/>
                  </a:lnTo>
                  <a:lnTo>
                    <a:pt x="256032" y="3048"/>
                  </a:lnTo>
                  <a:close/>
                </a:path>
                <a:path w="731520" h="160019">
                  <a:moveTo>
                    <a:pt x="481596" y="35052"/>
                  </a:moveTo>
                  <a:lnTo>
                    <a:pt x="474738" y="35052"/>
                  </a:lnTo>
                  <a:lnTo>
                    <a:pt x="474738" y="70104"/>
                  </a:lnTo>
                  <a:lnTo>
                    <a:pt x="481596" y="70104"/>
                  </a:lnTo>
                  <a:lnTo>
                    <a:pt x="481596" y="35052"/>
                  </a:lnTo>
                  <a:close/>
                </a:path>
                <a:path w="731520" h="160019">
                  <a:moveTo>
                    <a:pt x="731520" y="35052"/>
                  </a:moveTo>
                  <a:lnTo>
                    <a:pt x="725424" y="35052"/>
                  </a:lnTo>
                  <a:lnTo>
                    <a:pt x="725424" y="70104"/>
                  </a:lnTo>
                  <a:lnTo>
                    <a:pt x="731520" y="70104"/>
                  </a:lnTo>
                  <a:lnTo>
                    <a:pt x="731520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596756" y="2865119"/>
              <a:ext cx="21590" cy="55244"/>
            </a:xfrm>
            <a:custGeom>
              <a:avLst/>
              <a:gdLst/>
              <a:ahLst/>
              <a:cxnLst/>
              <a:rect l="l" t="t" r="r" b="b"/>
              <a:pathLst>
                <a:path w="21590" h="55244">
                  <a:moveTo>
                    <a:pt x="13716" y="15239"/>
                  </a:moveTo>
                  <a:lnTo>
                    <a:pt x="13716" y="54863"/>
                  </a:lnTo>
                  <a:lnTo>
                    <a:pt x="21336" y="54863"/>
                  </a:lnTo>
                  <a:lnTo>
                    <a:pt x="21336" y="0"/>
                  </a:lnTo>
                  <a:lnTo>
                    <a:pt x="15240" y="0"/>
                  </a:lnTo>
                  <a:lnTo>
                    <a:pt x="15240" y="1523"/>
                  </a:lnTo>
                  <a:lnTo>
                    <a:pt x="14478" y="1523"/>
                  </a:lnTo>
                  <a:lnTo>
                    <a:pt x="14478" y="3809"/>
                  </a:lnTo>
                  <a:lnTo>
                    <a:pt x="13716" y="3809"/>
                  </a:lnTo>
                  <a:lnTo>
                    <a:pt x="13716" y="4571"/>
                  </a:lnTo>
                  <a:lnTo>
                    <a:pt x="12954" y="5333"/>
                  </a:lnTo>
                  <a:lnTo>
                    <a:pt x="12954" y="6095"/>
                  </a:lnTo>
                  <a:lnTo>
                    <a:pt x="12192" y="6095"/>
                  </a:lnTo>
                  <a:lnTo>
                    <a:pt x="12192" y="6857"/>
                  </a:lnTo>
                  <a:lnTo>
                    <a:pt x="11430" y="6857"/>
                  </a:lnTo>
                  <a:lnTo>
                    <a:pt x="9906" y="8381"/>
                  </a:lnTo>
                  <a:lnTo>
                    <a:pt x="9144" y="8381"/>
                  </a:lnTo>
                  <a:lnTo>
                    <a:pt x="8382" y="9143"/>
                  </a:lnTo>
                  <a:lnTo>
                    <a:pt x="6096" y="9143"/>
                  </a:lnTo>
                  <a:lnTo>
                    <a:pt x="5334" y="9905"/>
                  </a:lnTo>
                  <a:lnTo>
                    <a:pt x="0" y="9905"/>
                  </a:lnTo>
                  <a:lnTo>
                    <a:pt x="0" y="15239"/>
                  </a:lnTo>
                  <a:lnTo>
                    <a:pt x="13716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8829941" y="2859785"/>
              <a:ext cx="39370" cy="57150"/>
            </a:xfrm>
            <a:custGeom>
              <a:avLst/>
              <a:gdLst/>
              <a:ahLst/>
              <a:cxnLst/>
              <a:rect l="l" t="t" r="r" b="b"/>
              <a:pathLst>
                <a:path w="39370" h="57150">
                  <a:moveTo>
                    <a:pt x="32003" y="54102"/>
                  </a:moveTo>
                  <a:lnTo>
                    <a:pt x="32003" y="42672"/>
                  </a:lnTo>
                  <a:lnTo>
                    <a:pt x="31241" y="43434"/>
                  </a:lnTo>
                  <a:lnTo>
                    <a:pt x="31241" y="44196"/>
                  </a:lnTo>
                  <a:lnTo>
                    <a:pt x="30479" y="45719"/>
                  </a:lnTo>
                  <a:lnTo>
                    <a:pt x="30479" y="46482"/>
                  </a:lnTo>
                  <a:lnTo>
                    <a:pt x="28193" y="48006"/>
                  </a:lnTo>
                  <a:lnTo>
                    <a:pt x="27431" y="48006"/>
                  </a:lnTo>
                  <a:lnTo>
                    <a:pt x="26669" y="48768"/>
                  </a:lnTo>
                  <a:lnTo>
                    <a:pt x="25145" y="49530"/>
                  </a:lnTo>
                  <a:lnTo>
                    <a:pt x="23621" y="49530"/>
                  </a:lnTo>
                  <a:lnTo>
                    <a:pt x="22097" y="50292"/>
                  </a:lnTo>
                  <a:lnTo>
                    <a:pt x="16763" y="50292"/>
                  </a:lnTo>
                  <a:lnTo>
                    <a:pt x="16001" y="49530"/>
                  </a:lnTo>
                  <a:lnTo>
                    <a:pt x="12953" y="49530"/>
                  </a:lnTo>
                  <a:lnTo>
                    <a:pt x="12191" y="48768"/>
                  </a:lnTo>
                  <a:lnTo>
                    <a:pt x="10667" y="48006"/>
                  </a:lnTo>
                  <a:lnTo>
                    <a:pt x="8381" y="45720"/>
                  </a:lnTo>
                  <a:lnTo>
                    <a:pt x="8381" y="44958"/>
                  </a:lnTo>
                  <a:lnTo>
                    <a:pt x="7619" y="43434"/>
                  </a:lnTo>
                  <a:lnTo>
                    <a:pt x="7619" y="42672"/>
                  </a:lnTo>
                  <a:lnTo>
                    <a:pt x="6857" y="41148"/>
                  </a:lnTo>
                  <a:lnTo>
                    <a:pt x="6857" y="38100"/>
                  </a:lnTo>
                  <a:lnTo>
                    <a:pt x="0" y="38100"/>
                  </a:lnTo>
                  <a:lnTo>
                    <a:pt x="0" y="42672"/>
                  </a:lnTo>
                  <a:lnTo>
                    <a:pt x="965" y="45389"/>
                  </a:lnTo>
                  <a:lnTo>
                    <a:pt x="2285" y="49657"/>
                  </a:lnTo>
                  <a:lnTo>
                    <a:pt x="3047" y="50456"/>
                  </a:lnTo>
                  <a:lnTo>
                    <a:pt x="4571" y="51816"/>
                  </a:lnTo>
                  <a:lnTo>
                    <a:pt x="4571" y="52578"/>
                  </a:lnTo>
                  <a:lnTo>
                    <a:pt x="5333" y="52578"/>
                  </a:lnTo>
                  <a:lnTo>
                    <a:pt x="6857" y="54102"/>
                  </a:lnTo>
                  <a:lnTo>
                    <a:pt x="7619" y="54102"/>
                  </a:lnTo>
                  <a:lnTo>
                    <a:pt x="8381" y="54864"/>
                  </a:lnTo>
                  <a:lnTo>
                    <a:pt x="9143" y="54864"/>
                  </a:lnTo>
                  <a:lnTo>
                    <a:pt x="9905" y="55626"/>
                  </a:lnTo>
                  <a:lnTo>
                    <a:pt x="10667" y="55626"/>
                  </a:lnTo>
                  <a:lnTo>
                    <a:pt x="12191" y="56387"/>
                  </a:lnTo>
                  <a:lnTo>
                    <a:pt x="13715" y="56387"/>
                  </a:lnTo>
                  <a:lnTo>
                    <a:pt x="15239" y="57150"/>
                  </a:lnTo>
                  <a:lnTo>
                    <a:pt x="23621" y="57150"/>
                  </a:lnTo>
                  <a:lnTo>
                    <a:pt x="25145" y="56387"/>
                  </a:lnTo>
                  <a:lnTo>
                    <a:pt x="26669" y="56387"/>
                  </a:lnTo>
                  <a:lnTo>
                    <a:pt x="27431" y="55626"/>
                  </a:lnTo>
                  <a:lnTo>
                    <a:pt x="28955" y="55626"/>
                  </a:lnTo>
                  <a:lnTo>
                    <a:pt x="31241" y="54102"/>
                  </a:lnTo>
                  <a:lnTo>
                    <a:pt x="32003" y="54102"/>
                  </a:lnTo>
                  <a:close/>
                </a:path>
                <a:path w="39370" h="57150">
                  <a:moveTo>
                    <a:pt x="35813" y="22859"/>
                  </a:moveTo>
                  <a:lnTo>
                    <a:pt x="35813" y="7620"/>
                  </a:lnTo>
                  <a:lnTo>
                    <a:pt x="34289" y="6096"/>
                  </a:lnTo>
                  <a:lnTo>
                    <a:pt x="34289" y="5333"/>
                  </a:lnTo>
                  <a:lnTo>
                    <a:pt x="33527" y="5333"/>
                  </a:lnTo>
                  <a:lnTo>
                    <a:pt x="32765" y="4571"/>
                  </a:lnTo>
                  <a:lnTo>
                    <a:pt x="32765" y="3048"/>
                  </a:lnTo>
                  <a:lnTo>
                    <a:pt x="32003" y="3048"/>
                  </a:lnTo>
                  <a:lnTo>
                    <a:pt x="31241" y="2286"/>
                  </a:lnTo>
                  <a:lnTo>
                    <a:pt x="30479" y="2286"/>
                  </a:lnTo>
                  <a:lnTo>
                    <a:pt x="28955" y="1524"/>
                  </a:lnTo>
                  <a:lnTo>
                    <a:pt x="27431" y="1524"/>
                  </a:lnTo>
                  <a:lnTo>
                    <a:pt x="26669" y="762"/>
                  </a:lnTo>
                  <a:lnTo>
                    <a:pt x="24383" y="762"/>
                  </a:lnTo>
                  <a:lnTo>
                    <a:pt x="23621" y="0"/>
                  </a:lnTo>
                  <a:lnTo>
                    <a:pt x="16001" y="0"/>
                  </a:lnTo>
                  <a:lnTo>
                    <a:pt x="15239" y="762"/>
                  </a:lnTo>
                  <a:lnTo>
                    <a:pt x="12191" y="762"/>
                  </a:lnTo>
                  <a:lnTo>
                    <a:pt x="10667" y="1524"/>
                  </a:lnTo>
                  <a:lnTo>
                    <a:pt x="9905" y="1524"/>
                  </a:lnTo>
                  <a:lnTo>
                    <a:pt x="8381" y="3048"/>
                  </a:lnTo>
                  <a:lnTo>
                    <a:pt x="7619" y="3048"/>
                  </a:lnTo>
                  <a:lnTo>
                    <a:pt x="4571" y="6858"/>
                  </a:lnTo>
                  <a:lnTo>
                    <a:pt x="4571" y="7620"/>
                  </a:lnTo>
                  <a:lnTo>
                    <a:pt x="3809" y="8382"/>
                  </a:lnTo>
                  <a:lnTo>
                    <a:pt x="3809" y="9143"/>
                  </a:lnTo>
                  <a:lnTo>
                    <a:pt x="3047" y="9905"/>
                  </a:lnTo>
                  <a:lnTo>
                    <a:pt x="3047" y="10667"/>
                  </a:lnTo>
                  <a:lnTo>
                    <a:pt x="2285" y="11429"/>
                  </a:lnTo>
                  <a:lnTo>
                    <a:pt x="2285" y="12954"/>
                  </a:lnTo>
                  <a:lnTo>
                    <a:pt x="1523" y="13716"/>
                  </a:lnTo>
                  <a:lnTo>
                    <a:pt x="1523" y="18288"/>
                  </a:lnTo>
                  <a:lnTo>
                    <a:pt x="8381" y="18288"/>
                  </a:lnTo>
                  <a:lnTo>
                    <a:pt x="8381" y="15240"/>
                  </a:lnTo>
                  <a:lnTo>
                    <a:pt x="9143" y="13716"/>
                  </a:lnTo>
                  <a:lnTo>
                    <a:pt x="9143" y="12192"/>
                  </a:lnTo>
                  <a:lnTo>
                    <a:pt x="13715" y="7620"/>
                  </a:lnTo>
                  <a:lnTo>
                    <a:pt x="16001" y="7620"/>
                  </a:lnTo>
                  <a:lnTo>
                    <a:pt x="17525" y="6858"/>
                  </a:lnTo>
                  <a:lnTo>
                    <a:pt x="22859" y="6858"/>
                  </a:lnTo>
                  <a:lnTo>
                    <a:pt x="23621" y="7620"/>
                  </a:lnTo>
                  <a:lnTo>
                    <a:pt x="25145" y="7620"/>
                  </a:lnTo>
                  <a:lnTo>
                    <a:pt x="25907" y="8382"/>
                  </a:lnTo>
                  <a:lnTo>
                    <a:pt x="26669" y="8382"/>
                  </a:lnTo>
                  <a:lnTo>
                    <a:pt x="27431" y="9143"/>
                  </a:lnTo>
                  <a:lnTo>
                    <a:pt x="27431" y="9905"/>
                  </a:lnTo>
                  <a:lnTo>
                    <a:pt x="28193" y="9905"/>
                  </a:lnTo>
                  <a:lnTo>
                    <a:pt x="28955" y="10667"/>
                  </a:lnTo>
                  <a:lnTo>
                    <a:pt x="28955" y="12192"/>
                  </a:lnTo>
                  <a:lnTo>
                    <a:pt x="30479" y="13715"/>
                  </a:lnTo>
                  <a:lnTo>
                    <a:pt x="30479" y="35052"/>
                  </a:lnTo>
                  <a:lnTo>
                    <a:pt x="31241" y="35814"/>
                  </a:lnTo>
                  <a:lnTo>
                    <a:pt x="31241" y="25908"/>
                  </a:lnTo>
                  <a:lnTo>
                    <a:pt x="32003" y="25908"/>
                  </a:lnTo>
                  <a:lnTo>
                    <a:pt x="32765" y="25145"/>
                  </a:lnTo>
                  <a:lnTo>
                    <a:pt x="33527" y="25145"/>
                  </a:lnTo>
                  <a:lnTo>
                    <a:pt x="35813" y="22859"/>
                  </a:lnTo>
                  <a:close/>
                </a:path>
                <a:path w="39370" h="57150">
                  <a:moveTo>
                    <a:pt x="30479" y="34290"/>
                  </a:moveTo>
                  <a:lnTo>
                    <a:pt x="30479" y="17525"/>
                  </a:lnTo>
                  <a:lnTo>
                    <a:pt x="28955" y="18288"/>
                  </a:lnTo>
                  <a:lnTo>
                    <a:pt x="28955" y="19812"/>
                  </a:lnTo>
                  <a:lnTo>
                    <a:pt x="25907" y="22860"/>
                  </a:lnTo>
                  <a:lnTo>
                    <a:pt x="25145" y="22860"/>
                  </a:lnTo>
                  <a:lnTo>
                    <a:pt x="24383" y="23622"/>
                  </a:lnTo>
                  <a:lnTo>
                    <a:pt x="23621" y="23622"/>
                  </a:lnTo>
                  <a:lnTo>
                    <a:pt x="22859" y="24384"/>
                  </a:lnTo>
                  <a:lnTo>
                    <a:pt x="16763" y="24384"/>
                  </a:lnTo>
                  <a:lnTo>
                    <a:pt x="16001" y="22860"/>
                  </a:lnTo>
                  <a:lnTo>
                    <a:pt x="16001" y="29718"/>
                  </a:lnTo>
                  <a:lnTo>
                    <a:pt x="23621" y="29718"/>
                  </a:lnTo>
                  <a:lnTo>
                    <a:pt x="24383" y="30480"/>
                  </a:lnTo>
                  <a:lnTo>
                    <a:pt x="25145" y="30480"/>
                  </a:lnTo>
                  <a:lnTo>
                    <a:pt x="26669" y="31242"/>
                  </a:lnTo>
                  <a:lnTo>
                    <a:pt x="27431" y="31242"/>
                  </a:lnTo>
                  <a:lnTo>
                    <a:pt x="30479" y="34290"/>
                  </a:lnTo>
                  <a:close/>
                </a:path>
                <a:path w="39370" h="57150">
                  <a:moveTo>
                    <a:pt x="35813" y="51053"/>
                  </a:moveTo>
                  <a:lnTo>
                    <a:pt x="35813" y="28193"/>
                  </a:lnTo>
                  <a:lnTo>
                    <a:pt x="35051" y="28193"/>
                  </a:lnTo>
                  <a:lnTo>
                    <a:pt x="35051" y="27432"/>
                  </a:lnTo>
                  <a:lnTo>
                    <a:pt x="34289" y="27432"/>
                  </a:lnTo>
                  <a:lnTo>
                    <a:pt x="33527" y="26669"/>
                  </a:lnTo>
                  <a:lnTo>
                    <a:pt x="32765" y="26669"/>
                  </a:lnTo>
                  <a:lnTo>
                    <a:pt x="32003" y="25908"/>
                  </a:lnTo>
                  <a:lnTo>
                    <a:pt x="31241" y="25908"/>
                  </a:lnTo>
                  <a:lnTo>
                    <a:pt x="31241" y="36576"/>
                  </a:lnTo>
                  <a:lnTo>
                    <a:pt x="32003" y="38100"/>
                  </a:lnTo>
                  <a:lnTo>
                    <a:pt x="32003" y="54102"/>
                  </a:lnTo>
                  <a:lnTo>
                    <a:pt x="32765" y="53339"/>
                  </a:lnTo>
                  <a:lnTo>
                    <a:pt x="33527" y="53339"/>
                  </a:lnTo>
                  <a:lnTo>
                    <a:pt x="34289" y="52577"/>
                  </a:lnTo>
                  <a:lnTo>
                    <a:pt x="34289" y="51816"/>
                  </a:lnTo>
                  <a:lnTo>
                    <a:pt x="35051" y="51053"/>
                  </a:lnTo>
                  <a:lnTo>
                    <a:pt x="35813" y="51053"/>
                  </a:lnTo>
                  <a:close/>
                </a:path>
                <a:path w="39370" h="57150">
                  <a:moveTo>
                    <a:pt x="36575" y="21335"/>
                  </a:moveTo>
                  <a:lnTo>
                    <a:pt x="36575" y="9143"/>
                  </a:lnTo>
                  <a:lnTo>
                    <a:pt x="35813" y="8382"/>
                  </a:lnTo>
                  <a:lnTo>
                    <a:pt x="35813" y="22097"/>
                  </a:lnTo>
                  <a:lnTo>
                    <a:pt x="36575" y="21335"/>
                  </a:lnTo>
                  <a:close/>
                </a:path>
                <a:path w="39370" h="57150">
                  <a:moveTo>
                    <a:pt x="36575" y="49530"/>
                  </a:moveTo>
                  <a:lnTo>
                    <a:pt x="36575" y="28955"/>
                  </a:lnTo>
                  <a:lnTo>
                    <a:pt x="35813" y="28955"/>
                  </a:lnTo>
                  <a:lnTo>
                    <a:pt x="35813" y="50292"/>
                  </a:lnTo>
                  <a:lnTo>
                    <a:pt x="36575" y="49530"/>
                  </a:lnTo>
                  <a:close/>
                </a:path>
                <a:path w="39370" h="57150">
                  <a:moveTo>
                    <a:pt x="37337" y="19049"/>
                  </a:moveTo>
                  <a:lnTo>
                    <a:pt x="37337" y="12192"/>
                  </a:lnTo>
                  <a:lnTo>
                    <a:pt x="36575" y="11429"/>
                  </a:lnTo>
                  <a:lnTo>
                    <a:pt x="36575" y="19811"/>
                  </a:lnTo>
                  <a:lnTo>
                    <a:pt x="37337" y="19049"/>
                  </a:lnTo>
                  <a:close/>
                </a:path>
                <a:path w="39370" h="57150">
                  <a:moveTo>
                    <a:pt x="37337" y="48006"/>
                  </a:moveTo>
                  <a:lnTo>
                    <a:pt x="37337" y="30480"/>
                  </a:lnTo>
                  <a:lnTo>
                    <a:pt x="36575" y="29718"/>
                  </a:lnTo>
                  <a:lnTo>
                    <a:pt x="36575" y="48768"/>
                  </a:lnTo>
                  <a:lnTo>
                    <a:pt x="37337" y="48006"/>
                  </a:lnTo>
                  <a:close/>
                </a:path>
                <a:path w="39370" h="57150">
                  <a:moveTo>
                    <a:pt x="38099" y="46482"/>
                  </a:moveTo>
                  <a:lnTo>
                    <a:pt x="38099" y="32004"/>
                  </a:lnTo>
                  <a:lnTo>
                    <a:pt x="37337" y="32004"/>
                  </a:lnTo>
                  <a:lnTo>
                    <a:pt x="37337" y="47244"/>
                  </a:lnTo>
                  <a:lnTo>
                    <a:pt x="38099" y="46482"/>
                  </a:lnTo>
                  <a:close/>
                </a:path>
                <a:path w="39370" h="57150">
                  <a:moveTo>
                    <a:pt x="38861" y="44196"/>
                  </a:moveTo>
                  <a:lnTo>
                    <a:pt x="38861" y="35814"/>
                  </a:lnTo>
                  <a:lnTo>
                    <a:pt x="38099" y="35052"/>
                  </a:lnTo>
                  <a:lnTo>
                    <a:pt x="38099" y="44958"/>
                  </a:lnTo>
                  <a:lnTo>
                    <a:pt x="38861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829941" y="2859785"/>
              <a:ext cx="39370" cy="57150"/>
            </a:xfrm>
            <a:custGeom>
              <a:avLst/>
              <a:gdLst/>
              <a:ahLst/>
              <a:cxnLst/>
              <a:rect l="l" t="t" r="r" b="b"/>
              <a:pathLst>
                <a:path w="39370" h="57150">
                  <a:moveTo>
                    <a:pt x="6857" y="38100"/>
                  </a:moveTo>
                  <a:lnTo>
                    <a:pt x="0" y="38100"/>
                  </a:lnTo>
                  <a:lnTo>
                    <a:pt x="0" y="42672"/>
                  </a:lnTo>
                  <a:lnTo>
                    <a:pt x="965" y="45389"/>
                  </a:lnTo>
                  <a:lnTo>
                    <a:pt x="2336" y="49822"/>
                  </a:lnTo>
                  <a:lnTo>
                    <a:pt x="4571" y="51816"/>
                  </a:lnTo>
                  <a:lnTo>
                    <a:pt x="4571" y="52578"/>
                  </a:lnTo>
                  <a:lnTo>
                    <a:pt x="5333" y="52578"/>
                  </a:lnTo>
                  <a:lnTo>
                    <a:pt x="6857" y="54102"/>
                  </a:lnTo>
                  <a:lnTo>
                    <a:pt x="7619" y="54102"/>
                  </a:lnTo>
                  <a:lnTo>
                    <a:pt x="8381" y="54864"/>
                  </a:lnTo>
                  <a:lnTo>
                    <a:pt x="9143" y="54864"/>
                  </a:lnTo>
                  <a:lnTo>
                    <a:pt x="9905" y="55626"/>
                  </a:lnTo>
                  <a:lnTo>
                    <a:pt x="10667" y="55626"/>
                  </a:lnTo>
                  <a:lnTo>
                    <a:pt x="12191" y="56387"/>
                  </a:lnTo>
                  <a:lnTo>
                    <a:pt x="13715" y="56387"/>
                  </a:lnTo>
                  <a:lnTo>
                    <a:pt x="15239" y="57150"/>
                  </a:lnTo>
                  <a:lnTo>
                    <a:pt x="23621" y="57150"/>
                  </a:lnTo>
                  <a:lnTo>
                    <a:pt x="25145" y="56387"/>
                  </a:lnTo>
                  <a:lnTo>
                    <a:pt x="26669" y="56387"/>
                  </a:lnTo>
                  <a:lnTo>
                    <a:pt x="27431" y="55626"/>
                  </a:lnTo>
                  <a:lnTo>
                    <a:pt x="28955" y="55626"/>
                  </a:lnTo>
                  <a:lnTo>
                    <a:pt x="31241" y="54102"/>
                  </a:lnTo>
                  <a:lnTo>
                    <a:pt x="32003" y="54102"/>
                  </a:lnTo>
                  <a:lnTo>
                    <a:pt x="32765" y="53339"/>
                  </a:lnTo>
                  <a:lnTo>
                    <a:pt x="33527" y="53339"/>
                  </a:lnTo>
                  <a:lnTo>
                    <a:pt x="34289" y="52577"/>
                  </a:lnTo>
                  <a:lnTo>
                    <a:pt x="34289" y="51816"/>
                  </a:lnTo>
                  <a:lnTo>
                    <a:pt x="35051" y="51053"/>
                  </a:lnTo>
                  <a:lnTo>
                    <a:pt x="35813" y="51053"/>
                  </a:lnTo>
                  <a:lnTo>
                    <a:pt x="35813" y="50292"/>
                  </a:lnTo>
                  <a:lnTo>
                    <a:pt x="36575" y="49530"/>
                  </a:lnTo>
                  <a:lnTo>
                    <a:pt x="36575" y="48768"/>
                  </a:lnTo>
                  <a:lnTo>
                    <a:pt x="37337" y="48006"/>
                  </a:lnTo>
                  <a:lnTo>
                    <a:pt x="37337" y="47244"/>
                  </a:lnTo>
                  <a:lnTo>
                    <a:pt x="38099" y="46482"/>
                  </a:lnTo>
                  <a:lnTo>
                    <a:pt x="38099" y="44958"/>
                  </a:lnTo>
                  <a:lnTo>
                    <a:pt x="38861" y="44196"/>
                  </a:lnTo>
                  <a:lnTo>
                    <a:pt x="38861" y="35814"/>
                  </a:lnTo>
                  <a:lnTo>
                    <a:pt x="38099" y="35052"/>
                  </a:lnTo>
                  <a:lnTo>
                    <a:pt x="38099" y="32004"/>
                  </a:lnTo>
                  <a:lnTo>
                    <a:pt x="37337" y="32004"/>
                  </a:lnTo>
                  <a:lnTo>
                    <a:pt x="37337" y="30480"/>
                  </a:lnTo>
                  <a:lnTo>
                    <a:pt x="36575" y="29718"/>
                  </a:lnTo>
                  <a:lnTo>
                    <a:pt x="36575" y="28955"/>
                  </a:lnTo>
                  <a:lnTo>
                    <a:pt x="35813" y="28955"/>
                  </a:lnTo>
                  <a:lnTo>
                    <a:pt x="35813" y="28193"/>
                  </a:lnTo>
                  <a:lnTo>
                    <a:pt x="35051" y="28193"/>
                  </a:lnTo>
                  <a:lnTo>
                    <a:pt x="35051" y="27432"/>
                  </a:lnTo>
                  <a:lnTo>
                    <a:pt x="34289" y="27432"/>
                  </a:lnTo>
                  <a:lnTo>
                    <a:pt x="33527" y="26669"/>
                  </a:lnTo>
                  <a:lnTo>
                    <a:pt x="32765" y="26669"/>
                  </a:lnTo>
                  <a:lnTo>
                    <a:pt x="32003" y="25908"/>
                  </a:lnTo>
                  <a:lnTo>
                    <a:pt x="31241" y="25908"/>
                  </a:lnTo>
                  <a:lnTo>
                    <a:pt x="32003" y="25908"/>
                  </a:lnTo>
                  <a:lnTo>
                    <a:pt x="32765" y="25145"/>
                  </a:lnTo>
                  <a:lnTo>
                    <a:pt x="33527" y="25145"/>
                  </a:lnTo>
                  <a:lnTo>
                    <a:pt x="35813" y="22859"/>
                  </a:lnTo>
                  <a:lnTo>
                    <a:pt x="35813" y="22097"/>
                  </a:lnTo>
                  <a:lnTo>
                    <a:pt x="36575" y="21335"/>
                  </a:lnTo>
                  <a:lnTo>
                    <a:pt x="36575" y="19811"/>
                  </a:lnTo>
                  <a:lnTo>
                    <a:pt x="37337" y="19049"/>
                  </a:lnTo>
                  <a:lnTo>
                    <a:pt x="37337" y="12192"/>
                  </a:lnTo>
                  <a:lnTo>
                    <a:pt x="36575" y="11429"/>
                  </a:lnTo>
                  <a:lnTo>
                    <a:pt x="36575" y="9143"/>
                  </a:lnTo>
                  <a:lnTo>
                    <a:pt x="35813" y="8382"/>
                  </a:lnTo>
                  <a:lnTo>
                    <a:pt x="35813" y="7620"/>
                  </a:lnTo>
                  <a:lnTo>
                    <a:pt x="34289" y="6096"/>
                  </a:lnTo>
                  <a:lnTo>
                    <a:pt x="34289" y="5333"/>
                  </a:lnTo>
                  <a:lnTo>
                    <a:pt x="33527" y="5333"/>
                  </a:lnTo>
                  <a:lnTo>
                    <a:pt x="32765" y="4571"/>
                  </a:lnTo>
                  <a:lnTo>
                    <a:pt x="32765" y="3048"/>
                  </a:lnTo>
                  <a:lnTo>
                    <a:pt x="32003" y="3048"/>
                  </a:lnTo>
                  <a:lnTo>
                    <a:pt x="31241" y="2286"/>
                  </a:lnTo>
                  <a:lnTo>
                    <a:pt x="30479" y="2286"/>
                  </a:lnTo>
                  <a:lnTo>
                    <a:pt x="28955" y="1524"/>
                  </a:lnTo>
                  <a:lnTo>
                    <a:pt x="27431" y="1524"/>
                  </a:lnTo>
                  <a:lnTo>
                    <a:pt x="26669" y="762"/>
                  </a:lnTo>
                  <a:lnTo>
                    <a:pt x="24383" y="762"/>
                  </a:lnTo>
                  <a:lnTo>
                    <a:pt x="23621" y="0"/>
                  </a:lnTo>
                  <a:lnTo>
                    <a:pt x="16001" y="0"/>
                  </a:lnTo>
                  <a:lnTo>
                    <a:pt x="15239" y="762"/>
                  </a:lnTo>
                  <a:lnTo>
                    <a:pt x="12191" y="762"/>
                  </a:lnTo>
                  <a:lnTo>
                    <a:pt x="10667" y="1524"/>
                  </a:lnTo>
                  <a:lnTo>
                    <a:pt x="9905" y="1524"/>
                  </a:lnTo>
                  <a:lnTo>
                    <a:pt x="8381" y="3048"/>
                  </a:lnTo>
                  <a:lnTo>
                    <a:pt x="7619" y="3048"/>
                  </a:lnTo>
                  <a:lnTo>
                    <a:pt x="4571" y="6858"/>
                  </a:lnTo>
                  <a:lnTo>
                    <a:pt x="4571" y="7620"/>
                  </a:lnTo>
                  <a:lnTo>
                    <a:pt x="3809" y="8382"/>
                  </a:lnTo>
                  <a:lnTo>
                    <a:pt x="3809" y="9143"/>
                  </a:lnTo>
                  <a:lnTo>
                    <a:pt x="3047" y="9905"/>
                  </a:lnTo>
                  <a:lnTo>
                    <a:pt x="3047" y="10667"/>
                  </a:lnTo>
                  <a:lnTo>
                    <a:pt x="2285" y="11429"/>
                  </a:lnTo>
                  <a:lnTo>
                    <a:pt x="2285" y="12954"/>
                  </a:lnTo>
                  <a:lnTo>
                    <a:pt x="1523" y="13716"/>
                  </a:lnTo>
                  <a:lnTo>
                    <a:pt x="1523" y="18288"/>
                  </a:lnTo>
                  <a:lnTo>
                    <a:pt x="8381" y="18288"/>
                  </a:lnTo>
                  <a:lnTo>
                    <a:pt x="8381" y="15240"/>
                  </a:lnTo>
                  <a:lnTo>
                    <a:pt x="9143" y="13716"/>
                  </a:lnTo>
                  <a:lnTo>
                    <a:pt x="9143" y="12192"/>
                  </a:lnTo>
                  <a:lnTo>
                    <a:pt x="13715" y="7620"/>
                  </a:lnTo>
                  <a:lnTo>
                    <a:pt x="16001" y="7620"/>
                  </a:lnTo>
                  <a:lnTo>
                    <a:pt x="17525" y="6858"/>
                  </a:lnTo>
                  <a:lnTo>
                    <a:pt x="22859" y="6858"/>
                  </a:lnTo>
                  <a:lnTo>
                    <a:pt x="23621" y="7620"/>
                  </a:lnTo>
                  <a:lnTo>
                    <a:pt x="25145" y="7620"/>
                  </a:lnTo>
                  <a:lnTo>
                    <a:pt x="25907" y="8382"/>
                  </a:lnTo>
                  <a:lnTo>
                    <a:pt x="26669" y="8382"/>
                  </a:lnTo>
                  <a:lnTo>
                    <a:pt x="27431" y="9143"/>
                  </a:lnTo>
                  <a:lnTo>
                    <a:pt x="27431" y="9905"/>
                  </a:lnTo>
                  <a:lnTo>
                    <a:pt x="28193" y="9905"/>
                  </a:lnTo>
                  <a:lnTo>
                    <a:pt x="28955" y="10667"/>
                  </a:lnTo>
                  <a:lnTo>
                    <a:pt x="28955" y="12192"/>
                  </a:lnTo>
                  <a:lnTo>
                    <a:pt x="30479" y="13715"/>
                  </a:lnTo>
                  <a:lnTo>
                    <a:pt x="30479" y="17525"/>
                  </a:lnTo>
                  <a:lnTo>
                    <a:pt x="28955" y="18288"/>
                  </a:lnTo>
                  <a:lnTo>
                    <a:pt x="28955" y="19812"/>
                  </a:lnTo>
                  <a:lnTo>
                    <a:pt x="25907" y="22860"/>
                  </a:lnTo>
                  <a:lnTo>
                    <a:pt x="25145" y="22860"/>
                  </a:lnTo>
                  <a:lnTo>
                    <a:pt x="24383" y="23622"/>
                  </a:lnTo>
                  <a:lnTo>
                    <a:pt x="23621" y="23622"/>
                  </a:lnTo>
                  <a:lnTo>
                    <a:pt x="22859" y="24384"/>
                  </a:lnTo>
                  <a:lnTo>
                    <a:pt x="16763" y="24384"/>
                  </a:lnTo>
                  <a:lnTo>
                    <a:pt x="16001" y="22860"/>
                  </a:lnTo>
                  <a:lnTo>
                    <a:pt x="16001" y="29718"/>
                  </a:lnTo>
                  <a:lnTo>
                    <a:pt x="23621" y="29718"/>
                  </a:lnTo>
                  <a:lnTo>
                    <a:pt x="24383" y="30480"/>
                  </a:lnTo>
                  <a:lnTo>
                    <a:pt x="25145" y="30480"/>
                  </a:lnTo>
                  <a:lnTo>
                    <a:pt x="26669" y="31242"/>
                  </a:lnTo>
                  <a:lnTo>
                    <a:pt x="27431" y="31242"/>
                  </a:lnTo>
                  <a:lnTo>
                    <a:pt x="30479" y="34290"/>
                  </a:lnTo>
                  <a:lnTo>
                    <a:pt x="30479" y="35052"/>
                  </a:lnTo>
                  <a:lnTo>
                    <a:pt x="31241" y="35814"/>
                  </a:lnTo>
                  <a:lnTo>
                    <a:pt x="31241" y="36576"/>
                  </a:lnTo>
                  <a:lnTo>
                    <a:pt x="32003" y="38100"/>
                  </a:lnTo>
                  <a:lnTo>
                    <a:pt x="32003" y="42672"/>
                  </a:lnTo>
                  <a:lnTo>
                    <a:pt x="31241" y="43434"/>
                  </a:lnTo>
                  <a:lnTo>
                    <a:pt x="31241" y="44196"/>
                  </a:lnTo>
                  <a:lnTo>
                    <a:pt x="30479" y="45719"/>
                  </a:lnTo>
                  <a:lnTo>
                    <a:pt x="30479" y="46482"/>
                  </a:lnTo>
                  <a:lnTo>
                    <a:pt x="28193" y="48006"/>
                  </a:lnTo>
                  <a:lnTo>
                    <a:pt x="27431" y="48006"/>
                  </a:lnTo>
                  <a:lnTo>
                    <a:pt x="26669" y="48768"/>
                  </a:lnTo>
                  <a:lnTo>
                    <a:pt x="25145" y="49530"/>
                  </a:lnTo>
                  <a:lnTo>
                    <a:pt x="23621" y="49530"/>
                  </a:lnTo>
                  <a:lnTo>
                    <a:pt x="22097" y="50292"/>
                  </a:lnTo>
                  <a:lnTo>
                    <a:pt x="16763" y="50292"/>
                  </a:lnTo>
                  <a:lnTo>
                    <a:pt x="16001" y="49530"/>
                  </a:lnTo>
                  <a:lnTo>
                    <a:pt x="12953" y="49530"/>
                  </a:lnTo>
                  <a:lnTo>
                    <a:pt x="12191" y="48768"/>
                  </a:lnTo>
                  <a:lnTo>
                    <a:pt x="10667" y="48006"/>
                  </a:lnTo>
                  <a:lnTo>
                    <a:pt x="8381" y="45720"/>
                  </a:lnTo>
                  <a:lnTo>
                    <a:pt x="8381" y="44958"/>
                  </a:lnTo>
                  <a:lnTo>
                    <a:pt x="7619" y="43434"/>
                  </a:lnTo>
                  <a:lnTo>
                    <a:pt x="7619" y="42672"/>
                  </a:lnTo>
                  <a:lnTo>
                    <a:pt x="6857" y="41148"/>
                  </a:lnTo>
                  <a:lnTo>
                    <a:pt x="6857" y="381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9053956" y="2860547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31242" y="53340"/>
                  </a:move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44" y="54360"/>
                  </a:lnTo>
                  <a:lnTo>
                    <a:pt x="16521" y="56464"/>
                  </a:lnTo>
                  <a:lnTo>
                    <a:pt x="22098" y="56291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close/>
                </a:path>
                <a:path w="40004" h="56514">
                  <a:moveTo>
                    <a:pt x="36576" y="7620"/>
                  </a:move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close/>
                </a:path>
                <a:path w="40004" h="56514">
                  <a:moveTo>
                    <a:pt x="37338" y="47244"/>
                  </a:move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1242"/>
                  </a:lnTo>
                  <a:lnTo>
                    <a:pt x="30480" y="32004"/>
                  </a:lnTo>
                  <a:lnTo>
                    <a:pt x="30480" y="33528"/>
                  </a:lnTo>
                  <a:lnTo>
                    <a:pt x="31242" y="35052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close/>
                </a:path>
                <a:path w="40004" h="56514">
                  <a:moveTo>
                    <a:pt x="38100" y="45720"/>
                  </a:moveTo>
                  <a:lnTo>
                    <a:pt x="38100" y="28194"/>
                  </a:lnTo>
                  <a:lnTo>
                    <a:pt x="37338" y="27432"/>
                  </a:lnTo>
                  <a:lnTo>
                    <a:pt x="37338" y="46482"/>
                  </a:lnTo>
                  <a:lnTo>
                    <a:pt x="38100" y="45720"/>
                  </a:lnTo>
                  <a:close/>
                </a:path>
                <a:path w="40004" h="56514">
                  <a:moveTo>
                    <a:pt x="38862" y="44196"/>
                  </a:moveTo>
                  <a:lnTo>
                    <a:pt x="38862" y="30480"/>
                  </a:lnTo>
                  <a:lnTo>
                    <a:pt x="38100" y="29718"/>
                  </a:lnTo>
                  <a:lnTo>
                    <a:pt x="38100" y="44958"/>
                  </a:lnTo>
                  <a:lnTo>
                    <a:pt x="38862" y="44196"/>
                  </a:lnTo>
                  <a:close/>
                </a:path>
                <a:path w="40004" h="56514">
                  <a:moveTo>
                    <a:pt x="39624" y="41148"/>
                  </a:moveTo>
                  <a:lnTo>
                    <a:pt x="39624" y="33528"/>
                  </a:lnTo>
                  <a:lnTo>
                    <a:pt x="38862" y="32004"/>
                  </a:lnTo>
                  <a:lnTo>
                    <a:pt x="38862" y="41910"/>
                  </a:lnTo>
                  <a:lnTo>
                    <a:pt x="39624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9053956" y="2860547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7620" y="40386"/>
                  </a:move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60" y="54372"/>
                  </a:lnTo>
                  <a:lnTo>
                    <a:pt x="16521" y="56464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lnTo>
                    <a:pt x="37338" y="46482"/>
                  </a:lnTo>
                  <a:lnTo>
                    <a:pt x="38100" y="45720"/>
                  </a:lnTo>
                  <a:lnTo>
                    <a:pt x="38100" y="44958"/>
                  </a:lnTo>
                  <a:lnTo>
                    <a:pt x="38862" y="44196"/>
                  </a:lnTo>
                  <a:lnTo>
                    <a:pt x="38862" y="41910"/>
                  </a:lnTo>
                  <a:lnTo>
                    <a:pt x="39624" y="41148"/>
                  </a:lnTo>
                  <a:lnTo>
                    <a:pt x="39624" y="33528"/>
                  </a:lnTo>
                  <a:lnTo>
                    <a:pt x="38862" y="32004"/>
                  </a:lnTo>
                  <a:lnTo>
                    <a:pt x="38862" y="30480"/>
                  </a:lnTo>
                  <a:lnTo>
                    <a:pt x="38100" y="29718"/>
                  </a:lnTo>
                  <a:lnTo>
                    <a:pt x="38100" y="28194"/>
                  </a:lnTo>
                  <a:lnTo>
                    <a:pt x="37338" y="27432"/>
                  </a:ln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1242"/>
                  </a:lnTo>
                  <a:lnTo>
                    <a:pt x="30480" y="32004"/>
                  </a:lnTo>
                  <a:lnTo>
                    <a:pt x="30480" y="33528"/>
                  </a:lnTo>
                  <a:lnTo>
                    <a:pt x="31242" y="35052"/>
                  </a:ln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9299320" y="2862071"/>
              <a:ext cx="39370" cy="55244"/>
            </a:xfrm>
            <a:custGeom>
              <a:avLst/>
              <a:gdLst/>
              <a:ahLst/>
              <a:cxnLst/>
              <a:rect l="l" t="t" r="r" b="b"/>
              <a:pathLst>
                <a:path w="39370" h="55244">
                  <a:moveTo>
                    <a:pt x="38861" y="8382"/>
                  </a:moveTo>
                  <a:lnTo>
                    <a:pt x="38861" y="0"/>
                  </a:lnTo>
                  <a:lnTo>
                    <a:pt x="0" y="0"/>
                  </a:lnTo>
                  <a:lnTo>
                    <a:pt x="0" y="8382"/>
                  </a:lnTo>
                  <a:lnTo>
                    <a:pt x="32003" y="8382"/>
                  </a:lnTo>
                  <a:lnTo>
                    <a:pt x="27431" y="12192"/>
                  </a:lnTo>
                  <a:lnTo>
                    <a:pt x="25907" y="15240"/>
                  </a:lnTo>
                  <a:lnTo>
                    <a:pt x="24383" y="16002"/>
                  </a:lnTo>
                  <a:lnTo>
                    <a:pt x="22859" y="19050"/>
                  </a:lnTo>
                  <a:lnTo>
                    <a:pt x="20573" y="21336"/>
                  </a:lnTo>
                  <a:lnTo>
                    <a:pt x="16763" y="28956"/>
                  </a:lnTo>
                  <a:lnTo>
                    <a:pt x="15239" y="29718"/>
                  </a:lnTo>
                  <a:lnTo>
                    <a:pt x="14477" y="32004"/>
                  </a:lnTo>
                  <a:lnTo>
                    <a:pt x="13715" y="33528"/>
                  </a:lnTo>
                  <a:lnTo>
                    <a:pt x="13715" y="35052"/>
                  </a:lnTo>
                  <a:lnTo>
                    <a:pt x="11429" y="39624"/>
                  </a:lnTo>
                  <a:lnTo>
                    <a:pt x="11429" y="41148"/>
                  </a:lnTo>
                  <a:lnTo>
                    <a:pt x="9905" y="44196"/>
                  </a:lnTo>
                  <a:lnTo>
                    <a:pt x="9905" y="45720"/>
                  </a:lnTo>
                  <a:lnTo>
                    <a:pt x="9143" y="47244"/>
                  </a:lnTo>
                  <a:lnTo>
                    <a:pt x="9143" y="48768"/>
                  </a:lnTo>
                  <a:lnTo>
                    <a:pt x="8381" y="50292"/>
                  </a:lnTo>
                  <a:lnTo>
                    <a:pt x="8381" y="51816"/>
                  </a:lnTo>
                  <a:lnTo>
                    <a:pt x="7619" y="53340"/>
                  </a:lnTo>
                  <a:lnTo>
                    <a:pt x="7619" y="54864"/>
                  </a:lnTo>
                  <a:lnTo>
                    <a:pt x="16763" y="54864"/>
                  </a:lnTo>
                  <a:lnTo>
                    <a:pt x="16763" y="51816"/>
                  </a:lnTo>
                  <a:lnTo>
                    <a:pt x="17525" y="49530"/>
                  </a:lnTo>
                  <a:lnTo>
                    <a:pt x="17525" y="48006"/>
                  </a:lnTo>
                  <a:lnTo>
                    <a:pt x="18287" y="46482"/>
                  </a:lnTo>
                  <a:lnTo>
                    <a:pt x="18287" y="43434"/>
                  </a:lnTo>
                  <a:lnTo>
                    <a:pt x="19811" y="40386"/>
                  </a:lnTo>
                  <a:lnTo>
                    <a:pt x="19811" y="38862"/>
                  </a:lnTo>
                  <a:lnTo>
                    <a:pt x="21335" y="35814"/>
                  </a:lnTo>
                  <a:lnTo>
                    <a:pt x="21335" y="34290"/>
                  </a:lnTo>
                  <a:lnTo>
                    <a:pt x="22097" y="32766"/>
                  </a:lnTo>
                  <a:lnTo>
                    <a:pt x="22859" y="30480"/>
                  </a:lnTo>
                  <a:lnTo>
                    <a:pt x="25907" y="24384"/>
                  </a:lnTo>
                  <a:lnTo>
                    <a:pt x="26669" y="23622"/>
                  </a:lnTo>
                  <a:lnTo>
                    <a:pt x="28955" y="19050"/>
                  </a:lnTo>
                  <a:lnTo>
                    <a:pt x="29717" y="18288"/>
                  </a:lnTo>
                  <a:lnTo>
                    <a:pt x="30479" y="16764"/>
                  </a:lnTo>
                  <a:lnTo>
                    <a:pt x="33527" y="14478"/>
                  </a:lnTo>
                  <a:lnTo>
                    <a:pt x="34289" y="12954"/>
                  </a:lnTo>
                  <a:lnTo>
                    <a:pt x="35813" y="12192"/>
                  </a:lnTo>
                  <a:lnTo>
                    <a:pt x="36575" y="10668"/>
                  </a:lnTo>
                  <a:lnTo>
                    <a:pt x="38099" y="9906"/>
                  </a:lnTo>
                  <a:lnTo>
                    <a:pt x="38861" y="83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9299320" y="2862071"/>
              <a:ext cx="39370" cy="55244"/>
            </a:xfrm>
            <a:custGeom>
              <a:avLst/>
              <a:gdLst/>
              <a:ahLst/>
              <a:cxnLst/>
              <a:rect l="l" t="t" r="r" b="b"/>
              <a:pathLst>
                <a:path w="39370" h="55244">
                  <a:moveTo>
                    <a:pt x="32003" y="8382"/>
                  </a:moveTo>
                  <a:lnTo>
                    <a:pt x="27431" y="12192"/>
                  </a:lnTo>
                  <a:lnTo>
                    <a:pt x="25907" y="15240"/>
                  </a:lnTo>
                  <a:lnTo>
                    <a:pt x="24383" y="16002"/>
                  </a:lnTo>
                  <a:lnTo>
                    <a:pt x="22859" y="19050"/>
                  </a:lnTo>
                  <a:lnTo>
                    <a:pt x="20573" y="21336"/>
                  </a:lnTo>
                  <a:lnTo>
                    <a:pt x="19811" y="22860"/>
                  </a:lnTo>
                  <a:lnTo>
                    <a:pt x="19049" y="24384"/>
                  </a:lnTo>
                  <a:lnTo>
                    <a:pt x="18287" y="25908"/>
                  </a:lnTo>
                  <a:lnTo>
                    <a:pt x="17525" y="27432"/>
                  </a:lnTo>
                  <a:lnTo>
                    <a:pt x="16763" y="28956"/>
                  </a:lnTo>
                  <a:lnTo>
                    <a:pt x="15239" y="29718"/>
                  </a:lnTo>
                  <a:lnTo>
                    <a:pt x="14477" y="32004"/>
                  </a:lnTo>
                  <a:lnTo>
                    <a:pt x="13715" y="33528"/>
                  </a:lnTo>
                  <a:lnTo>
                    <a:pt x="13715" y="35052"/>
                  </a:lnTo>
                  <a:lnTo>
                    <a:pt x="12953" y="36576"/>
                  </a:lnTo>
                  <a:lnTo>
                    <a:pt x="12191" y="38100"/>
                  </a:lnTo>
                  <a:lnTo>
                    <a:pt x="11429" y="39624"/>
                  </a:lnTo>
                  <a:lnTo>
                    <a:pt x="11429" y="41148"/>
                  </a:lnTo>
                  <a:lnTo>
                    <a:pt x="9905" y="44196"/>
                  </a:lnTo>
                  <a:lnTo>
                    <a:pt x="9905" y="45720"/>
                  </a:lnTo>
                  <a:lnTo>
                    <a:pt x="9143" y="47244"/>
                  </a:lnTo>
                  <a:lnTo>
                    <a:pt x="9143" y="48768"/>
                  </a:lnTo>
                  <a:lnTo>
                    <a:pt x="8381" y="50292"/>
                  </a:lnTo>
                  <a:lnTo>
                    <a:pt x="8381" y="51816"/>
                  </a:lnTo>
                  <a:lnTo>
                    <a:pt x="7619" y="53340"/>
                  </a:lnTo>
                  <a:lnTo>
                    <a:pt x="7619" y="54864"/>
                  </a:lnTo>
                  <a:lnTo>
                    <a:pt x="16763" y="54864"/>
                  </a:lnTo>
                  <a:lnTo>
                    <a:pt x="16763" y="51816"/>
                  </a:lnTo>
                  <a:lnTo>
                    <a:pt x="17525" y="49530"/>
                  </a:lnTo>
                  <a:lnTo>
                    <a:pt x="17525" y="48006"/>
                  </a:lnTo>
                  <a:lnTo>
                    <a:pt x="18287" y="46482"/>
                  </a:lnTo>
                  <a:lnTo>
                    <a:pt x="18287" y="43434"/>
                  </a:lnTo>
                  <a:lnTo>
                    <a:pt x="19049" y="41910"/>
                  </a:lnTo>
                  <a:lnTo>
                    <a:pt x="19811" y="40386"/>
                  </a:lnTo>
                  <a:lnTo>
                    <a:pt x="19811" y="38862"/>
                  </a:lnTo>
                  <a:lnTo>
                    <a:pt x="21335" y="35814"/>
                  </a:lnTo>
                  <a:lnTo>
                    <a:pt x="21335" y="34290"/>
                  </a:lnTo>
                  <a:lnTo>
                    <a:pt x="22097" y="32766"/>
                  </a:lnTo>
                  <a:lnTo>
                    <a:pt x="22859" y="30480"/>
                  </a:lnTo>
                  <a:lnTo>
                    <a:pt x="25907" y="24384"/>
                  </a:lnTo>
                  <a:lnTo>
                    <a:pt x="26669" y="23622"/>
                  </a:lnTo>
                  <a:lnTo>
                    <a:pt x="28955" y="19050"/>
                  </a:lnTo>
                  <a:lnTo>
                    <a:pt x="29717" y="18288"/>
                  </a:lnTo>
                  <a:lnTo>
                    <a:pt x="30479" y="16764"/>
                  </a:lnTo>
                  <a:lnTo>
                    <a:pt x="33527" y="14478"/>
                  </a:lnTo>
                  <a:lnTo>
                    <a:pt x="34289" y="12954"/>
                  </a:lnTo>
                  <a:lnTo>
                    <a:pt x="35813" y="12192"/>
                  </a:lnTo>
                  <a:lnTo>
                    <a:pt x="36575" y="10668"/>
                  </a:lnTo>
                  <a:lnTo>
                    <a:pt x="38099" y="9906"/>
                  </a:lnTo>
                  <a:lnTo>
                    <a:pt x="38861" y="8382"/>
                  </a:lnTo>
                  <a:lnTo>
                    <a:pt x="38861" y="0"/>
                  </a:lnTo>
                  <a:lnTo>
                    <a:pt x="0" y="0"/>
                  </a:lnTo>
                  <a:lnTo>
                    <a:pt x="0" y="8382"/>
                  </a:lnTo>
                  <a:lnTo>
                    <a:pt x="32003" y="83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565527" y="2266187"/>
              <a:ext cx="106680" cy="527685"/>
            </a:xfrm>
            <a:custGeom>
              <a:avLst/>
              <a:gdLst/>
              <a:ahLst/>
              <a:cxnLst/>
              <a:rect l="l" t="t" r="r" b="b"/>
              <a:pathLst>
                <a:path w="106679" h="527685">
                  <a:moveTo>
                    <a:pt x="0" y="527304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7304"/>
                  </a:lnTo>
                  <a:lnTo>
                    <a:pt x="0" y="52730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565527" y="2266187"/>
              <a:ext cx="106680" cy="527685"/>
            </a:xfrm>
            <a:custGeom>
              <a:avLst/>
              <a:gdLst/>
              <a:ahLst/>
              <a:cxnLst/>
              <a:rect l="l" t="t" r="r" b="b"/>
              <a:pathLst>
                <a:path w="106679" h="527685">
                  <a:moveTo>
                    <a:pt x="0" y="527304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7304"/>
                  </a:lnTo>
                  <a:lnTo>
                    <a:pt x="0" y="5273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9018155" y="2499359"/>
              <a:ext cx="106045" cy="295910"/>
            </a:xfrm>
            <a:custGeom>
              <a:avLst/>
              <a:gdLst/>
              <a:ahLst/>
              <a:cxnLst/>
              <a:rect l="l" t="t" r="r" b="b"/>
              <a:pathLst>
                <a:path w="106045" h="295910">
                  <a:moveTo>
                    <a:pt x="0" y="295656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295656"/>
                  </a:lnTo>
                  <a:lnTo>
                    <a:pt x="0" y="295656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9018155" y="2499359"/>
              <a:ext cx="106045" cy="295910"/>
            </a:xfrm>
            <a:custGeom>
              <a:avLst/>
              <a:gdLst/>
              <a:ahLst/>
              <a:cxnLst/>
              <a:rect l="l" t="t" r="r" b="b"/>
              <a:pathLst>
                <a:path w="106045" h="295910">
                  <a:moveTo>
                    <a:pt x="0" y="295656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295656"/>
                  </a:lnTo>
                  <a:lnTo>
                    <a:pt x="0" y="2956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9268091" y="2577083"/>
              <a:ext cx="106045" cy="218440"/>
            </a:xfrm>
            <a:custGeom>
              <a:avLst/>
              <a:gdLst/>
              <a:ahLst/>
              <a:cxnLst/>
              <a:rect l="l" t="t" r="r" b="b"/>
              <a:pathLst>
                <a:path w="106045" h="218439">
                  <a:moveTo>
                    <a:pt x="0" y="217931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217931"/>
                  </a:lnTo>
                  <a:lnTo>
                    <a:pt x="0" y="21793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268091" y="2577083"/>
              <a:ext cx="106045" cy="218440"/>
            </a:xfrm>
            <a:custGeom>
              <a:avLst/>
              <a:gdLst/>
              <a:ahLst/>
              <a:cxnLst/>
              <a:rect l="l" t="t" r="r" b="b"/>
              <a:pathLst>
                <a:path w="106045" h="218439">
                  <a:moveTo>
                    <a:pt x="0" y="217931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217931"/>
                  </a:lnTo>
                  <a:lnTo>
                    <a:pt x="0" y="2179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274449" y="213436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858" y="6096"/>
                  </a:moveTo>
                  <a:lnTo>
                    <a:pt x="685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85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274449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281307" y="2134361"/>
              <a:ext cx="1503680" cy="6350"/>
            </a:xfrm>
            <a:custGeom>
              <a:avLst/>
              <a:gdLst/>
              <a:ahLst/>
              <a:cxnLst/>
              <a:rect l="l" t="t" r="r" b="b"/>
              <a:pathLst>
                <a:path w="1503679" h="6350">
                  <a:moveTo>
                    <a:pt x="1503426" y="6096"/>
                  </a:moveTo>
                  <a:lnTo>
                    <a:pt x="150342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342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280545" y="2134361"/>
              <a:ext cx="1504315" cy="0"/>
            </a:xfrm>
            <a:custGeom>
              <a:avLst/>
              <a:gdLst/>
              <a:ahLst/>
              <a:cxnLst/>
              <a:rect l="l" t="t" r="r" b="b"/>
              <a:pathLst>
                <a:path w="1504315" h="0">
                  <a:moveTo>
                    <a:pt x="0" y="0"/>
                  </a:moveTo>
                  <a:lnTo>
                    <a:pt x="150418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784720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784720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790829" y="2134361"/>
              <a:ext cx="1504315" cy="6350"/>
            </a:xfrm>
            <a:custGeom>
              <a:avLst/>
              <a:gdLst/>
              <a:ahLst/>
              <a:cxnLst/>
              <a:rect l="l" t="t" r="r" b="b"/>
              <a:pathLst>
                <a:path w="1504315" h="6350">
                  <a:moveTo>
                    <a:pt x="1504188" y="6096"/>
                  </a:moveTo>
                  <a:lnTo>
                    <a:pt x="150418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418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790829" y="2134361"/>
              <a:ext cx="1503680" cy="0"/>
            </a:xfrm>
            <a:custGeom>
              <a:avLst/>
              <a:gdLst/>
              <a:ahLst/>
              <a:cxnLst/>
              <a:rect l="l" t="t" r="r" b="b"/>
              <a:pathLst>
                <a:path w="1503679" h="0">
                  <a:moveTo>
                    <a:pt x="0" y="0"/>
                  </a:moveTo>
                  <a:lnTo>
                    <a:pt x="1503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8295017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294255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301100" y="2134361"/>
              <a:ext cx="1502410" cy="6350"/>
            </a:xfrm>
            <a:custGeom>
              <a:avLst/>
              <a:gdLst/>
              <a:ahLst/>
              <a:cxnLst/>
              <a:rect l="l" t="t" r="r" b="b"/>
              <a:pathLst>
                <a:path w="1502409" h="6350">
                  <a:moveTo>
                    <a:pt x="1501902" y="6095"/>
                  </a:moveTo>
                  <a:lnTo>
                    <a:pt x="1501902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190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300338" y="2134361"/>
              <a:ext cx="1503045" cy="0"/>
            </a:xfrm>
            <a:custGeom>
              <a:avLst/>
              <a:gdLst/>
              <a:ahLst/>
              <a:cxnLst/>
              <a:rect l="l" t="t" r="r" b="b"/>
              <a:pathLst>
                <a:path w="1503045" h="0">
                  <a:moveTo>
                    <a:pt x="0" y="0"/>
                  </a:moveTo>
                  <a:lnTo>
                    <a:pt x="15026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9803015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9803015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9803015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9803015" y="213436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274449" y="2140457"/>
              <a:ext cx="6985" cy="1142365"/>
            </a:xfrm>
            <a:custGeom>
              <a:avLst/>
              <a:gdLst/>
              <a:ahLst/>
              <a:cxnLst/>
              <a:rect l="l" t="t" r="r" b="b"/>
              <a:pathLst>
                <a:path w="6985" h="1142364">
                  <a:moveTo>
                    <a:pt x="6858" y="1142238"/>
                  </a:moveTo>
                  <a:lnTo>
                    <a:pt x="6858" y="0"/>
                  </a:lnTo>
                  <a:lnTo>
                    <a:pt x="0" y="0"/>
                  </a:lnTo>
                  <a:lnTo>
                    <a:pt x="0" y="1142238"/>
                  </a:lnTo>
                  <a:lnTo>
                    <a:pt x="6858" y="11422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274449" y="2140457"/>
              <a:ext cx="0" cy="1142365"/>
            </a:xfrm>
            <a:custGeom>
              <a:avLst/>
              <a:gdLst/>
              <a:ahLst/>
              <a:cxnLst/>
              <a:rect l="l" t="t" r="r" b="b"/>
              <a:pathLst>
                <a:path w="0" h="1142364">
                  <a:moveTo>
                    <a:pt x="0" y="0"/>
                  </a:moveTo>
                  <a:lnTo>
                    <a:pt x="0" y="11422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784720" y="2140457"/>
              <a:ext cx="6350" cy="1142365"/>
            </a:xfrm>
            <a:custGeom>
              <a:avLst/>
              <a:gdLst/>
              <a:ahLst/>
              <a:cxnLst/>
              <a:rect l="l" t="t" r="r" b="b"/>
              <a:pathLst>
                <a:path w="6350" h="1142364">
                  <a:moveTo>
                    <a:pt x="6096" y="114223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142238"/>
                  </a:lnTo>
                  <a:lnTo>
                    <a:pt x="6096" y="11422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784720" y="2140457"/>
              <a:ext cx="0" cy="1142365"/>
            </a:xfrm>
            <a:custGeom>
              <a:avLst/>
              <a:gdLst/>
              <a:ahLst/>
              <a:cxnLst/>
              <a:rect l="l" t="t" r="r" b="b"/>
              <a:pathLst>
                <a:path w="0" h="1142364">
                  <a:moveTo>
                    <a:pt x="0" y="0"/>
                  </a:moveTo>
                  <a:lnTo>
                    <a:pt x="0" y="11422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8295017" y="2140457"/>
              <a:ext cx="6350" cy="1142365"/>
            </a:xfrm>
            <a:custGeom>
              <a:avLst/>
              <a:gdLst/>
              <a:ahLst/>
              <a:cxnLst/>
              <a:rect l="l" t="t" r="r" b="b"/>
              <a:pathLst>
                <a:path w="6350" h="1142364">
                  <a:moveTo>
                    <a:pt x="6096" y="114223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142238"/>
                  </a:lnTo>
                  <a:lnTo>
                    <a:pt x="6096" y="11422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8294255" y="2140457"/>
              <a:ext cx="0" cy="1142365"/>
            </a:xfrm>
            <a:custGeom>
              <a:avLst/>
              <a:gdLst/>
              <a:ahLst/>
              <a:cxnLst/>
              <a:rect l="l" t="t" r="r" b="b"/>
              <a:pathLst>
                <a:path w="0" h="1142364">
                  <a:moveTo>
                    <a:pt x="0" y="0"/>
                  </a:moveTo>
                  <a:lnTo>
                    <a:pt x="0" y="11422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9803015" y="2140457"/>
              <a:ext cx="6350" cy="1142365"/>
            </a:xfrm>
            <a:custGeom>
              <a:avLst/>
              <a:gdLst/>
              <a:ahLst/>
              <a:cxnLst/>
              <a:rect l="l" t="t" r="r" b="b"/>
              <a:pathLst>
                <a:path w="6350" h="1142364">
                  <a:moveTo>
                    <a:pt x="6096" y="114223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142238"/>
                  </a:lnTo>
                  <a:lnTo>
                    <a:pt x="6096" y="11422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9803015" y="2140457"/>
              <a:ext cx="0" cy="1142365"/>
            </a:xfrm>
            <a:custGeom>
              <a:avLst/>
              <a:gdLst/>
              <a:ahLst/>
              <a:cxnLst/>
              <a:rect l="l" t="t" r="r" b="b"/>
              <a:pathLst>
                <a:path w="0" h="1142364">
                  <a:moveTo>
                    <a:pt x="0" y="0"/>
                  </a:moveTo>
                  <a:lnTo>
                    <a:pt x="0" y="11422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 descr=""/>
          <p:cNvSpPr txBox="1"/>
          <p:nvPr/>
        </p:nvSpPr>
        <p:spPr>
          <a:xfrm>
            <a:off x="3769309" y="3285553"/>
            <a:ext cx="1508760" cy="1217930"/>
          </a:xfrm>
          <a:prstGeom prst="rect">
            <a:avLst/>
          </a:prstGeom>
          <a:solidFill>
            <a:srgbClr val="00FFFF"/>
          </a:solidFill>
          <a:ln w="7238">
            <a:solidFill>
              <a:srgbClr val="000000"/>
            </a:solidFill>
          </a:ln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endParaRPr sz="900">
              <a:latin typeface="Times New Roman"/>
              <a:cs typeface="Times New Roman"/>
            </a:endParaRPr>
          </a:p>
          <a:p>
            <a:pPr algn="just" marL="78105" marR="95885" indent="-635">
              <a:lnSpc>
                <a:spcPct val="102499"/>
              </a:lnSpc>
              <a:spcBef>
                <a:spcPts val="5"/>
              </a:spcBef>
            </a:pPr>
            <a:r>
              <a:rPr dirty="0" sz="900" b="1">
                <a:latin typeface="Arial"/>
                <a:cs typeface="Arial"/>
              </a:rPr>
              <a:t>Regulación</a:t>
            </a:r>
            <a:r>
              <a:rPr dirty="0" sz="900" spc="150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monofásica </a:t>
            </a:r>
            <a:r>
              <a:rPr dirty="0" sz="900" b="1">
                <a:latin typeface="Arial"/>
                <a:cs typeface="Arial"/>
              </a:rPr>
              <a:t>(pilotada</a:t>
            </a:r>
            <a:r>
              <a:rPr dirty="0" sz="900" spc="8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por</a:t>
            </a:r>
            <a:r>
              <a:rPr dirty="0" sz="900" spc="8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ángulo</a:t>
            </a:r>
            <a:r>
              <a:rPr dirty="0" sz="900" spc="60" b="1">
                <a:latin typeface="Arial"/>
                <a:cs typeface="Arial"/>
              </a:rPr>
              <a:t> </a:t>
            </a:r>
            <a:r>
              <a:rPr dirty="0" sz="900" spc="-25" b="1">
                <a:latin typeface="Arial"/>
                <a:cs typeface="Arial"/>
              </a:rPr>
              <a:t>de </a:t>
            </a:r>
            <a:r>
              <a:rPr dirty="0" sz="900" spc="-10" b="1">
                <a:latin typeface="Arial"/>
                <a:cs typeface="Arial"/>
              </a:rPr>
              <a:t>fase)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277688" y="3285553"/>
            <a:ext cx="1510030" cy="1217930"/>
          </a:xfrm>
          <a:prstGeom prst="rect">
            <a:avLst/>
          </a:prstGeom>
          <a:ln w="6476">
            <a:solidFill>
              <a:srgbClr val="000000"/>
            </a:solidFill>
          </a:ln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endParaRPr sz="900">
              <a:latin typeface="Times New Roman"/>
              <a:cs typeface="Times New Roman"/>
            </a:endParaRPr>
          </a:p>
          <a:p>
            <a:pPr marL="118745" marR="57150" indent="-71120">
              <a:lnSpc>
                <a:spcPct val="102499"/>
              </a:lnSpc>
              <a:buChar char="-"/>
              <a:tabLst>
                <a:tab pos="146685" algn="l"/>
              </a:tabLst>
            </a:pPr>
            <a:r>
              <a:rPr dirty="0" sz="900">
                <a:latin typeface="Arial MT"/>
                <a:cs typeface="Arial MT"/>
              </a:rPr>
              <a:t>Regulación</a:t>
            </a:r>
            <a:r>
              <a:rPr dirty="0" sz="900" spc="8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85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potencia </a:t>
            </a:r>
            <a:r>
              <a:rPr dirty="0" sz="900" spc="-10">
                <a:latin typeface="Arial MT"/>
                <a:cs typeface="Arial MT"/>
              </a:rPr>
              <a:t>	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6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pequeños</a:t>
            </a:r>
            <a:r>
              <a:rPr dirty="0" sz="900" spc="7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hornos</a:t>
            </a:r>
            <a:r>
              <a:rPr dirty="0" sz="900" spc="75">
                <a:latin typeface="Arial MT"/>
                <a:cs typeface="Arial MT"/>
              </a:rPr>
              <a:t> </a:t>
            </a:r>
            <a:r>
              <a:rPr dirty="0" sz="900" spc="-25">
                <a:latin typeface="Arial MT"/>
                <a:cs typeface="Arial MT"/>
              </a:rPr>
              <a:t>con </a:t>
            </a:r>
            <a:r>
              <a:rPr dirty="0" sz="900" spc="-25">
                <a:latin typeface="Arial MT"/>
                <a:cs typeface="Arial MT"/>
              </a:rPr>
              <a:t>	</a:t>
            </a:r>
            <a:r>
              <a:rPr dirty="0" sz="900" spc="-10">
                <a:latin typeface="Arial MT"/>
                <a:cs typeface="Arial MT"/>
              </a:rPr>
              <a:t>resistencias,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 MT"/>
              <a:buChar char="-"/>
            </a:pPr>
            <a:endParaRPr sz="900">
              <a:latin typeface="Arial MT"/>
              <a:cs typeface="Arial MT"/>
            </a:endParaRPr>
          </a:p>
          <a:p>
            <a:pPr marL="118110" marR="180340" indent="-70485">
              <a:lnSpc>
                <a:spcPct val="102800"/>
              </a:lnSpc>
              <a:buChar char="-"/>
              <a:tabLst>
                <a:tab pos="146685" algn="l"/>
              </a:tabLst>
            </a:pPr>
            <a:r>
              <a:rPr dirty="0" sz="900">
                <a:latin typeface="Arial MT"/>
                <a:cs typeface="Arial MT"/>
              </a:rPr>
              <a:t>Dimmer</a:t>
            </a:r>
            <a:r>
              <a:rPr dirty="0" sz="900" spc="8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para</a:t>
            </a:r>
            <a:r>
              <a:rPr dirty="0" sz="900" spc="85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lámparas 	halógenas.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64" name="object 64" descr=""/>
          <p:cNvGrpSpPr/>
          <p:nvPr/>
        </p:nvGrpSpPr>
        <p:grpSpPr>
          <a:xfrm>
            <a:off x="6951980" y="3340227"/>
            <a:ext cx="10795" cy="79375"/>
            <a:chOff x="6951980" y="3340227"/>
            <a:chExt cx="10795" cy="79375"/>
          </a:xfrm>
        </p:grpSpPr>
        <p:sp>
          <p:nvSpPr>
            <p:cNvPr id="65" name="object 65" descr=""/>
            <p:cNvSpPr/>
            <p:nvPr/>
          </p:nvSpPr>
          <p:spPr>
            <a:xfrm>
              <a:off x="6952361" y="3340608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59" h="10795">
                  <a:moveTo>
                    <a:pt x="9905" y="10667"/>
                  </a:moveTo>
                  <a:lnTo>
                    <a:pt x="9905" y="0"/>
                  </a:lnTo>
                  <a:lnTo>
                    <a:pt x="0" y="0"/>
                  </a:lnTo>
                  <a:lnTo>
                    <a:pt x="0" y="10667"/>
                  </a:lnTo>
                  <a:lnTo>
                    <a:pt x="9905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952361" y="3340608"/>
              <a:ext cx="10160" cy="78740"/>
            </a:xfrm>
            <a:custGeom>
              <a:avLst/>
              <a:gdLst/>
              <a:ahLst/>
              <a:cxnLst/>
              <a:rect l="l" t="t" r="r" b="b"/>
              <a:pathLst>
                <a:path w="10159" h="78739">
                  <a:moveTo>
                    <a:pt x="0" y="0"/>
                  </a:moveTo>
                  <a:lnTo>
                    <a:pt x="0" y="10667"/>
                  </a:lnTo>
                  <a:lnTo>
                    <a:pt x="9905" y="1066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59" h="78739">
                  <a:moveTo>
                    <a:pt x="0" y="21336"/>
                  </a:moveTo>
                  <a:lnTo>
                    <a:pt x="0" y="78486"/>
                  </a:lnTo>
                  <a:lnTo>
                    <a:pt x="9905" y="78486"/>
                  </a:lnTo>
                  <a:lnTo>
                    <a:pt x="9905" y="21336"/>
                  </a:lnTo>
                  <a:lnTo>
                    <a:pt x="0" y="213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" name="object 67" descr=""/>
          <p:cNvGrpSpPr/>
          <p:nvPr/>
        </p:nvGrpSpPr>
        <p:grpSpPr>
          <a:xfrm>
            <a:off x="6790194" y="3282060"/>
            <a:ext cx="3020060" cy="1219200"/>
            <a:chOff x="6790194" y="3282060"/>
            <a:chExt cx="3020060" cy="1219200"/>
          </a:xfrm>
        </p:grpSpPr>
        <p:sp>
          <p:nvSpPr>
            <p:cNvPr id="68" name="object 68" descr=""/>
            <p:cNvSpPr/>
            <p:nvPr/>
          </p:nvSpPr>
          <p:spPr>
            <a:xfrm>
              <a:off x="6867791" y="3372611"/>
              <a:ext cx="0" cy="925830"/>
            </a:xfrm>
            <a:custGeom>
              <a:avLst/>
              <a:gdLst/>
              <a:ahLst/>
              <a:cxnLst/>
              <a:rect l="l" t="t" r="r" b="b"/>
              <a:pathLst>
                <a:path w="0" h="925829">
                  <a:moveTo>
                    <a:pt x="0" y="0"/>
                  </a:moveTo>
                  <a:lnTo>
                    <a:pt x="0" y="9258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5394" y="3372230"/>
              <a:ext cx="64007" cy="64007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6867791" y="3877817"/>
              <a:ext cx="1378585" cy="0"/>
            </a:xfrm>
            <a:custGeom>
              <a:avLst/>
              <a:gdLst/>
              <a:ahLst/>
              <a:cxnLst/>
              <a:rect l="l" t="t" r="r" b="b"/>
              <a:pathLst>
                <a:path w="1378584" h="0">
                  <a:moveTo>
                    <a:pt x="0" y="0"/>
                  </a:moveTo>
                  <a:lnTo>
                    <a:pt x="137845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8181479" y="3846575"/>
              <a:ext cx="64769" cy="62230"/>
            </a:xfrm>
            <a:custGeom>
              <a:avLst/>
              <a:gdLst/>
              <a:ahLst/>
              <a:cxnLst/>
              <a:rect l="l" t="t" r="r" b="b"/>
              <a:pathLst>
                <a:path w="64770" h="62229">
                  <a:moveTo>
                    <a:pt x="64769" y="31241"/>
                  </a:moveTo>
                  <a:lnTo>
                    <a:pt x="0" y="0"/>
                  </a:lnTo>
                  <a:lnTo>
                    <a:pt x="32766" y="31242"/>
                  </a:lnTo>
                  <a:lnTo>
                    <a:pt x="0" y="61722"/>
                  </a:lnTo>
                  <a:lnTo>
                    <a:pt x="64769" y="31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8181479" y="3846575"/>
              <a:ext cx="64769" cy="62230"/>
            </a:xfrm>
            <a:custGeom>
              <a:avLst/>
              <a:gdLst/>
              <a:ahLst/>
              <a:cxnLst/>
              <a:rect l="l" t="t" r="r" b="b"/>
              <a:pathLst>
                <a:path w="64770" h="62229">
                  <a:moveTo>
                    <a:pt x="0" y="0"/>
                  </a:moveTo>
                  <a:lnTo>
                    <a:pt x="64769" y="31241"/>
                  </a:lnTo>
                  <a:lnTo>
                    <a:pt x="0" y="61722"/>
                  </a:lnTo>
                  <a:lnTo>
                    <a:pt x="32766" y="3124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6863982" y="3486924"/>
              <a:ext cx="1388745" cy="782955"/>
            </a:xfrm>
            <a:custGeom>
              <a:avLst/>
              <a:gdLst/>
              <a:ahLst/>
              <a:cxnLst/>
              <a:rect l="l" t="t" r="r" b="b"/>
              <a:pathLst>
                <a:path w="1388745" h="782954">
                  <a:moveTo>
                    <a:pt x="1213866" y="390906"/>
                  </a:moveTo>
                  <a:lnTo>
                    <a:pt x="1211580" y="388620"/>
                  </a:lnTo>
                  <a:lnTo>
                    <a:pt x="1210818" y="388620"/>
                  </a:lnTo>
                  <a:lnTo>
                    <a:pt x="1207008" y="390906"/>
                  </a:lnTo>
                  <a:lnTo>
                    <a:pt x="1207008" y="391668"/>
                  </a:lnTo>
                  <a:lnTo>
                    <a:pt x="1194435" y="430276"/>
                  </a:lnTo>
                  <a:lnTo>
                    <a:pt x="1179398" y="472198"/>
                  </a:lnTo>
                  <a:lnTo>
                    <a:pt x="1161808" y="516077"/>
                  </a:lnTo>
                  <a:lnTo>
                    <a:pt x="1141552" y="560527"/>
                  </a:lnTo>
                  <a:lnTo>
                    <a:pt x="1118552" y="604215"/>
                  </a:lnTo>
                  <a:lnTo>
                    <a:pt x="1092695" y="645782"/>
                  </a:lnTo>
                  <a:lnTo>
                    <a:pt x="1063904" y="683869"/>
                  </a:lnTo>
                  <a:lnTo>
                    <a:pt x="1032078" y="717105"/>
                  </a:lnTo>
                  <a:lnTo>
                    <a:pt x="997127" y="744143"/>
                  </a:lnTo>
                  <a:lnTo>
                    <a:pt x="958938" y="763625"/>
                  </a:lnTo>
                  <a:lnTo>
                    <a:pt x="917448" y="774192"/>
                  </a:lnTo>
                  <a:lnTo>
                    <a:pt x="902957" y="775411"/>
                  </a:lnTo>
                  <a:lnTo>
                    <a:pt x="902957" y="395478"/>
                  </a:lnTo>
                  <a:lnTo>
                    <a:pt x="905256" y="395478"/>
                  </a:lnTo>
                  <a:lnTo>
                    <a:pt x="906018" y="394716"/>
                  </a:lnTo>
                  <a:lnTo>
                    <a:pt x="907542" y="394716"/>
                  </a:lnTo>
                  <a:lnTo>
                    <a:pt x="907542" y="393192"/>
                  </a:lnTo>
                  <a:lnTo>
                    <a:pt x="909066" y="391668"/>
                  </a:lnTo>
                  <a:lnTo>
                    <a:pt x="909066" y="390906"/>
                  </a:lnTo>
                  <a:lnTo>
                    <a:pt x="906018" y="388620"/>
                  </a:lnTo>
                  <a:lnTo>
                    <a:pt x="899909" y="388620"/>
                  </a:lnTo>
                  <a:lnTo>
                    <a:pt x="896861" y="388620"/>
                  </a:lnTo>
                  <a:lnTo>
                    <a:pt x="615683" y="388620"/>
                  </a:lnTo>
                  <a:lnTo>
                    <a:pt x="615581" y="384530"/>
                  </a:lnTo>
                  <a:lnTo>
                    <a:pt x="600748" y="340944"/>
                  </a:lnTo>
                  <a:lnTo>
                    <a:pt x="585444" y="298538"/>
                  </a:lnTo>
                  <a:lnTo>
                    <a:pt x="568477" y="256590"/>
                  </a:lnTo>
                  <a:lnTo>
                    <a:pt x="548627" y="214122"/>
                  </a:lnTo>
                  <a:lnTo>
                    <a:pt x="528053" y="176784"/>
                  </a:lnTo>
                  <a:lnTo>
                    <a:pt x="500684" y="132372"/>
                  </a:lnTo>
                  <a:lnTo>
                    <a:pt x="468909" y="90157"/>
                  </a:lnTo>
                  <a:lnTo>
                    <a:pt x="432066" y="52844"/>
                  </a:lnTo>
                  <a:lnTo>
                    <a:pt x="389509" y="23152"/>
                  </a:lnTo>
                  <a:lnTo>
                    <a:pt x="340601" y="3810"/>
                  </a:lnTo>
                  <a:lnTo>
                    <a:pt x="320789" y="0"/>
                  </a:lnTo>
                  <a:lnTo>
                    <a:pt x="302501" y="0"/>
                  </a:lnTo>
                  <a:lnTo>
                    <a:pt x="299453" y="0"/>
                  </a:lnTo>
                  <a:lnTo>
                    <a:pt x="299453" y="762"/>
                  </a:lnTo>
                  <a:lnTo>
                    <a:pt x="297929" y="762"/>
                  </a:lnTo>
                  <a:lnTo>
                    <a:pt x="297929" y="4572"/>
                  </a:lnTo>
                  <a:lnTo>
                    <a:pt x="297929" y="388239"/>
                  </a:lnTo>
                  <a:lnTo>
                    <a:pt x="296418" y="387096"/>
                  </a:lnTo>
                  <a:lnTo>
                    <a:pt x="3810" y="387096"/>
                  </a:lnTo>
                  <a:lnTo>
                    <a:pt x="762" y="387096"/>
                  </a:lnTo>
                  <a:lnTo>
                    <a:pt x="762" y="388620"/>
                  </a:lnTo>
                  <a:lnTo>
                    <a:pt x="0" y="388620"/>
                  </a:lnTo>
                  <a:lnTo>
                    <a:pt x="0" y="391668"/>
                  </a:lnTo>
                  <a:lnTo>
                    <a:pt x="2286" y="394716"/>
                  </a:lnTo>
                  <a:lnTo>
                    <a:pt x="295656" y="394716"/>
                  </a:lnTo>
                  <a:lnTo>
                    <a:pt x="296418" y="393192"/>
                  </a:lnTo>
                  <a:lnTo>
                    <a:pt x="297942" y="393192"/>
                  </a:lnTo>
                  <a:lnTo>
                    <a:pt x="297942" y="391693"/>
                  </a:lnTo>
                  <a:lnTo>
                    <a:pt x="300215" y="394716"/>
                  </a:lnTo>
                  <a:lnTo>
                    <a:pt x="301739" y="394716"/>
                  </a:lnTo>
                  <a:lnTo>
                    <a:pt x="302501" y="393192"/>
                  </a:lnTo>
                  <a:lnTo>
                    <a:pt x="304025" y="393192"/>
                  </a:lnTo>
                  <a:lnTo>
                    <a:pt x="304025" y="391668"/>
                  </a:lnTo>
                  <a:lnTo>
                    <a:pt x="305549" y="390906"/>
                  </a:lnTo>
                  <a:lnTo>
                    <a:pt x="305549" y="6858"/>
                  </a:lnTo>
                  <a:lnTo>
                    <a:pt x="320027" y="6858"/>
                  </a:lnTo>
                  <a:lnTo>
                    <a:pt x="385356" y="28625"/>
                  </a:lnTo>
                  <a:lnTo>
                    <a:pt x="427342" y="58254"/>
                  </a:lnTo>
                  <a:lnTo>
                    <a:pt x="464146" y="95897"/>
                  </a:lnTo>
                  <a:lnTo>
                    <a:pt x="495719" y="137896"/>
                  </a:lnTo>
                  <a:lnTo>
                    <a:pt x="521957" y="180594"/>
                  </a:lnTo>
                  <a:lnTo>
                    <a:pt x="541007" y="216408"/>
                  </a:lnTo>
                  <a:lnTo>
                    <a:pt x="560946" y="257746"/>
                  </a:lnTo>
                  <a:lnTo>
                    <a:pt x="578662" y="300126"/>
                  </a:lnTo>
                  <a:lnTo>
                    <a:pt x="594321" y="343319"/>
                  </a:lnTo>
                  <a:lnTo>
                    <a:pt x="608063" y="387096"/>
                  </a:lnTo>
                  <a:lnTo>
                    <a:pt x="608063" y="389382"/>
                  </a:lnTo>
                  <a:lnTo>
                    <a:pt x="609600" y="390918"/>
                  </a:lnTo>
                  <a:lnTo>
                    <a:pt x="609600" y="393192"/>
                  </a:lnTo>
                  <a:lnTo>
                    <a:pt x="611886" y="395478"/>
                  </a:lnTo>
                  <a:lnTo>
                    <a:pt x="895337" y="395478"/>
                  </a:lnTo>
                  <a:lnTo>
                    <a:pt x="895337" y="780288"/>
                  </a:lnTo>
                  <a:lnTo>
                    <a:pt x="897623" y="782574"/>
                  </a:lnTo>
                  <a:lnTo>
                    <a:pt x="899147" y="782574"/>
                  </a:lnTo>
                  <a:lnTo>
                    <a:pt x="899414" y="782307"/>
                  </a:lnTo>
                  <a:lnTo>
                    <a:pt x="949452" y="774649"/>
                  </a:lnTo>
                  <a:lnTo>
                    <a:pt x="996200" y="753211"/>
                  </a:lnTo>
                  <a:lnTo>
                    <a:pt x="1037767" y="721626"/>
                  </a:lnTo>
                  <a:lnTo>
                    <a:pt x="1074026" y="683298"/>
                  </a:lnTo>
                  <a:lnTo>
                    <a:pt x="1104900" y="641604"/>
                  </a:lnTo>
                  <a:lnTo>
                    <a:pt x="1115568" y="622554"/>
                  </a:lnTo>
                  <a:lnTo>
                    <a:pt x="1126236" y="605028"/>
                  </a:lnTo>
                  <a:lnTo>
                    <a:pt x="1151991" y="556171"/>
                  </a:lnTo>
                  <a:lnTo>
                    <a:pt x="1174496" y="505701"/>
                  </a:lnTo>
                  <a:lnTo>
                    <a:pt x="1194015" y="454025"/>
                  </a:lnTo>
                  <a:lnTo>
                    <a:pt x="1210818" y="401574"/>
                  </a:lnTo>
                  <a:lnTo>
                    <a:pt x="1213104" y="397002"/>
                  </a:lnTo>
                  <a:lnTo>
                    <a:pt x="1213104" y="394716"/>
                  </a:lnTo>
                  <a:lnTo>
                    <a:pt x="1213104" y="393192"/>
                  </a:lnTo>
                  <a:lnTo>
                    <a:pt x="1213866" y="391668"/>
                  </a:lnTo>
                  <a:lnTo>
                    <a:pt x="1213866" y="390906"/>
                  </a:lnTo>
                  <a:close/>
                </a:path>
                <a:path w="1388745" h="782954">
                  <a:moveTo>
                    <a:pt x="1388364" y="268224"/>
                  </a:moveTo>
                  <a:lnTo>
                    <a:pt x="1378458" y="268224"/>
                  </a:lnTo>
                  <a:lnTo>
                    <a:pt x="1378458" y="251460"/>
                  </a:lnTo>
                  <a:lnTo>
                    <a:pt x="1367790" y="251460"/>
                  </a:lnTo>
                  <a:lnTo>
                    <a:pt x="1367790" y="268224"/>
                  </a:lnTo>
                  <a:lnTo>
                    <a:pt x="1360170" y="268224"/>
                  </a:lnTo>
                  <a:lnTo>
                    <a:pt x="1360170" y="275844"/>
                  </a:lnTo>
                  <a:lnTo>
                    <a:pt x="1367790" y="275844"/>
                  </a:lnTo>
                  <a:lnTo>
                    <a:pt x="1367790" y="319278"/>
                  </a:lnTo>
                  <a:lnTo>
                    <a:pt x="1368552" y="320802"/>
                  </a:lnTo>
                  <a:lnTo>
                    <a:pt x="1368552" y="321564"/>
                  </a:lnTo>
                  <a:lnTo>
                    <a:pt x="1370076" y="323088"/>
                  </a:lnTo>
                  <a:lnTo>
                    <a:pt x="1370076" y="324612"/>
                  </a:lnTo>
                  <a:lnTo>
                    <a:pt x="1370838" y="324612"/>
                  </a:lnTo>
                  <a:lnTo>
                    <a:pt x="1372362" y="325374"/>
                  </a:lnTo>
                  <a:lnTo>
                    <a:pt x="1373886" y="325374"/>
                  </a:lnTo>
                  <a:lnTo>
                    <a:pt x="1374648" y="326898"/>
                  </a:lnTo>
                  <a:lnTo>
                    <a:pt x="1386078" y="326898"/>
                  </a:lnTo>
                  <a:lnTo>
                    <a:pt x="1386840" y="325374"/>
                  </a:lnTo>
                  <a:lnTo>
                    <a:pt x="1388364" y="325374"/>
                  </a:lnTo>
                  <a:lnTo>
                    <a:pt x="1388364" y="316992"/>
                  </a:lnTo>
                  <a:lnTo>
                    <a:pt x="1379982" y="316992"/>
                  </a:lnTo>
                  <a:lnTo>
                    <a:pt x="1379982" y="316230"/>
                  </a:lnTo>
                  <a:lnTo>
                    <a:pt x="1378458" y="316230"/>
                  </a:lnTo>
                  <a:lnTo>
                    <a:pt x="1378458" y="275844"/>
                  </a:lnTo>
                  <a:lnTo>
                    <a:pt x="1388364" y="275844"/>
                  </a:lnTo>
                  <a:lnTo>
                    <a:pt x="1388364" y="268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8224151" y="3738371"/>
              <a:ext cx="28575" cy="75565"/>
            </a:xfrm>
            <a:custGeom>
              <a:avLst/>
              <a:gdLst/>
              <a:ahLst/>
              <a:cxnLst/>
              <a:rect l="l" t="t" r="r" b="b"/>
              <a:pathLst>
                <a:path w="28575" h="75564">
                  <a:moveTo>
                    <a:pt x="7620" y="0"/>
                  </a:moveTo>
                  <a:lnTo>
                    <a:pt x="7620" y="16764"/>
                  </a:lnTo>
                  <a:lnTo>
                    <a:pt x="0" y="16764"/>
                  </a:lnTo>
                  <a:lnTo>
                    <a:pt x="0" y="24384"/>
                  </a:lnTo>
                  <a:lnTo>
                    <a:pt x="7620" y="24384"/>
                  </a:lnTo>
                  <a:lnTo>
                    <a:pt x="7620" y="67818"/>
                  </a:lnTo>
                  <a:lnTo>
                    <a:pt x="8382" y="69342"/>
                  </a:lnTo>
                  <a:lnTo>
                    <a:pt x="8382" y="70104"/>
                  </a:lnTo>
                  <a:lnTo>
                    <a:pt x="9906" y="71628"/>
                  </a:lnTo>
                  <a:lnTo>
                    <a:pt x="9906" y="73152"/>
                  </a:lnTo>
                  <a:lnTo>
                    <a:pt x="10668" y="73152"/>
                  </a:lnTo>
                  <a:lnTo>
                    <a:pt x="12192" y="73914"/>
                  </a:lnTo>
                  <a:lnTo>
                    <a:pt x="13716" y="73914"/>
                  </a:lnTo>
                  <a:lnTo>
                    <a:pt x="14478" y="75438"/>
                  </a:lnTo>
                  <a:lnTo>
                    <a:pt x="25908" y="75438"/>
                  </a:lnTo>
                  <a:lnTo>
                    <a:pt x="26670" y="73914"/>
                  </a:lnTo>
                  <a:lnTo>
                    <a:pt x="28194" y="73914"/>
                  </a:lnTo>
                  <a:lnTo>
                    <a:pt x="28194" y="65532"/>
                  </a:lnTo>
                  <a:lnTo>
                    <a:pt x="19812" y="65532"/>
                  </a:lnTo>
                  <a:lnTo>
                    <a:pt x="19812" y="64769"/>
                  </a:lnTo>
                  <a:lnTo>
                    <a:pt x="18288" y="64769"/>
                  </a:lnTo>
                  <a:lnTo>
                    <a:pt x="18288" y="24384"/>
                  </a:lnTo>
                  <a:lnTo>
                    <a:pt x="28194" y="24384"/>
                  </a:lnTo>
                  <a:lnTo>
                    <a:pt x="28194" y="16764"/>
                  </a:lnTo>
                  <a:lnTo>
                    <a:pt x="18288" y="16764"/>
                  </a:lnTo>
                  <a:lnTo>
                    <a:pt x="18288" y="0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8379587" y="3589781"/>
              <a:ext cx="1270" cy="703580"/>
            </a:xfrm>
            <a:custGeom>
              <a:avLst/>
              <a:gdLst/>
              <a:ahLst/>
              <a:cxnLst/>
              <a:rect l="l" t="t" r="r" b="b"/>
              <a:pathLst>
                <a:path w="1270" h="703579">
                  <a:moveTo>
                    <a:pt x="0" y="0"/>
                  </a:moveTo>
                  <a:lnTo>
                    <a:pt x="762" y="70332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4166" y="3589400"/>
              <a:ext cx="70103" cy="70103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8902319" y="4189094"/>
              <a:ext cx="640080" cy="0"/>
            </a:xfrm>
            <a:custGeom>
              <a:avLst/>
              <a:gdLst/>
              <a:ahLst/>
              <a:cxnLst/>
              <a:rect l="l" t="t" r="r" b="b"/>
              <a:pathLst>
                <a:path w="640079" h="0">
                  <a:moveTo>
                    <a:pt x="471690" y="0"/>
                  </a:moveTo>
                  <a:lnTo>
                    <a:pt x="639698" y="0"/>
                  </a:lnTo>
                </a:path>
                <a:path w="640079" h="0">
                  <a:moveTo>
                    <a:pt x="0" y="0"/>
                  </a:moveTo>
                  <a:lnTo>
                    <a:pt x="115836" y="0"/>
                  </a:lnTo>
                </a:path>
                <a:path w="640079" h="0">
                  <a:moveTo>
                    <a:pt x="221754" y="0"/>
                  </a:moveTo>
                  <a:lnTo>
                    <a:pt x="3657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8375396" y="4189094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4" h="0">
                  <a:moveTo>
                    <a:pt x="0" y="0"/>
                  </a:moveTo>
                  <a:lnTo>
                    <a:pt x="4210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8596757" y="4189488"/>
              <a:ext cx="731520" cy="127000"/>
            </a:xfrm>
            <a:custGeom>
              <a:avLst/>
              <a:gdLst/>
              <a:ahLst/>
              <a:cxnLst/>
              <a:rect l="l" t="t" r="r" b="b"/>
              <a:pathLst>
                <a:path w="731520" h="127000">
                  <a:moveTo>
                    <a:pt x="21336" y="71628"/>
                  </a:moveTo>
                  <a:lnTo>
                    <a:pt x="15240" y="71628"/>
                  </a:lnTo>
                  <a:lnTo>
                    <a:pt x="15240" y="73152"/>
                  </a:lnTo>
                  <a:lnTo>
                    <a:pt x="14478" y="73152"/>
                  </a:lnTo>
                  <a:lnTo>
                    <a:pt x="14478" y="75438"/>
                  </a:lnTo>
                  <a:lnTo>
                    <a:pt x="13716" y="75438"/>
                  </a:lnTo>
                  <a:lnTo>
                    <a:pt x="13716" y="76200"/>
                  </a:lnTo>
                  <a:lnTo>
                    <a:pt x="12954" y="76962"/>
                  </a:lnTo>
                  <a:lnTo>
                    <a:pt x="12954" y="77724"/>
                  </a:lnTo>
                  <a:lnTo>
                    <a:pt x="12192" y="77724"/>
                  </a:lnTo>
                  <a:lnTo>
                    <a:pt x="12192" y="78486"/>
                  </a:lnTo>
                  <a:lnTo>
                    <a:pt x="11430" y="78486"/>
                  </a:lnTo>
                  <a:lnTo>
                    <a:pt x="9906" y="80010"/>
                  </a:lnTo>
                  <a:lnTo>
                    <a:pt x="9144" y="80010"/>
                  </a:lnTo>
                  <a:lnTo>
                    <a:pt x="8382" y="80772"/>
                  </a:lnTo>
                  <a:lnTo>
                    <a:pt x="6096" y="80772"/>
                  </a:lnTo>
                  <a:lnTo>
                    <a:pt x="5334" y="81534"/>
                  </a:lnTo>
                  <a:lnTo>
                    <a:pt x="0" y="81534"/>
                  </a:lnTo>
                  <a:lnTo>
                    <a:pt x="0" y="86868"/>
                  </a:lnTo>
                  <a:lnTo>
                    <a:pt x="13716" y="86868"/>
                  </a:lnTo>
                  <a:lnTo>
                    <a:pt x="13716" y="126492"/>
                  </a:lnTo>
                  <a:lnTo>
                    <a:pt x="21336" y="126492"/>
                  </a:lnTo>
                  <a:lnTo>
                    <a:pt x="21336" y="71628"/>
                  </a:lnTo>
                  <a:close/>
                </a:path>
                <a:path w="731520" h="127000">
                  <a:moveTo>
                    <a:pt x="23634" y="0"/>
                  </a:moveTo>
                  <a:lnTo>
                    <a:pt x="16776" y="0"/>
                  </a:lnTo>
                  <a:lnTo>
                    <a:pt x="16776" y="35814"/>
                  </a:lnTo>
                  <a:lnTo>
                    <a:pt x="23634" y="35814"/>
                  </a:lnTo>
                  <a:lnTo>
                    <a:pt x="23634" y="0"/>
                  </a:lnTo>
                  <a:close/>
                </a:path>
                <a:path w="731520" h="127000">
                  <a:moveTo>
                    <a:pt x="256032" y="1524"/>
                  </a:moveTo>
                  <a:lnTo>
                    <a:pt x="249936" y="1524"/>
                  </a:lnTo>
                  <a:lnTo>
                    <a:pt x="249936" y="36576"/>
                  </a:lnTo>
                  <a:lnTo>
                    <a:pt x="256032" y="36576"/>
                  </a:lnTo>
                  <a:lnTo>
                    <a:pt x="256032" y="1524"/>
                  </a:lnTo>
                  <a:close/>
                </a:path>
                <a:path w="731520" h="127000">
                  <a:moveTo>
                    <a:pt x="481596" y="1524"/>
                  </a:moveTo>
                  <a:lnTo>
                    <a:pt x="474738" y="1524"/>
                  </a:lnTo>
                  <a:lnTo>
                    <a:pt x="474738" y="36576"/>
                  </a:lnTo>
                  <a:lnTo>
                    <a:pt x="481596" y="36576"/>
                  </a:lnTo>
                  <a:lnTo>
                    <a:pt x="481596" y="1524"/>
                  </a:lnTo>
                  <a:close/>
                </a:path>
                <a:path w="731520" h="127000">
                  <a:moveTo>
                    <a:pt x="731520" y="1524"/>
                  </a:moveTo>
                  <a:lnTo>
                    <a:pt x="725424" y="1524"/>
                  </a:lnTo>
                  <a:lnTo>
                    <a:pt x="725424" y="36576"/>
                  </a:lnTo>
                  <a:lnTo>
                    <a:pt x="731520" y="36576"/>
                  </a:lnTo>
                  <a:lnTo>
                    <a:pt x="7315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8596757" y="4261103"/>
              <a:ext cx="21590" cy="55244"/>
            </a:xfrm>
            <a:custGeom>
              <a:avLst/>
              <a:gdLst/>
              <a:ahLst/>
              <a:cxnLst/>
              <a:rect l="l" t="t" r="r" b="b"/>
              <a:pathLst>
                <a:path w="21590" h="55245">
                  <a:moveTo>
                    <a:pt x="13716" y="15239"/>
                  </a:moveTo>
                  <a:lnTo>
                    <a:pt x="13716" y="54863"/>
                  </a:lnTo>
                  <a:lnTo>
                    <a:pt x="21336" y="54863"/>
                  </a:lnTo>
                  <a:lnTo>
                    <a:pt x="21336" y="0"/>
                  </a:lnTo>
                  <a:lnTo>
                    <a:pt x="15240" y="0"/>
                  </a:lnTo>
                  <a:lnTo>
                    <a:pt x="15240" y="1523"/>
                  </a:lnTo>
                  <a:lnTo>
                    <a:pt x="14478" y="1523"/>
                  </a:lnTo>
                  <a:lnTo>
                    <a:pt x="14478" y="3809"/>
                  </a:lnTo>
                  <a:lnTo>
                    <a:pt x="13716" y="3809"/>
                  </a:lnTo>
                  <a:lnTo>
                    <a:pt x="13716" y="4571"/>
                  </a:lnTo>
                  <a:lnTo>
                    <a:pt x="12954" y="5333"/>
                  </a:lnTo>
                  <a:lnTo>
                    <a:pt x="12954" y="6095"/>
                  </a:lnTo>
                  <a:lnTo>
                    <a:pt x="12192" y="6095"/>
                  </a:lnTo>
                  <a:lnTo>
                    <a:pt x="12192" y="6857"/>
                  </a:lnTo>
                  <a:lnTo>
                    <a:pt x="11430" y="6857"/>
                  </a:lnTo>
                  <a:lnTo>
                    <a:pt x="9906" y="8381"/>
                  </a:lnTo>
                  <a:lnTo>
                    <a:pt x="9144" y="8381"/>
                  </a:lnTo>
                  <a:lnTo>
                    <a:pt x="8382" y="9143"/>
                  </a:lnTo>
                  <a:lnTo>
                    <a:pt x="6096" y="9143"/>
                  </a:lnTo>
                  <a:lnTo>
                    <a:pt x="5334" y="9905"/>
                  </a:lnTo>
                  <a:lnTo>
                    <a:pt x="0" y="9905"/>
                  </a:lnTo>
                  <a:lnTo>
                    <a:pt x="0" y="15239"/>
                  </a:lnTo>
                  <a:lnTo>
                    <a:pt x="13716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8829941" y="4255769"/>
              <a:ext cx="39370" cy="57150"/>
            </a:xfrm>
            <a:custGeom>
              <a:avLst/>
              <a:gdLst/>
              <a:ahLst/>
              <a:cxnLst/>
              <a:rect l="l" t="t" r="r" b="b"/>
              <a:pathLst>
                <a:path w="39370" h="57150">
                  <a:moveTo>
                    <a:pt x="32003" y="54102"/>
                  </a:moveTo>
                  <a:lnTo>
                    <a:pt x="32003" y="42672"/>
                  </a:lnTo>
                  <a:lnTo>
                    <a:pt x="31241" y="43434"/>
                  </a:lnTo>
                  <a:lnTo>
                    <a:pt x="31241" y="44196"/>
                  </a:lnTo>
                  <a:lnTo>
                    <a:pt x="30479" y="45719"/>
                  </a:lnTo>
                  <a:lnTo>
                    <a:pt x="30479" y="46482"/>
                  </a:lnTo>
                  <a:lnTo>
                    <a:pt x="28193" y="48006"/>
                  </a:lnTo>
                  <a:lnTo>
                    <a:pt x="27431" y="48006"/>
                  </a:lnTo>
                  <a:lnTo>
                    <a:pt x="26669" y="48768"/>
                  </a:lnTo>
                  <a:lnTo>
                    <a:pt x="25145" y="49530"/>
                  </a:lnTo>
                  <a:lnTo>
                    <a:pt x="23621" y="49530"/>
                  </a:lnTo>
                  <a:lnTo>
                    <a:pt x="22097" y="50292"/>
                  </a:lnTo>
                  <a:lnTo>
                    <a:pt x="16763" y="50292"/>
                  </a:lnTo>
                  <a:lnTo>
                    <a:pt x="16001" y="49530"/>
                  </a:lnTo>
                  <a:lnTo>
                    <a:pt x="12953" y="49530"/>
                  </a:lnTo>
                  <a:lnTo>
                    <a:pt x="12191" y="48768"/>
                  </a:lnTo>
                  <a:lnTo>
                    <a:pt x="10667" y="48006"/>
                  </a:lnTo>
                  <a:lnTo>
                    <a:pt x="8381" y="45720"/>
                  </a:lnTo>
                  <a:lnTo>
                    <a:pt x="8381" y="44958"/>
                  </a:lnTo>
                  <a:lnTo>
                    <a:pt x="7619" y="43434"/>
                  </a:lnTo>
                  <a:lnTo>
                    <a:pt x="7619" y="42672"/>
                  </a:lnTo>
                  <a:lnTo>
                    <a:pt x="6857" y="41148"/>
                  </a:lnTo>
                  <a:lnTo>
                    <a:pt x="6857" y="38100"/>
                  </a:lnTo>
                  <a:lnTo>
                    <a:pt x="0" y="38100"/>
                  </a:lnTo>
                  <a:lnTo>
                    <a:pt x="0" y="42672"/>
                  </a:lnTo>
                  <a:lnTo>
                    <a:pt x="965" y="45389"/>
                  </a:lnTo>
                  <a:lnTo>
                    <a:pt x="2285" y="49657"/>
                  </a:lnTo>
                  <a:lnTo>
                    <a:pt x="3047" y="50456"/>
                  </a:lnTo>
                  <a:lnTo>
                    <a:pt x="4571" y="51816"/>
                  </a:lnTo>
                  <a:lnTo>
                    <a:pt x="4571" y="52578"/>
                  </a:lnTo>
                  <a:lnTo>
                    <a:pt x="5333" y="52578"/>
                  </a:lnTo>
                  <a:lnTo>
                    <a:pt x="6857" y="54102"/>
                  </a:lnTo>
                  <a:lnTo>
                    <a:pt x="7619" y="54102"/>
                  </a:lnTo>
                  <a:lnTo>
                    <a:pt x="8381" y="54864"/>
                  </a:lnTo>
                  <a:lnTo>
                    <a:pt x="9143" y="54864"/>
                  </a:lnTo>
                  <a:lnTo>
                    <a:pt x="9905" y="55626"/>
                  </a:lnTo>
                  <a:lnTo>
                    <a:pt x="10667" y="55626"/>
                  </a:lnTo>
                  <a:lnTo>
                    <a:pt x="12191" y="56387"/>
                  </a:lnTo>
                  <a:lnTo>
                    <a:pt x="13715" y="56387"/>
                  </a:lnTo>
                  <a:lnTo>
                    <a:pt x="15239" y="57150"/>
                  </a:lnTo>
                  <a:lnTo>
                    <a:pt x="23621" y="57150"/>
                  </a:lnTo>
                  <a:lnTo>
                    <a:pt x="25145" y="56387"/>
                  </a:lnTo>
                  <a:lnTo>
                    <a:pt x="26669" y="56387"/>
                  </a:lnTo>
                  <a:lnTo>
                    <a:pt x="27431" y="55626"/>
                  </a:lnTo>
                  <a:lnTo>
                    <a:pt x="28955" y="55626"/>
                  </a:lnTo>
                  <a:lnTo>
                    <a:pt x="31241" y="54102"/>
                  </a:lnTo>
                  <a:lnTo>
                    <a:pt x="32003" y="54102"/>
                  </a:lnTo>
                  <a:close/>
                </a:path>
                <a:path w="39370" h="57150">
                  <a:moveTo>
                    <a:pt x="35813" y="22859"/>
                  </a:moveTo>
                  <a:lnTo>
                    <a:pt x="35813" y="7620"/>
                  </a:lnTo>
                  <a:lnTo>
                    <a:pt x="34289" y="6096"/>
                  </a:lnTo>
                  <a:lnTo>
                    <a:pt x="34289" y="5333"/>
                  </a:lnTo>
                  <a:lnTo>
                    <a:pt x="33527" y="5333"/>
                  </a:lnTo>
                  <a:lnTo>
                    <a:pt x="32765" y="4571"/>
                  </a:lnTo>
                  <a:lnTo>
                    <a:pt x="32765" y="3048"/>
                  </a:lnTo>
                  <a:lnTo>
                    <a:pt x="32003" y="3048"/>
                  </a:lnTo>
                  <a:lnTo>
                    <a:pt x="31241" y="2286"/>
                  </a:lnTo>
                  <a:lnTo>
                    <a:pt x="30479" y="2286"/>
                  </a:lnTo>
                  <a:lnTo>
                    <a:pt x="28955" y="1524"/>
                  </a:lnTo>
                  <a:lnTo>
                    <a:pt x="27431" y="1524"/>
                  </a:lnTo>
                  <a:lnTo>
                    <a:pt x="26669" y="762"/>
                  </a:lnTo>
                  <a:lnTo>
                    <a:pt x="24383" y="762"/>
                  </a:lnTo>
                  <a:lnTo>
                    <a:pt x="23621" y="0"/>
                  </a:lnTo>
                  <a:lnTo>
                    <a:pt x="16001" y="0"/>
                  </a:lnTo>
                  <a:lnTo>
                    <a:pt x="15239" y="762"/>
                  </a:lnTo>
                  <a:lnTo>
                    <a:pt x="12191" y="762"/>
                  </a:lnTo>
                  <a:lnTo>
                    <a:pt x="10667" y="1524"/>
                  </a:lnTo>
                  <a:lnTo>
                    <a:pt x="9905" y="1524"/>
                  </a:lnTo>
                  <a:lnTo>
                    <a:pt x="8381" y="3048"/>
                  </a:lnTo>
                  <a:lnTo>
                    <a:pt x="7619" y="3048"/>
                  </a:lnTo>
                  <a:lnTo>
                    <a:pt x="4571" y="6858"/>
                  </a:lnTo>
                  <a:lnTo>
                    <a:pt x="4571" y="7620"/>
                  </a:lnTo>
                  <a:lnTo>
                    <a:pt x="3809" y="8382"/>
                  </a:lnTo>
                  <a:lnTo>
                    <a:pt x="3809" y="9143"/>
                  </a:lnTo>
                  <a:lnTo>
                    <a:pt x="3047" y="9905"/>
                  </a:lnTo>
                  <a:lnTo>
                    <a:pt x="3047" y="10667"/>
                  </a:lnTo>
                  <a:lnTo>
                    <a:pt x="2285" y="11429"/>
                  </a:lnTo>
                  <a:lnTo>
                    <a:pt x="2285" y="12954"/>
                  </a:lnTo>
                  <a:lnTo>
                    <a:pt x="1523" y="13716"/>
                  </a:lnTo>
                  <a:lnTo>
                    <a:pt x="1523" y="18288"/>
                  </a:lnTo>
                  <a:lnTo>
                    <a:pt x="8381" y="18288"/>
                  </a:lnTo>
                  <a:lnTo>
                    <a:pt x="8381" y="15240"/>
                  </a:lnTo>
                  <a:lnTo>
                    <a:pt x="9143" y="13716"/>
                  </a:lnTo>
                  <a:lnTo>
                    <a:pt x="9143" y="12192"/>
                  </a:lnTo>
                  <a:lnTo>
                    <a:pt x="13715" y="7620"/>
                  </a:lnTo>
                  <a:lnTo>
                    <a:pt x="16001" y="7620"/>
                  </a:lnTo>
                  <a:lnTo>
                    <a:pt x="17525" y="6858"/>
                  </a:lnTo>
                  <a:lnTo>
                    <a:pt x="22859" y="6858"/>
                  </a:lnTo>
                  <a:lnTo>
                    <a:pt x="23621" y="7620"/>
                  </a:lnTo>
                  <a:lnTo>
                    <a:pt x="25145" y="7620"/>
                  </a:lnTo>
                  <a:lnTo>
                    <a:pt x="25907" y="8382"/>
                  </a:lnTo>
                  <a:lnTo>
                    <a:pt x="26669" y="8382"/>
                  </a:lnTo>
                  <a:lnTo>
                    <a:pt x="27431" y="9143"/>
                  </a:lnTo>
                  <a:lnTo>
                    <a:pt x="27431" y="9905"/>
                  </a:lnTo>
                  <a:lnTo>
                    <a:pt x="28193" y="9905"/>
                  </a:lnTo>
                  <a:lnTo>
                    <a:pt x="28955" y="10667"/>
                  </a:lnTo>
                  <a:lnTo>
                    <a:pt x="28955" y="12192"/>
                  </a:lnTo>
                  <a:lnTo>
                    <a:pt x="30479" y="13715"/>
                  </a:lnTo>
                  <a:lnTo>
                    <a:pt x="30479" y="35052"/>
                  </a:lnTo>
                  <a:lnTo>
                    <a:pt x="31241" y="35814"/>
                  </a:lnTo>
                  <a:lnTo>
                    <a:pt x="31241" y="25908"/>
                  </a:lnTo>
                  <a:lnTo>
                    <a:pt x="32003" y="25908"/>
                  </a:lnTo>
                  <a:lnTo>
                    <a:pt x="32765" y="25145"/>
                  </a:lnTo>
                  <a:lnTo>
                    <a:pt x="33527" y="25145"/>
                  </a:lnTo>
                  <a:lnTo>
                    <a:pt x="35813" y="22859"/>
                  </a:lnTo>
                  <a:close/>
                </a:path>
                <a:path w="39370" h="57150">
                  <a:moveTo>
                    <a:pt x="30479" y="34290"/>
                  </a:moveTo>
                  <a:lnTo>
                    <a:pt x="30479" y="17525"/>
                  </a:lnTo>
                  <a:lnTo>
                    <a:pt x="28955" y="18288"/>
                  </a:lnTo>
                  <a:lnTo>
                    <a:pt x="28955" y="19812"/>
                  </a:lnTo>
                  <a:lnTo>
                    <a:pt x="25907" y="22860"/>
                  </a:lnTo>
                  <a:lnTo>
                    <a:pt x="25145" y="22860"/>
                  </a:lnTo>
                  <a:lnTo>
                    <a:pt x="24383" y="23622"/>
                  </a:lnTo>
                  <a:lnTo>
                    <a:pt x="23621" y="23622"/>
                  </a:lnTo>
                  <a:lnTo>
                    <a:pt x="22859" y="24384"/>
                  </a:lnTo>
                  <a:lnTo>
                    <a:pt x="16763" y="24384"/>
                  </a:lnTo>
                  <a:lnTo>
                    <a:pt x="16001" y="22860"/>
                  </a:lnTo>
                  <a:lnTo>
                    <a:pt x="16001" y="29718"/>
                  </a:lnTo>
                  <a:lnTo>
                    <a:pt x="23621" y="29718"/>
                  </a:lnTo>
                  <a:lnTo>
                    <a:pt x="24383" y="30480"/>
                  </a:lnTo>
                  <a:lnTo>
                    <a:pt x="25145" y="30480"/>
                  </a:lnTo>
                  <a:lnTo>
                    <a:pt x="26669" y="31242"/>
                  </a:lnTo>
                  <a:lnTo>
                    <a:pt x="27431" y="31242"/>
                  </a:lnTo>
                  <a:lnTo>
                    <a:pt x="30479" y="34290"/>
                  </a:lnTo>
                  <a:close/>
                </a:path>
                <a:path w="39370" h="57150">
                  <a:moveTo>
                    <a:pt x="35813" y="51053"/>
                  </a:moveTo>
                  <a:lnTo>
                    <a:pt x="35813" y="28193"/>
                  </a:lnTo>
                  <a:lnTo>
                    <a:pt x="35051" y="28193"/>
                  </a:lnTo>
                  <a:lnTo>
                    <a:pt x="35051" y="27432"/>
                  </a:lnTo>
                  <a:lnTo>
                    <a:pt x="34289" y="27432"/>
                  </a:lnTo>
                  <a:lnTo>
                    <a:pt x="33527" y="26669"/>
                  </a:lnTo>
                  <a:lnTo>
                    <a:pt x="32765" y="26669"/>
                  </a:lnTo>
                  <a:lnTo>
                    <a:pt x="32003" y="25908"/>
                  </a:lnTo>
                  <a:lnTo>
                    <a:pt x="31241" y="25908"/>
                  </a:lnTo>
                  <a:lnTo>
                    <a:pt x="31241" y="36576"/>
                  </a:lnTo>
                  <a:lnTo>
                    <a:pt x="32003" y="38100"/>
                  </a:lnTo>
                  <a:lnTo>
                    <a:pt x="32003" y="54102"/>
                  </a:lnTo>
                  <a:lnTo>
                    <a:pt x="32765" y="53339"/>
                  </a:lnTo>
                  <a:lnTo>
                    <a:pt x="33527" y="53339"/>
                  </a:lnTo>
                  <a:lnTo>
                    <a:pt x="34289" y="52577"/>
                  </a:lnTo>
                  <a:lnTo>
                    <a:pt x="34289" y="51816"/>
                  </a:lnTo>
                  <a:lnTo>
                    <a:pt x="35051" y="51053"/>
                  </a:lnTo>
                  <a:lnTo>
                    <a:pt x="35813" y="51053"/>
                  </a:lnTo>
                  <a:close/>
                </a:path>
                <a:path w="39370" h="57150">
                  <a:moveTo>
                    <a:pt x="36575" y="21335"/>
                  </a:moveTo>
                  <a:lnTo>
                    <a:pt x="36575" y="9143"/>
                  </a:lnTo>
                  <a:lnTo>
                    <a:pt x="35813" y="8382"/>
                  </a:lnTo>
                  <a:lnTo>
                    <a:pt x="35813" y="22097"/>
                  </a:lnTo>
                  <a:lnTo>
                    <a:pt x="36575" y="21335"/>
                  </a:lnTo>
                  <a:close/>
                </a:path>
                <a:path w="39370" h="57150">
                  <a:moveTo>
                    <a:pt x="36575" y="49530"/>
                  </a:moveTo>
                  <a:lnTo>
                    <a:pt x="36575" y="28955"/>
                  </a:lnTo>
                  <a:lnTo>
                    <a:pt x="35813" y="28955"/>
                  </a:lnTo>
                  <a:lnTo>
                    <a:pt x="35813" y="50292"/>
                  </a:lnTo>
                  <a:lnTo>
                    <a:pt x="36575" y="49530"/>
                  </a:lnTo>
                  <a:close/>
                </a:path>
                <a:path w="39370" h="57150">
                  <a:moveTo>
                    <a:pt x="37337" y="19049"/>
                  </a:moveTo>
                  <a:lnTo>
                    <a:pt x="37337" y="12192"/>
                  </a:lnTo>
                  <a:lnTo>
                    <a:pt x="36575" y="11429"/>
                  </a:lnTo>
                  <a:lnTo>
                    <a:pt x="36575" y="19811"/>
                  </a:lnTo>
                  <a:lnTo>
                    <a:pt x="37337" y="19049"/>
                  </a:lnTo>
                  <a:close/>
                </a:path>
                <a:path w="39370" h="57150">
                  <a:moveTo>
                    <a:pt x="37337" y="48006"/>
                  </a:moveTo>
                  <a:lnTo>
                    <a:pt x="37337" y="30480"/>
                  </a:lnTo>
                  <a:lnTo>
                    <a:pt x="36575" y="29718"/>
                  </a:lnTo>
                  <a:lnTo>
                    <a:pt x="36575" y="48768"/>
                  </a:lnTo>
                  <a:lnTo>
                    <a:pt x="37337" y="48006"/>
                  </a:lnTo>
                  <a:close/>
                </a:path>
                <a:path w="39370" h="57150">
                  <a:moveTo>
                    <a:pt x="38099" y="46482"/>
                  </a:moveTo>
                  <a:lnTo>
                    <a:pt x="38099" y="32004"/>
                  </a:lnTo>
                  <a:lnTo>
                    <a:pt x="37337" y="32004"/>
                  </a:lnTo>
                  <a:lnTo>
                    <a:pt x="37337" y="47244"/>
                  </a:lnTo>
                  <a:lnTo>
                    <a:pt x="38099" y="46482"/>
                  </a:lnTo>
                  <a:close/>
                </a:path>
                <a:path w="39370" h="57150">
                  <a:moveTo>
                    <a:pt x="38861" y="44196"/>
                  </a:moveTo>
                  <a:lnTo>
                    <a:pt x="38861" y="35814"/>
                  </a:lnTo>
                  <a:lnTo>
                    <a:pt x="38099" y="35052"/>
                  </a:lnTo>
                  <a:lnTo>
                    <a:pt x="38099" y="44958"/>
                  </a:lnTo>
                  <a:lnTo>
                    <a:pt x="38861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8829941" y="4255769"/>
              <a:ext cx="39370" cy="57150"/>
            </a:xfrm>
            <a:custGeom>
              <a:avLst/>
              <a:gdLst/>
              <a:ahLst/>
              <a:cxnLst/>
              <a:rect l="l" t="t" r="r" b="b"/>
              <a:pathLst>
                <a:path w="39370" h="57150">
                  <a:moveTo>
                    <a:pt x="6857" y="38100"/>
                  </a:moveTo>
                  <a:lnTo>
                    <a:pt x="0" y="38100"/>
                  </a:lnTo>
                  <a:lnTo>
                    <a:pt x="0" y="42672"/>
                  </a:lnTo>
                  <a:lnTo>
                    <a:pt x="965" y="45389"/>
                  </a:lnTo>
                  <a:lnTo>
                    <a:pt x="2336" y="49822"/>
                  </a:lnTo>
                  <a:lnTo>
                    <a:pt x="4571" y="51816"/>
                  </a:lnTo>
                  <a:lnTo>
                    <a:pt x="4571" y="52578"/>
                  </a:lnTo>
                  <a:lnTo>
                    <a:pt x="5333" y="52578"/>
                  </a:lnTo>
                  <a:lnTo>
                    <a:pt x="6857" y="54102"/>
                  </a:lnTo>
                  <a:lnTo>
                    <a:pt x="7619" y="54102"/>
                  </a:lnTo>
                  <a:lnTo>
                    <a:pt x="8381" y="54864"/>
                  </a:lnTo>
                  <a:lnTo>
                    <a:pt x="9143" y="54864"/>
                  </a:lnTo>
                  <a:lnTo>
                    <a:pt x="9905" y="55626"/>
                  </a:lnTo>
                  <a:lnTo>
                    <a:pt x="10667" y="55626"/>
                  </a:lnTo>
                  <a:lnTo>
                    <a:pt x="12191" y="56387"/>
                  </a:lnTo>
                  <a:lnTo>
                    <a:pt x="13715" y="56387"/>
                  </a:lnTo>
                  <a:lnTo>
                    <a:pt x="15239" y="57150"/>
                  </a:lnTo>
                  <a:lnTo>
                    <a:pt x="23621" y="57150"/>
                  </a:lnTo>
                  <a:lnTo>
                    <a:pt x="25145" y="56387"/>
                  </a:lnTo>
                  <a:lnTo>
                    <a:pt x="26669" y="56387"/>
                  </a:lnTo>
                  <a:lnTo>
                    <a:pt x="27431" y="55626"/>
                  </a:lnTo>
                  <a:lnTo>
                    <a:pt x="28955" y="55626"/>
                  </a:lnTo>
                  <a:lnTo>
                    <a:pt x="31241" y="54102"/>
                  </a:lnTo>
                  <a:lnTo>
                    <a:pt x="32003" y="54102"/>
                  </a:lnTo>
                  <a:lnTo>
                    <a:pt x="32765" y="53339"/>
                  </a:lnTo>
                  <a:lnTo>
                    <a:pt x="33527" y="53339"/>
                  </a:lnTo>
                  <a:lnTo>
                    <a:pt x="34289" y="52577"/>
                  </a:lnTo>
                  <a:lnTo>
                    <a:pt x="34289" y="51816"/>
                  </a:lnTo>
                  <a:lnTo>
                    <a:pt x="35051" y="51053"/>
                  </a:lnTo>
                  <a:lnTo>
                    <a:pt x="35813" y="51053"/>
                  </a:lnTo>
                  <a:lnTo>
                    <a:pt x="35813" y="50292"/>
                  </a:lnTo>
                  <a:lnTo>
                    <a:pt x="36575" y="49530"/>
                  </a:lnTo>
                  <a:lnTo>
                    <a:pt x="36575" y="48768"/>
                  </a:lnTo>
                  <a:lnTo>
                    <a:pt x="37337" y="48006"/>
                  </a:lnTo>
                  <a:lnTo>
                    <a:pt x="37337" y="47244"/>
                  </a:lnTo>
                  <a:lnTo>
                    <a:pt x="38099" y="46482"/>
                  </a:lnTo>
                  <a:lnTo>
                    <a:pt x="38099" y="44958"/>
                  </a:lnTo>
                  <a:lnTo>
                    <a:pt x="38861" y="44196"/>
                  </a:lnTo>
                  <a:lnTo>
                    <a:pt x="38861" y="35814"/>
                  </a:lnTo>
                  <a:lnTo>
                    <a:pt x="38099" y="35052"/>
                  </a:lnTo>
                  <a:lnTo>
                    <a:pt x="38099" y="32004"/>
                  </a:lnTo>
                  <a:lnTo>
                    <a:pt x="37337" y="32004"/>
                  </a:lnTo>
                  <a:lnTo>
                    <a:pt x="37337" y="30480"/>
                  </a:lnTo>
                  <a:lnTo>
                    <a:pt x="36575" y="29718"/>
                  </a:lnTo>
                  <a:lnTo>
                    <a:pt x="36575" y="28955"/>
                  </a:lnTo>
                  <a:lnTo>
                    <a:pt x="35813" y="28955"/>
                  </a:lnTo>
                  <a:lnTo>
                    <a:pt x="35813" y="28193"/>
                  </a:lnTo>
                  <a:lnTo>
                    <a:pt x="35051" y="28193"/>
                  </a:lnTo>
                  <a:lnTo>
                    <a:pt x="35051" y="27432"/>
                  </a:lnTo>
                  <a:lnTo>
                    <a:pt x="34289" y="27432"/>
                  </a:lnTo>
                  <a:lnTo>
                    <a:pt x="33527" y="26669"/>
                  </a:lnTo>
                  <a:lnTo>
                    <a:pt x="32765" y="26669"/>
                  </a:lnTo>
                  <a:lnTo>
                    <a:pt x="32003" y="25908"/>
                  </a:lnTo>
                  <a:lnTo>
                    <a:pt x="31241" y="25908"/>
                  </a:lnTo>
                  <a:lnTo>
                    <a:pt x="32003" y="25908"/>
                  </a:lnTo>
                  <a:lnTo>
                    <a:pt x="32765" y="25145"/>
                  </a:lnTo>
                  <a:lnTo>
                    <a:pt x="33527" y="25145"/>
                  </a:lnTo>
                  <a:lnTo>
                    <a:pt x="35813" y="22859"/>
                  </a:lnTo>
                  <a:lnTo>
                    <a:pt x="35813" y="22097"/>
                  </a:lnTo>
                  <a:lnTo>
                    <a:pt x="36575" y="21335"/>
                  </a:lnTo>
                  <a:lnTo>
                    <a:pt x="36575" y="19811"/>
                  </a:lnTo>
                  <a:lnTo>
                    <a:pt x="37337" y="19049"/>
                  </a:lnTo>
                  <a:lnTo>
                    <a:pt x="37337" y="12192"/>
                  </a:lnTo>
                  <a:lnTo>
                    <a:pt x="36575" y="11429"/>
                  </a:lnTo>
                  <a:lnTo>
                    <a:pt x="36575" y="9143"/>
                  </a:lnTo>
                  <a:lnTo>
                    <a:pt x="35813" y="8382"/>
                  </a:lnTo>
                  <a:lnTo>
                    <a:pt x="35813" y="7620"/>
                  </a:lnTo>
                  <a:lnTo>
                    <a:pt x="34289" y="6096"/>
                  </a:lnTo>
                  <a:lnTo>
                    <a:pt x="34289" y="5333"/>
                  </a:lnTo>
                  <a:lnTo>
                    <a:pt x="33527" y="5333"/>
                  </a:lnTo>
                  <a:lnTo>
                    <a:pt x="32765" y="4571"/>
                  </a:lnTo>
                  <a:lnTo>
                    <a:pt x="32765" y="3048"/>
                  </a:lnTo>
                  <a:lnTo>
                    <a:pt x="32003" y="3048"/>
                  </a:lnTo>
                  <a:lnTo>
                    <a:pt x="31241" y="2286"/>
                  </a:lnTo>
                  <a:lnTo>
                    <a:pt x="30479" y="2286"/>
                  </a:lnTo>
                  <a:lnTo>
                    <a:pt x="28955" y="1524"/>
                  </a:lnTo>
                  <a:lnTo>
                    <a:pt x="27431" y="1524"/>
                  </a:lnTo>
                  <a:lnTo>
                    <a:pt x="26669" y="762"/>
                  </a:lnTo>
                  <a:lnTo>
                    <a:pt x="24383" y="762"/>
                  </a:lnTo>
                  <a:lnTo>
                    <a:pt x="23621" y="0"/>
                  </a:lnTo>
                  <a:lnTo>
                    <a:pt x="16001" y="0"/>
                  </a:lnTo>
                  <a:lnTo>
                    <a:pt x="15239" y="762"/>
                  </a:lnTo>
                  <a:lnTo>
                    <a:pt x="12191" y="762"/>
                  </a:lnTo>
                  <a:lnTo>
                    <a:pt x="10667" y="1524"/>
                  </a:lnTo>
                  <a:lnTo>
                    <a:pt x="9905" y="1524"/>
                  </a:lnTo>
                  <a:lnTo>
                    <a:pt x="8381" y="3048"/>
                  </a:lnTo>
                  <a:lnTo>
                    <a:pt x="7619" y="3048"/>
                  </a:lnTo>
                  <a:lnTo>
                    <a:pt x="4571" y="6858"/>
                  </a:lnTo>
                  <a:lnTo>
                    <a:pt x="4571" y="7620"/>
                  </a:lnTo>
                  <a:lnTo>
                    <a:pt x="3809" y="8382"/>
                  </a:lnTo>
                  <a:lnTo>
                    <a:pt x="3809" y="9143"/>
                  </a:lnTo>
                  <a:lnTo>
                    <a:pt x="3047" y="9905"/>
                  </a:lnTo>
                  <a:lnTo>
                    <a:pt x="3047" y="10667"/>
                  </a:lnTo>
                  <a:lnTo>
                    <a:pt x="2285" y="11429"/>
                  </a:lnTo>
                  <a:lnTo>
                    <a:pt x="2285" y="12954"/>
                  </a:lnTo>
                  <a:lnTo>
                    <a:pt x="1523" y="13716"/>
                  </a:lnTo>
                  <a:lnTo>
                    <a:pt x="1523" y="18288"/>
                  </a:lnTo>
                  <a:lnTo>
                    <a:pt x="8381" y="18288"/>
                  </a:lnTo>
                  <a:lnTo>
                    <a:pt x="8381" y="15240"/>
                  </a:lnTo>
                  <a:lnTo>
                    <a:pt x="9143" y="13716"/>
                  </a:lnTo>
                  <a:lnTo>
                    <a:pt x="9143" y="12192"/>
                  </a:lnTo>
                  <a:lnTo>
                    <a:pt x="13715" y="7620"/>
                  </a:lnTo>
                  <a:lnTo>
                    <a:pt x="16001" y="7620"/>
                  </a:lnTo>
                  <a:lnTo>
                    <a:pt x="17525" y="6858"/>
                  </a:lnTo>
                  <a:lnTo>
                    <a:pt x="22859" y="6858"/>
                  </a:lnTo>
                  <a:lnTo>
                    <a:pt x="23621" y="7620"/>
                  </a:lnTo>
                  <a:lnTo>
                    <a:pt x="25145" y="7620"/>
                  </a:lnTo>
                  <a:lnTo>
                    <a:pt x="25907" y="8382"/>
                  </a:lnTo>
                  <a:lnTo>
                    <a:pt x="26669" y="8382"/>
                  </a:lnTo>
                  <a:lnTo>
                    <a:pt x="27431" y="9143"/>
                  </a:lnTo>
                  <a:lnTo>
                    <a:pt x="27431" y="9905"/>
                  </a:lnTo>
                  <a:lnTo>
                    <a:pt x="28193" y="9905"/>
                  </a:lnTo>
                  <a:lnTo>
                    <a:pt x="28955" y="10667"/>
                  </a:lnTo>
                  <a:lnTo>
                    <a:pt x="28955" y="12192"/>
                  </a:lnTo>
                  <a:lnTo>
                    <a:pt x="30479" y="13715"/>
                  </a:lnTo>
                  <a:lnTo>
                    <a:pt x="30479" y="17525"/>
                  </a:lnTo>
                  <a:lnTo>
                    <a:pt x="28955" y="18288"/>
                  </a:lnTo>
                  <a:lnTo>
                    <a:pt x="28955" y="19812"/>
                  </a:lnTo>
                  <a:lnTo>
                    <a:pt x="25907" y="22860"/>
                  </a:lnTo>
                  <a:lnTo>
                    <a:pt x="25145" y="22860"/>
                  </a:lnTo>
                  <a:lnTo>
                    <a:pt x="24383" y="23622"/>
                  </a:lnTo>
                  <a:lnTo>
                    <a:pt x="23621" y="23622"/>
                  </a:lnTo>
                  <a:lnTo>
                    <a:pt x="22859" y="24384"/>
                  </a:lnTo>
                  <a:lnTo>
                    <a:pt x="16763" y="24384"/>
                  </a:lnTo>
                  <a:lnTo>
                    <a:pt x="16001" y="22860"/>
                  </a:lnTo>
                  <a:lnTo>
                    <a:pt x="16001" y="29718"/>
                  </a:lnTo>
                  <a:lnTo>
                    <a:pt x="23621" y="29718"/>
                  </a:lnTo>
                  <a:lnTo>
                    <a:pt x="24383" y="30480"/>
                  </a:lnTo>
                  <a:lnTo>
                    <a:pt x="25145" y="30480"/>
                  </a:lnTo>
                  <a:lnTo>
                    <a:pt x="26669" y="31242"/>
                  </a:lnTo>
                  <a:lnTo>
                    <a:pt x="27431" y="31242"/>
                  </a:lnTo>
                  <a:lnTo>
                    <a:pt x="30479" y="34290"/>
                  </a:lnTo>
                  <a:lnTo>
                    <a:pt x="30479" y="35052"/>
                  </a:lnTo>
                  <a:lnTo>
                    <a:pt x="31241" y="35814"/>
                  </a:lnTo>
                  <a:lnTo>
                    <a:pt x="31241" y="36576"/>
                  </a:lnTo>
                  <a:lnTo>
                    <a:pt x="32003" y="38100"/>
                  </a:lnTo>
                  <a:lnTo>
                    <a:pt x="32003" y="42672"/>
                  </a:lnTo>
                  <a:lnTo>
                    <a:pt x="31241" y="43434"/>
                  </a:lnTo>
                  <a:lnTo>
                    <a:pt x="31241" y="44196"/>
                  </a:lnTo>
                  <a:lnTo>
                    <a:pt x="30479" y="45719"/>
                  </a:lnTo>
                  <a:lnTo>
                    <a:pt x="30479" y="46482"/>
                  </a:lnTo>
                  <a:lnTo>
                    <a:pt x="28193" y="48006"/>
                  </a:lnTo>
                  <a:lnTo>
                    <a:pt x="27431" y="48006"/>
                  </a:lnTo>
                  <a:lnTo>
                    <a:pt x="26669" y="48768"/>
                  </a:lnTo>
                  <a:lnTo>
                    <a:pt x="25145" y="49530"/>
                  </a:lnTo>
                  <a:lnTo>
                    <a:pt x="23621" y="49530"/>
                  </a:lnTo>
                  <a:lnTo>
                    <a:pt x="22097" y="50292"/>
                  </a:lnTo>
                  <a:lnTo>
                    <a:pt x="16763" y="50292"/>
                  </a:lnTo>
                  <a:lnTo>
                    <a:pt x="16001" y="49530"/>
                  </a:lnTo>
                  <a:lnTo>
                    <a:pt x="12953" y="49530"/>
                  </a:lnTo>
                  <a:lnTo>
                    <a:pt x="12191" y="48768"/>
                  </a:lnTo>
                  <a:lnTo>
                    <a:pt x="10667" y="48006"/>
                  </a:lnTo>
                  <a:lnTo>
                    <a:pt x="8381" y="45720"/>
                  </a:lnTo>
                  <a:lnTo>
                    <a:pt x="8381" y="44958"/>
                  </a:lnTo>
                  <a:lnTo>
                    <a:pt x="7619" y="43434"/>
                  </a:lnTo>
                  <a:lnTo>
                    <a:pt x="7619" y="42672"/>
                  </a:lnTo>
                  <a:lnTo>
                    <a:pt x="6857" y="41148"/>
                  </a:lnTo>
                  <a:lnTo>
                    <a:pt x="6857" y="381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9053957" y="4256531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31242" y="53340"/>
                  </a:move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44" y="54360"/>
                  </a:lnTo>
                  <a:lnTo>
                    <a:pt x="16521" y="56464"/>
                  </a:lnTo>
                  <a:lnTo>
                    <a:pt x="22098" y="56291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close/>
                </a:path>
                <a:path w="40004" h="56514">
                  <a:moveTo>
                    <a:pt x="36576" y="7620"/>
                  </a:move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close/>
                </a:path>
                <a:path w="40004" h="56514">
                  <a:moveTo>
                    <a:pt x="37338" y="47244"/>
                  </a:move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1242"/>
                  </a:lnTo>
                  <a:lnTo>
                    <a:pt x="30480" y="32004"/>
                  </a:lnTo>
                  <a:lnTo>
                    <a:pt x="30480" y="33528"/>
                  </a:lnTo>
                  <a:lnTo>
                    <a:pt x="31242" y="35052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close/>
                </a:path>
                <a:path w="40004" h="56514">
                  <a:moveTo>
                    <a:pt x="38100" y="45720"/>
                  </a:moveTo>
                  <a:lnTo>
                    <a:pt x="38100" y="28194"/>
                  </a:lnTo>
                  <a:lnTo>
                    <a:pt x="37338" y="27432"/>
                  </a:lnTo>
                  <a:lnTo>
                    <a:pt x="37338" y="46482"/>
                  </a:lnTo>
                  <a:lnTo>
                    <a:pt x="38100" y="45720"/>
                  </a:lnTo>
                  <a:close/>
                </a:path>
                <a:path w="40004" h="56514">
                  <a:moveTo>
                    <a:pt x="38862" y="44196"/>
                  </a:moveTo>
                  <a:lnTo>
                    <a:pt x="38862" y="30480"/>
                  </a:lnTo>
                  <a:lnTo>
                    <a:pt x="38100" y="29718"/>
                  </a:lnTo>
                  <a:lnTo>
                    <a:pt x="38100" y="44958"/>
                  </a:lnTo>
                  <a:lnTo>
                    <a:pt x="38862" y="44196"/>
                  </a:lnTo>
                  <a:close/>
                </a:path>
                <a:path w="40004" h="56514">
                  <a:moveTo>
                    <a:pt x="39624" y="41148"/>
                  </a:moveTo>
                  <a:lnTo>
                    <a:pt x="39624" y="33528"/>
                  </a:lnTo>
                  <a:lnTo>
                    <a:pt x="38862" y="32004"/>
                  </a:lnTo>
                  <a:lnTo>
                    <a:pt x="38862" y="41910"/>
                  </a:lnTo>
                  <a:lnTo>
                    <a:pt x="39624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9053957" y="4256531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7620" y="40386"/>
                  </a:move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60" y="54372"/>
                  </a:lnTo>
                  <a:lnTo>
                    <a:pt x="16521" y="56464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lnTo>
                    <a:pt x="37338" y="46482"/>
                  </a:lnTo>
                  <a:lnTo>
                    <a:pt x="38100" y="45720"/>
                  </a:lnTo>
                  <a:lnTo>
                    <a:pt x="38100" y="44958"/>
                  </a:lnTo>
                  <a:lnTo>
                    <a:pt x="38862" y="44196"/>
                  </a:lnTo>
                  <a:lnTo>
                    <a:pt x="38862" y="41910"/>
                  </a:lnTo>
                  <a:lnTo>
                    <a:pt x="39624" y="41148"/>
                  </a:lnTo>
                  <a:lnTo>
                    <a:pt x="39624" y="33528"/>
                  </a:lnTo>
                  <a:lnTo>
                    <a:pt x="38862" y="32004"/>
                  </a:lnTo>
                  <a:lnTo>
                    <a:pt x="38862" y="30480"/>
                  </a:lnTo>
                  <a:lnTo>
                    <a:pt x="38100" y="29718"/>
                  </a:lnTo>
                  <a:lnTo>
                    <a:pt x="38100" y="28194"/>
                  </a:lnTo>
                  <a:lnTo>
                    <a:pt x="37338" y="27432"/>
                  </a:ln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1242"/>
                  </a:lnTo>
                  <a:lnTo>
                    <a:pt x="30480" y="32004"/>
                  </a:lnTo>
                  <a:lnTo>
                    <a:pt x="30480" y="33528"/>
                  </a:lnTo>
                  <a:lnTo>
                    <a:pt x="31242" y="35052"/>
                  </a:ln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9299321" y="4258055"/>
              <a:ext cx="39370" cy="55244"/>
            </a:xfrm>
            <a:custGeom>
              <a:avLst/>
              <a:gdLst/>
              <a:ahLst/>
              <a:cxnLst/>
              <a:rect l="l" t="t" r="r" b="b"/>
              <a:pathLst>
                <a:path w="39370" h="55245">
                  <a:moveTo>
                    <a:pt x="38861" y="8382"/>
                  </a:moveTo>
                  <a:lnTo>
                    <a:pt x="38861" y="0"/>
                  </a:lnTo>
                  <a:lnTo>
                    <a:pt x="0" y="0"/>
                  </a:lnTo>
                  <a:lnTo>
                    <a:pt x="0" y="8382"/>
                  </a:lnTo>
                  <a:lnTo>
                    <a:pt x="32003" y="8382"/>
                  </a:lnTo>
                  <a:lnTo>
                    <a:pt x="27431" y="12192"/>
                  </a:lnTo>
                  <a:lnTo>
                    <a:pt x="25907" y="15240"/>
                  </a:lnTo>
                  <a:lnTo>
                    <a:pt x="24383" y="16002"/>
                  </a:lnTo>
                  <a:lnTo>
                    <a:pt x="22859" y="19050"/>
                  </a:lnTo>
                  <a:lnTo>
                    <a:pt x="20573" y="21336"/>
                  </a:lnTo>
                  <a:lnTo>
                    <a:pt x="16763" y="28956"/>
                  </a:lnTo>
                  <a:lnTo>
                    <a:pt x="15239" y="29718"/>
                  </a:lnTo>
                  <a:lnTo>
                    <a:pt x="14477" y="32004"/>
                  </a:lnTo>
                  <a:lnTo>
                    <a:pt x="13715" y="33528"/>
                  </a:lnTo>
                  <a:lnTo>
                    <a:pt x="13715" y="35052"/>
                  </a:lnTo>
                  <a:lnTo>
                    <a:pt x="11429" y="39624"/>
                  </a:lnTo>
                  <a:lnTo>
                    <a:pt x="11429" y="41148"/>
                  </a:lnTo>
                  <a:lnTo>
                    <a:pt x="9905" y="44196"/>
                  </a:lnTo>
                  <a:lnTo>
                    <a:pt x="9905" y="45720"/>
                  </a:lnTo>
                  <a:lnTo>
                    <a:pt x="9143" y="47244"/>
                  </a:lnTo>
                  <a:lnTo>
                    <a:pt x="9143" y="48768"/>
                  </a:lnTo>
                  <a:lnTo>
                    <a:pt x="8381" y="50292"/>
                  </a:lnTo>
                  <a:lnTo>
                    <a:pt x="8381" y="51816"/>
                  </a:lnTo>
                  <a:lnTo>
                    <a:pt x="7619" y="53340"/>
                  </a:lnTo>
                  <a:lnTo>
                    <a:pt x="7619" y="54864"/>
                  </a:lnTo>
                  <a:lnTo>
                    <a:pt x="16763" y="54864"/>
                  </a:lnTo>
                  <a:lnTo>
                    <a:pt x="16763" y="51816"/>
                  </a:lnTo>
                  <a:lnTo>
                    <a:pt x="17525" y="49530"/>
                  </a:lnTo>
                  <a:lnTo>
                    <a:pt x="17525" y="48006"/>
                  </a:lnTo>
                  <a:lnTo>
                    <a:pt x="18287" y="46482"/>
                  </a:lnTo>
                  <a:lnTo>
                    <a:pt x="18287" y="43434"/>
                  </a:lnTo>
                  <a:lnTo>
                    <a:pt x="19811" y="40386"/>
                  </a:lnTo>
                  <a:lnTo>
                    <a:pt x="19811" y="38862"/>
                  </a:lnTo>
                  <a:lnTo>
                    <a:pt x="21335" y="35814"/>
                  </a:lnTo>
                  <a:lnTo>
                    <a:pt x="21335" y="34290"/>
                  </a:lnTo>
                  <a:lnTo>
                    <a:pt x="22097" y="32766"/>
                  </a:lnTo>
                  <a:lnTo>
                    <a:pt x="22859" y="30480"/>
                  </a:lnTo>
                  <a:lnTo>
                    <a:pt x="25907" y="24384"/>
                  </a:lnTo>
                  <a:lnTo>
                    <a:pt x="26669" y="23622"/>
                  </a:lnTo>
                  <a:lnTo>
                    <a:pt x="28955" y="19050"/>
                  </a:lnTo>
                  <a:lnTo>
                    <a:pt x="29717" y="18288"/>
                  </a:lnTo>
                  <a:lnTo>
                    <a:pt x="30479" y="16764"/>
                  </a:lnTo>
                  <a:lnTo>
                    <a:pt x="33527" y="14478"/>
                  </a:lnTo>
                  <a:lnTo>
                    <a:pt x="34289" y="12954"/>
                  </a:lnTo>
                  <a:lnTo>
                    <a:pt x="35813" y="12192"/>
                  </a:lnTo>
                  <a:lnTo>
                    <a:pt x="36575" y="10668"/>
                  </a:lnTo>
                  <a:lnTo>
                    <a:pt x="38099" y="9906"/>
                  </a:lnTo>
                  <a:lnTo>
                    <a:pt x="38861" y="83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9299321" y="4258055"/>
              <a:ext cx="39370" cy="55244"/>
            </a:xfrm>
            <a:custGeom>
              <a:avLst/>
              <a:gdLst/>
              <a:ahLst/>
              <a:cxnLst/>
              <a:rect l="l" t="t" r="r" b="b"/>
              <a:pathLst>
                <a:path w="39370" h="55245">
                  <a:moveTo>
                    <a:pt x="32003" y="8382"/>
                  </a:moveTo>
                  <a:lnTo>
                    <a:pt x="27431" y="12192"/>
                  </a:lnTo>
                  <a:lnTo>
                    <a:pt x="25907" y="15240"/>
                  </a:lnTo>
                  <a:lnTo>
                    <a:pt x="24383" y="16002"/>
                  </a:lnTo>
                  <a:lnTo>
                    <a:pt x="22859" y="19050"/>
                  </a:lnTo>
                  <a:lnTo>
                    <a:pt x="20573" y="21336"/>
                  </a:lnTo>
                  <a:lnTo>
                    <a:pt x="19811" y="22860"/>
                  </a:lnTo>
                  <a:lnTo>
                    <a:pt x="19049" y="24384"/>
                  </a:lnTo>
                  <a:lnTo>
                    <a:pt x="18287" y="25908"/>
                  </a:lnTo>
                  <a:lnTo>
                    <a:pt x="17525" y="27432"/>
                  </a:lnTo>
                  <a:lnTo>
                    <a:pt x="16763" y="28956"/>
                  </a:lnTo>
                  <a:lnTo>
                    <a:pt x="15239" y="29718"/>
                  </a:lnTo>
                  <a:lnTo>
                    <a:pt x="14477" y="32004"/>
                  </a:lnTo>
                  <a:lnTo>
                    <a:pt x="13715" y="33528"/>
                  </a:lnTo>
                  <a:lnTo>
                    <a:pt x="13715" y="35052"/>
                  </a:lnTo>
                  <a:lnTo>
                    <a:pt x="12953" y="36576"/>
                  </a:lnTo>
                  <a:lnTo>
                    <a:pt x="12191" y="38100"/>
                  </a:lnTo>
                  <a:lnTo>
                    <a:pt x="11429" y="39624"/>
                  </a:lnTo>
                  <a:lnTo>
                    <a:pt x="11429" y="41148"/>
                  </a:lnTo>
                  <a:lnTo>
                    <a:pt x="9905" y="44196"/>
                  </a:lnTo>
                  <a:lnTo>
                    <a:pt x="9905" y="45720"/>
                  </a:lnTo>
                  <a:lnTo>
                    <a:pt x="9143" y="47244"/>
                  </a:lnTo>
                  <a:lnTo>
                    <a:pt x="9143" y="48768"/>
                  </a:lnTo>
                  <a:lnTo>
                    <a:pt x="8381" y="50292"/>
                  </a:lnTo>
                  <a:lnTo>
                    <a:pt x="8381" y="51816"/>
                  </a:lnTo>
                  <a:lnTo>
                    <a:pt x="7619" y="53340"/>
                  </a:lnTo>
                  <a:lnTo>
                    <a:pt x="7619" y="54864"/>
                  </a:lnTo>
                  <a:lnTo>
                    <a:pt x="16763" y="54864"/>
                  </a:lnTo>
                  <a:lnTo>
                    <a:pt x="16763" y="51816"/>
                  </a:lnTo>
                  <a:lnTo>
                    <a:pt x="17525" y="49530"/>
                  </a:lnTo>
                  <a:lnTo>
                    <a:pt x="17525" y="48006"/>
                  </a:lnTo>
                  <a:lnTo>
                    <a:pt x="18287" y="46482"/>
                  </a:lnTo>
                  <a:lnTo>
                    <a:pt x="18287" y="43434"/>
                  </a:lnTo>
                  <a:lnTo>
                    <a:pt x="19049" y="41910"/>
                  </a:lnTo>
                  <a:lnTo>
                    <a:pt x="19811" y="40386"/>
                  </a:lnTo>
                  <a:lnTo>
                    <a:pt x="19811" y="38862"/>
                  </a:lnTo>
                  <a:lnTo>
                    <a:pt x="21335" y="35814"/>
                  </a:lnTo>
                  <a:lnTo>
                    <a:pt x="21335" y="34290"/>
                  </a:lnTo>
                  <a:lnTo>
                    <a:pt x="22097" y="32766"/>
                  </a:lnTo>
                  <a:lnTo>
                    <a:pt x="22859" y="30480"/>
                  </a:lnTo>
                  <a:lnTo>
                    <a:pt x="25907" y="24384"/>
                  </a:lnTo>
                  <a:lnTo>
                    <a:pt x="26669" y="23622"/>
                  </a:lnTo>
                  <a:lnTo>
                    <a:pt x="28955" y="19050"/>
                  </a:lnTo>
                  <a:lnTo>
                    <a:pt x="29717" y="18288"/>
                  </a:lnTo>
                  <a:lnTo>
                    <a:pt x="30479" y="16764"/>
                  </a:lnTo>
                  <a:lnTo>
                    <a:pt x="33527" y="14478"/>
                  </a:lnTo>
                  <a:lnTo>
                    <a:pt x="34289" y="12954"/>
                  </a:lnTo>
                  <a:lnTo>
                    <a:pt x="35813" y="12192"/>
                  </a:lnTo>
                  <a:lnTo>
                    <a:pt x="36575" y="10668"/>
                  </a:lnTo>
                  <a:lnTo>
                    <a:pt x="38099" y="9906"/>
                  </a:lnTo>
                  <a:lnTo>
                    <a:pt x="38861" y="8382"/>
                  </a:lnTo>
                  <a:lnTo>
                    <a:pt x="38861" y="0"/>
                  </a:lnTo>
                  <a:lnTo>
                    <a:pt x="0" y="0"/>
                  </a:lnTo>
                  <a:lnTo>
                    <a:pt x="0" y="8382"/>
                  </a:lnTo>
                  <a:lnTo>
                    <a:pt x="32003" y="83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565527" y="3662171"/>
              <a:ext cx="106680" cy="527685"/>
            </a:xfrm>
            <a:custGeom>
              <a:avLst/>
              <a:gdLst/>
              <a:ahLst/>
              <a:cxnLst/>
              <a:rect l="l" t="t" r="r" b="b"/>
              <a:pathLst>
                <a:path w="106679" h="527685">
                  <a:moveTo>
                    <a:pt x="0" y="527303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7303"/>
                  </a:lnTo>
                  <a:lnTo>
                    <a:pt x="0" y="52730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8565527" y="3662171"/>
              <a:ext cx="106680" cy="527685"/>
            </a:xfrm>
            <a:custGeom>
              <a:avLst/>
              <a:gdLst/>
              <a:ahLst/>
              <a:cxnLst/>
              <a:rect l="l" t="t" r="r" b="b"/>
              <a:pathLst>
                <a:path w="106679" h="527685">
                  <a:moveTo>
                    <a:pt x="0" y="527303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7303"/>
                  </a:lnTo>
                  <a:lnTo>
                    <a:pt x="0" y="5273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8796401" y="3773423"/>
              <a:ext cx="106045" cy="417830"/>
            </a:xfrm>
            <a:custGeom>
              <a:avLst/>
              <a:gdLst/>
              <a:ahLst/>
              <a:cxnLst/>
              <a:rect l="l" t="t" r="r" b="b"/>
              <a:pathLst>
                <a:path w="106045" h="417829">
                  <a:moveTo>
                    <a:pt x="0" y="417575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417575"/>
                  </a:lnTo>
                  <a:lnTo>
                    <a:pt x="0" y="41757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796401" y="3773423"/>
              <a:ext cx="106045" cy="417830"/>
            </a:xfrm>
            <a:custGeom>
              <a:avLst/>
              <a:gdLst/>
              <a:ahLst/>
              <a:cxnLst/>
              <a:rect l="l" t="t" r="r" b="b"/>
              <a:pathLst>
                <a:path w="106045" h="417829">
                  <a:moveTo>
                    <a:pt x="0" y="417575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417575"/>
                  </a:lnTo>
                  <a:lnTo>
                    <a:pt x="0" y="41757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9018155" y="4043171"/>
              <a:ext cx="106045" cy="147955"/>
            </a:xfrm>
            <a:custGeom>
              <a:avLst/>
              <a:gdLst/>
              <a:ahLst/>
              <a:cxnLst/>
              <a:rect l="l" t="t" r="r" b="b"/>
              <a:pathLst>
                <a:path w="106045" h="147954">
                  <a:moveTo>
                    <a:pt x="0" y="147827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147827"/>
                  </a:lnTo>
                  <a:lnTo>
                    <a:pt x="0" y="147827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9018155" y="4043171"/>
              <a:ext cx="106045" cy="147955"/>
            </a:xfrm>
            <a:custGeom>
              <a:avLst/>
              <a:gdLst/>
              <a:ahLst/>
              <a:cxnLst/>
              <a:rect l="l" t="t" r="r" b="b"/>
              <a:pathLst>
                <a:path w="106045" h="147954">
                  <a:moveTo>
                    <a:pt x="0" y="147827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147827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9268091" y="4069079"/>
              <a:ext cx="106045" cy="121920"/>
            </a:xfrm>
            <a:custGeom>
              <a:avLst/>
              <a:gdLst/>
              <a:ahLst/>
              <a:cxnLst/>
              <a:rect l="l" t="t" r="r" b="b"/>
              <a:pathLst>
                <a:path w="106045" h="121920">
                  <a:moveTo>
                    <a:pt x="0" y="121920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121920"/>
                  </a:lnTo>
                  <a:lnTo>
                    <a:pt x="0" y="12192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9268091" y="4069079"/>
              <a:ext cx="106045" cy="121920"/>
            </a:xfrm>
            <a:custGeom>
              <a:avLst/>
              <a:gdLst/>
              <a:ahLst/>
              <a:cxnLst/>
              <a:rect l="l" t="t" r="r" b="b"/>
              <a:pathLst>
                <a:path w="106045" h="121920">
                  <a:moveTo>
                    <a:pt x="0" y="121920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121920"/>
                  </a:lnTo>
                  <a:lnTo>
                    <a:pt x="0" y="1219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6790829" y="3282695"/>
              <a:ext cx="1504315" cy="6350"/>
            </a:xfrm>
            <a:custGeom>
              <a:avLst/>
              <a:gdLst/>
              <a:ahLst/>
              <a:cxnLst/>
              <a:rect l="l" t="t" r="r" b="b"/>
              <a:pathLst>
                <a:path w="1504315" h="6350">
                  <a:moveTo>
                    <a:pt x="1504188" y="6096"/>
                  </a:moveTo>
                  <a:lnTo>
                    <a:pt x="150418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418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6790829" y="3282695"/>
              <a:ext cx="1503680" cy="0"/>
            </a:xfrm>
            <a:custGeom>
              <a:avLst/>
              <a:gdLst/>
              <a:ahLst/>
              <a:cxnLst/>
              <a:rect l="l" t="t" r="r" b="b"/>
              <a:pathLst>
                <a:path w="1503679" h="0">
                  <a:moveTo>
                    <a:pt x="0" y="0"/>
                  </a:moveTo>
                  <a:lnTo>
                    <a:pt x="1503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8295017" y="32826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8294255" y="32826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8301101" y="3282695"/>
              <a:ext cx="1502410" cy="6350"/>
            </a:xfrm>
            <a:custGeom>
              <a:avLst/>
              <a:gdLst/>
              <a:ahLst/>
              <a:cxnLst/>
              <a:rect l="l" t="t" r="r" b="b"/>
              <a:pathLst>
                <a:path w="1502409" h="6350">
                  <a:moveTo>
                    <a:pt x="1501902" y="6096"/>
                  </a:moveTo>
                  <a:lnTo>
                    <a:pt x="1501902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190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8300339" y="3282695"/>
              <a:ext cx="1503045" cy="0"/>
            </a:xfrm>
            <a:custGeom>
              <a:avLst/>
              <a:gdLst/>
              <a:ahLst/>
              <a:cxnLst/>
              <a:rect l="l" t="t" r="r" b="b"/>
              <a:pathLst>
                <a:path w="1503045" h="0">
                  <a:moveTo>
                    <a:pt x="0" y="0"/>
                  </a:moveTo>
                  <a:lnTo>
                    <a:pt x="15026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9803015" y="32826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9803015" y="32826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8295017" y="3288791"/>
              <a:ext cx="6350" cy="1211580"/>
            </a:xfrm>
            <a:custGeom>
              <a:avLst/>
              <a:gdLst/>
              <a:ahLst/>
              <a:cxnLst/>
              <a:rect l="l" t="t" r="r" b="b"/>
              <a:pathLst>
                <a:path w="6350" h="1211579">
                  <a:moveTo>
                    <a:pt x="6096" y="121158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211580"/>
                  </a:lnTo>
                  <a:lnTo>
                    <a:pt x="6096" y="1211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8294255" y="3288791"/>
              <a:ext cx="0" cy="1211580"/>
            </a:xfrm>
            <a:custGeom>
              <a:avLst/>
              <a:gdLst/>
              <a:ahLst/>
              <a:cxnLst/>
              <a:rect l="l" t="t" r="r" b="b"/>
              <a:pathLst>
                <a:path w="0" h="1211579">
                  <a:moveTo>
                    <a:pt x="0" y="0"/>
                  </a:moveTo>
                  <a:lnTo>
                    <a:pt x="0" y="12115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9803015" y="3288791"/>
              <a:ext cx="6350" cy="1211580"/>
            </a:xfrm>
            <a:custGeom>
              <a:avLst/>
              <a:gdLst/>
              <a:ahLst/>
              <a:cxnLst/>
              <a:rect l="l" t="t" r="r" b="b"/>
              <a:pathLst>
                <a:path w="6350" h="1211579">
                  <a:moveTo>
                    <a:pt x="6096" y="121158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211580"/>
                  </a:lnTo>
                  <a:lnTo>
                    <a:pt x="6096" y="1211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9803015" y="3288791"/>
              <a:ext cx="0" cy="1211580"/>
            </a:xfrm>
            <a:custGeom>
              <a:avLst/>
              <a:gdLst/>
              <a:ahLst/>
              <a:cxnLst/>
              <a:rect l="l" t="t" r="r" b="b"/>
              <a:pathLst>
                <a:path w="0" h="1211579">
                  <a:moveTo>
                    <a:pt x="0" y="0"/>
                  </a:moveTo>
                  <a:lnTo>
                    <a:pt x="0" y="12115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107" descr=""/>
          <p:cNvSpPr txBox="1"/>
          <p:nvPr/>
        </p:nvSpPr>
        <p:spPr>
          <a:xfrm>
            <a:off x="3769309" y="4503229"/>
            <a:ext cx="1508760" cy="1118235"/>
          </a:xfrm>
          <a:prstGeom prst="rect">
            <a:avLst/>
          </a:prstGeom>
          <a:solidFill>
            <a:srgbClr val="00FFFF"/>
          </a:solidFill>
          <a:ln w="7238">
            <a:solidFill>
              <a:srgbClr val="000000"/>
            </a:solidFill>
          </a:ln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endParaRPr sz="900">
              <a:latin typeface="Times New Roman"/>
              <a:cs typeface="Times New Roman"/>
            </a:endParaRPr>
          </a:p>
          <a:p>
            <a:pPr marL="78105" marR="149860" indent="-635">
              <a:lnSpc>
                <a:spcPct val="102800"/>
              </a:lnSpc>
            </a:pPr>
            <a:r>
              <a:rPr dirty="0" sz="900" b="1">
                <a:latin typeface="Arial"/>
                <a:cs typeface="Arial"/>
              </a:rPr>
              <a:t>Rectificador</a:t>
            </a:r>
            <a:r>
              <a:rPr dirty="0" sz="900" spc="13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trifásico</a:t>
            </a:r>
            <a:r>
              <a:rPr dirty="0" sz="900" spc="120" b="1">
                <a:latin typeface="Arial"/>
                <a:cs typeface="Arial"/>
              </a:rPr>
              <a:t> </a:t>
            </a:r>
            <a:r>
              <a:rPr dirty="0" sz="900" spc="-50" b="1">
                <a:latin typeface="Arial"/>
                <a:cs typeface="Arial"/>
              </a:rPr>
              <a:t>a</a:t>
            </a:r>
            <a:r>
              <a:rPr dirty="0" sz="900" spc="-10" b="1">
                <a:latin typeface="Arial"/>
                <a:cs typeface="Arial"/>
              </a:rPr>
              <a:t> tiristores</a:t>
            </a:r>
            <a:endParaRPr sz="900">
              <a:latin typeface="Arial"/>
              <a:cs typeface="Arial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5277688" y="4503229"/>
            <a:ext cx="1510030" cy="1118235"/>
          </a:xfrm>
          <a:prstGeom prst="rect">
            <a:avLst/>
          </a:prstGeom>
          <a:ln w="6476">
            <a:solidFill>
              <a:srgbClr val="000000"/>
            </a:solidFill>
          </a:ln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endParaRPr sz="900">
              <a:latin typeface="Times New Roman"/>
              <a:cs typeface="Times New Roman"/>
            </a:endParaRPr>
          </a:p>
          <a:p>
            <a:pPr marL="113030" marR="142240" indent="-66040">
              <a:lnSpc>
                <a:spcPct val="102600"/>
              </a:lnSpc>
              <a:buChar char="-"/>
              <a:tabLst>
                <a:tab pos="113030" algn="l"/>
                <a:tab pos="117475" algn="l"/>
              </a:tabLst>
            </a:pPr>
            <a:r>
              <a:rPr dirty="0" sz="900">
                <a:latin typeface="Arial MT"/>
                <a:cs typeface="Arial MT"/>
              </a:rPr>
              <a:t>	Variación</a:t>
            </a:r>
            <a:r>
              <a:rPr dirty="0" sz="900" spc="6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8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velocidad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5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motores</a:t>
            </a:r>
            <a:r>
              <a:rPr dirty="0" sz="900" spc="5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65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corriente </a:t>
            </a:r>
            <a:r>
              <a:rPr dirty="0" sz="900">
                <a:latin typeface="Arial MT"/>
                <a:cs typeface="Arial MT"/>
              </a:rPr>
              <a:t>contínua</a:t>
            </a:r>
            <a:r>
              <a:rPr dirty="0" sz="900" spc="5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y</a:t>
            </a:r>
            <a:r>
              <a:rPr dirty="0" sz="900" spc="4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4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motores síncronos,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Font typeface="Arial MT"/>
              <a:buChar char="-"/>
            </a:pPr>
            <a:endParaRPr sz="900">
              <a:latin typeface="Arial MT"/>
              <a:cs typeface="Arial MT"/>
            </a:endParaRPr>
          </a:p>
          <a:p>
            <a:pPr marL="118745" indent="-71120">
              <a:lnSpc>
                <a:spcPct val="100000"/>
              </a:lnSpc>
              <a:buChar char="-"/>
              <a:tabLst>
                <a:tab pos="118745" algn="l"/>
              </a:tabLst>
            </a:pPr>
            <a:r>
              <a:rPr dirty="0" sz="900" spc="-10">
                <a:latin typeface="Arial MT"/>
                <a:cs typeface="Arial MT"/>
              </a:rPr>
              <a:t>Galvanización.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109" name="object 10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35393" y="4560189"/>
            <a:ext cx="1340370" cy="1004696"/>
          </a:xfrm>
          <a:prstGeom prst="rect">
            <a:avLst/>
          </a:prstGeom>
        </p:spPr>
      </p:pic>
      <p:grpSp>
        <p:nvGrpSpPr>
          <p:cNvPr id="110" name="object 110" descr=""/>
          <p:cNvGrpSpPr/>
          <p:nvPr/>
        </p:nvGrpSpPr>
        <p:grpSpPr>
          <a:xfrm>
            <a:off x="6784085" y="4499736"/>
            <a:ext cx="3025775" cy="1119505"/>
            <a:chOff x="6784085" y="4499736"/>
            <a:chExt cx="3025775" cy="1119505"/>
          </a:xfrm>
        </p:grpSpPr>
        <p:sp>
          <p:nvSpPr>
            <p:cNvPr id="111" name="object 111" descr=""/>
            <p:cNvSpPr/>
            <p:nvPr/>
          </p:nvSpPr>
          <p:spPr>
            <a:xfrm>
              <a:off x="8379586" y="4560569"/>
              <a:ext cx="1270" cy="702945"/>
            </a:xfrm>
            <a:custGeom>
              <a:avLst/>
              <a:gdLst/>
              <a:ahLst/>
              <a:cxnLst/>
              <a:rect l="l" t="t" r="r" b="b"/>
              <a:pathLst>
                <a:path w="1270" h="702945">
                  <a:moveTo>
                    <a:pt x="0" y="0"/>
                  </a:moveTo>
                  <a:lnTo>
                    <a:pt x="762" y="70256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4166" y="4560188"/>
              <a:ext cx="70103" cy="70104"/>
            </a:xfrm>
            <a:prstGeom prst="rect">
              <a:avLst/>
            </a:prstGeom>
          </p:spPr>
        </p:pic>
        <p:sp>
          <p:nvSpPr>
            <p:cNvPr id="113" name="object 113" descr=""/>
            <p:cNvSpPr/>
            <p:nvPr/>
          </p:nvSpPr>
          <p:spPr>
            <a:xfrm>
              <a:off x="8375395" y="5159120"/>
              <a:ext cx="1167130" cy="0"/>
            </a:xfrm>
            <a:custGeom>
              <a:avLst/>
              <a:gdLst/>
              <a:ahLst/>
              <a:cxnLst/>
              <a:rect l="l" t="t" r="r" b="b"/>
              <a:pathLst>
                <a:path w="1167129" h="0">
                  <a:moveTo>
                    <a:pt x="998613" y="0"/>
                  </a:moveTo>
                  <a:lnTo>
                    <a:pt x="1166621" y="0"/>
                  </a:lnTo>
                </a:path>
                <a:path w="1167129" h="0">
                  <a:moveTo>
                    <a:pt x="0" y="0"/>
                  </a:moveTo>
                  <a:lnTo>
                    <a:pt x="642759" y="0"/>
                  </a:lnTo>
                </a:path>
                <a:path w="1167129" h="0">
                  <a:moveTo>
                    <a:pt x="748677" y="0"/>
                  </a:moveTo>
                  <a:lnTo>
                    <a:pt x="8926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8596757" y="5125986"/>
              <a:ext cx="731520" cy="160020"/>
            </a:xfrm>
            <a:custGeom>
              <a:avLst/>
              <a:gdLst/>
              <a:ahLst/>
              <a:cxnLst/>
              <a:rect l="l" t="t" r="r" b="b"/>
              <a:pathLst>
                <a:path w="731520" h="160020">
                  <a:moveTo>
                    <a:pt x="21336" y="105156"/>
                  </a:moveTo>
                  <a:lnTo>
                    <a:pt x="15240" y="105156"/>
                  </a:lnTo>
                  <a:lnTo>
                    <a:pt x="15240" y="106680"/>
                  </a:lnTo>
                  <a:lnTo>
                    <a:pt x="14478" y="106680"/>
                  </a:lnTo>
                  <a:lnTo>
                    <a:pt x="14478" y="108966"/>
                  </a:lnTo>
                  <a:lnTo>
                    <a:pt x="13716" y="108966"/>
                  </a:lnTo>
                  <a:lnTo>
                    <a:pt x="13716" y="109728"/>
                  </a:lnTo>
                  <a:lnTo>
                    <a:pt x="12954" y="110490"/>
                  </a:lnTo>
                  <a:lnTo>
                    <a:pt x="12954" y="111252"/>
                  </a:lnTo>
                  <a:lnTo>
                    <a:pt x="12192" y="111252"/>
                  </a:lnTo>
                  <a:lnTo>
                    <a:pt x="12192" y="112014"/>
                  </a:lnTo>
                  <a:lnTo>
                    <a:pt x="11430" y="112014"/>
                  </a:lnTo>
                  <a:lnTo>
                    <a:pt x="9906" y="113538"/>
                  </a:lnTo>
                  <a:lnTo>
                    <a:pt x="9144" y="113538"/>
                  </a:lnTo>
                  <a:lnTo>
                    <a:pt x="8382" y="114300"/>
                  </a:lnTo>
                  <a:lnTo>
                    <a:pt x="6096" y="114300"/>
                  </a:lnTo>
                  <a:lnTo>
                    <a:pt x="5334" y="115062"/>
                  </a:lnTo>
                  <a:lnTo>
                    <a:pt x="0" y="115062"/>
                  </a:lnTo>
                  <a:lnTo>
                    <a:pt x="0" y="120396"/>
                  </a:lnTo>
                  <a:lnTo>
                    <a:pt x="13716" y="120396"/>
                  </a:lnTo>
                  <a:lnTo>
                    <a:pt x="13716" y="160020"/>
                  </a:lnTo>
                  <a:lnTo>
                    <a:pt x="21336" y="160020"/>
                  </a:lnTo>
                  <a:lnTo>
                    <a:pt x="21336" y="105156"/>
                  </a:lnTo>
                  <a:close/>
                </a:path>
                <a:path w="731520" h="160020">
                  <a:moveTo>
                    <a:pt x="23634" y="33528"/>
                  </a:moveTo>
                  <a:lnTo>
                    <a:pt x="16776" y="33528"/>
                  </a:lnTo>
                  <a:lnTo>
                    <a:pt x="16776" y="69342"/>
                  </a:lnTo>
                  <a:lnTo>
                    <a:pt x="23634" y="69342"/>
                  </a:lnTo>
                  <a:lnTo>
                    <a:pt x="23634" y="33528"/>
                  </a:lnTo>
                  <a:close/>
                </a:path>
                <a:path w="731520" h="160020">
                  <a:moveTo>
                    <a:pt x="256032" y="3048"/>
                  </a:moveTo>
                  <a:lnTo>
                    <a:pt x="255270" y="2286"/>
                  </a:lnTo>
                  <a:lnTo>
                    <a:pt x="255270" y="1524"/>
                  </a:lnTo>
                  <a:lnTo>
                    <a:pt x="254508" y="762"/>
                  </a:lnTo>
                  <a:lnTo>
                    <a:pt x="254508" y="0"/>
                  </a:lnTo>
                  <a:lnTo>
                    <a:pt x="251460" y="0"/>
                  </a:lnTo>
                  <a:lnTo>
                    <a:pt x="249936" y="1524"/>
                  </a:lnTo>
                  <a:lnTo>
                    <a:pt x="249936" y="68580"/>
                  </a:lnTo>
                  <a:lnTo>
                    <a:pt x="250698" y="68580"/>
                  </a:lnTo>
                  <a:lnTo>
                    <a:pt x="251460" y="69342"/>
                  </a:lnTo>
                  <a:lnTo>
                    <a:pt x="252222" y="69342"/>
                  </a:lnTo>
                  <a:lnTo>
                    <a:pt x="252984" y="70104"/>
                  </a:lnTo>
                  <a:lnTo>
                    <a:pt x="253746" y="69342"/>
                  </a:lnTo>
                  <a:lnTo>
                    <a:pt x="254508" y="69342"/>
                  </a:lnTo>
                  <a:lnTo>
                    <a:pt x="254508" y="68580"/>
                  </a:lnTo>
                  <a:lnTo>
                    <a:pt x="255270" y="68580"/>
                  </a:lnTo>
                  <a:lnTo>
                    <a:pt x="255270" y="67818"/>
                  </a:lnTo>
                  <a:lnTo>
                    <a:pt x="256032" y="67056"/>
                  </a:lnTo>
                  <a:lnTo>
                    <a:pt x="256032" y="3048"/>
                  </a:lnTo>
                  <a:close/>
                </a:path>
                <a:path w="731520" h="160020">
                  <a:moveTo>
                    <a:pt x="481596" y="35052"/>
                  </a:moveTo>
                  <a:lnTo>
                    <a:pt x="474738" y="35052"/>
                  </a:lnTo>
                  <a:lnTo>
                    <a:pt x="474738" y="70104"/>
                  </a:lnTo>
                  <a:lnTo>
                    <a:pt x="481596" y="70104"/>
                  </a:lnTo>
                  <a:lnTo>
                    <a:pt x="481596" y="35052"/>
                  </a:lnTo>
                  <a:close/>
                </a:path>
                <a:path w="731520" h="160020">
                  <a:moveTo>
                    <a:pt x="731520" y="35052"/>
                  </a:moveTo>
                  <a:lnTo>
                    <a:pt x="725424" y="35052"/>
                  </a:lnTo>
                  <a:lnTo>
                    <a:pt x="725424" y="70104"/>
                  </a:lnTo>
                  <a:lnTo>
                    <a:pt x="731520" y="70104"/>
                  </a:lnTo>
                  <a:lnTo>
                    <a:pt x="731520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8596756" y="5231129"/>
              <a:ext cx="21590" cy="55244"/>
            </a:xfrm>
            <a:custGeom>
              <a:avLst/>
              <a:gdLst/>
              <a:ahLst/>
              <a:cxnLst/>
              <a:rect l="l" t="t" r="r" b="b"/>
              <a:pathLst>
                <a:path w="21590" h="55245">
                  <a:moveTo>
                    <a:pt x="13716" y="15239"/>
                  </a:moveTo>
                  <a:lnTo>
                    <a:pt x="13716" y="54863"/>
                  </a:lnTo>
                  <a:lnTo>
                    <a:pt x="21336" y="54863"/>
                  </a:lnTo>
                  <a:lnTo>
                    <a:pt x="21336" y="0"/>
                  </a:lnTo>
                  <a:lnTo>
                    <a:pt x="15240" y="0"/>
                  </a:lnTo>
                  <a:lnTo>
                    <a:pt x="15240" y="1523"/>
                  </a:lnTo>
                  <a:lnTo>
                    <a:pt x="14478" y="1523"/>
                  </a:lnTo>
                  <a:lnTo>
                    <a:pt x="14478" y="3809"/>
                  </a:lnTo>
                  <a:lnTo>
                    <a:pt x="13716" y="3809"/>
                  </a:lnTo>
                  <a:lnTo>
                    <a:pt x="13716" y="4571"/>
                  </a:lnTo>
                  <a:lnTo>
                    <a:pt x="12954" y="5333"/>
                  </a:lnTo>
                  <a:lnTo>
                    <a:pt x="12954" y="6095"/>
                  </a:lnTo>
                  <a:lnTo>
                    <a:pt x="12192" y="6095"/>
                  </a:lnTo>
                  <a:lnTo>
                    <a:pt x="12192" y="6857"/>
                  </a:lnTo>
                  <a:lnTo>
                    <a:pt x="11430" y="6857"/>
                  </a:lnTo>
                  <a:lnTo>
                    <a:pt x="9906" y="8381"/>
                  </a:lnTo>
                  <a:lnTo>
                    <a:pt x="9144" y="8381"/>
                  </a:lnTo>
                  <a:lnTo>
                    <a:pt x="8382" y="9143"/>
                  </a:lnTo>
                  <a:lnTo>
                    <a:pt x="6096" y="9143"/>
                  </a:lnTo>
                  <a:lnTo>
                    <a:pt x="5334" y="9905"/>
                  </a:lnTo>
                  <a:lnTo>
                    <a:pt x="0" y="9905"/>
                  </a:lnTo>
                  <a:lnTo>
                    <a:pt x="0" y="15239"/>
                  </a:lnTo>
                  <a:lnTo>
                    <a:pt x="13716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8829941" y="5225308"/>
              <a:ext cx="39370" cy="57785"/>
            </a:xfrm>
            <a:custGeom>
              <a:avLst/>
              <a:gdLst/>
              <a:ahLst/>
              <a:cxnLst/>
              <a:rect l="l" t="t" r="r" b="b"/>
              <a:pathLst>
                <a:path w="39370" h="57785">
                  <a:moveTo>
                    <a:pt x="32003" y="54589"/>
                  </a:moveTo>
                  <a:lnTo>
                    <a:pt x="32003" y="43159"/>
                  </a:lnTo>
                  <a:lnTo>
                    <a:pt x="31241" y="43921"/>
                  </a:lnTo>
                  <a:lnTo>
                    <a:pt x="31241" y="44683"/>
                  </a:lnTo>
                  <a:lnTo>
                    <a:pt x="30479" y="46207"/>
                  </a:lnTo>
                  <a:lnTo>
                    <a:pt x="30479" y="46969"/>
                  </a:lnTo>
                  <a:lnTo>
                    <a:pt x="28193" y="48493"/>
                  </a:lnTo>
                  <a:lnTo>
                    <a:pt x="27431" y="48493"/>
                  </a:lnTo>
                  <a:lnTo>
                    <a:pt x="26669" y="49255"/>
                  </a:lnTo>
                  <a:lnTo>
                    <a:pt x="25145" y="50017"/>
                  </a:lnTo>
                  <a:lnTo>
                    <a:pt x="23621" y="50017"/>
                  </a:lnTo>
                  <a:lnTo>
                    <a:pt x="22097" y="50779"/>
                  </a:lnTo>
                  <a:lnTo>
                    <a:pt x="16763" y="50779"/>
                  </a:lnTo>
                  <a:lnTo>
                    <a:pt x="16001" y="50017"/>
                  </a:lnTo>
                  <a:lnTo>
                    <a:pt x="12953" y="50017"/>
                  </a:lnTo>
                  <a:lnTo>
                    <a:pt x="12191" y="49255"/>
                  </a:lnTo>
                  <a:lnTo>
                    <a:pt x="10667" y="48493"/>
                  </a:lnTo>
                  <a:lnTo>
                    <a:pt x="8381" y="46207"/>
                  </a:lnTo>
                  <a:lnTo>
                    <a:pt x="8381" y="45445"/>
                  </a:lnTo>
                  <a:lnTo>
                    <a:pt x="7619" y="43921"/>
                  </a:lnTo>
                  <a:lnTo>
                    <a:pt x="7619" y="43159"/>
                  </a:lnTo>
                  <a:lnTo>
                    <a:pt x="6857" y="41635"/>
                  </a:lnTo>
                  <a:lnTo>
                    <a:pt x="6857" y="38587"/>
                  </a:lnTo>
                  <a:lnTo>
                    <a:pt x="0" y="38587"/>
                  </a:lnTo>
                  <a:lnTo>
                    <a:pt x="0" y="43159"/>
                  </a:lnTo>
                  <a:lnTo>
                    <a:pt x="965" y="45876"/>
                  </a:lnTo>
                  <a:lnTo>
                    <a:pt x="2285" y="50145"/>
                  </a:lnTo>
                  <a:lnTo>
                    <a:pt x="4571" y="52303"/>
                  </a:lnTo>
                  <a:lnTo>
                    <a:pt x="4571" y="53065"/>
                  </a:lnTo>
                  <a:lnTo>
                    <a:pt x="5333" y="53065"/>
                  </a:lnTo>
                  <a:lnTo>
                    <a:pt x="6857" y="54589"/>
                  </a:lnTo>
                  <a:lnTo>
                    <a:pt x="7619" y="54589"/>
                  </a:lnTo>
                  <a:lnTo>
                    <a:pt x="8381" y="55351"/>
                  </a:lnTo>
                  <a:lnTo>
                    <a:pt x="9143" y="55351"/>
                  </a:lnTo>
                  <a:lnTo>
                    <a:pt x="9905" y="56113"/>
                  </a:lnTo>
                  <a:lnTo>
                    <a:pt x="10667" y="56113"/>
                  </a:lnTo>
                  <a:lnTo>
                    <a:pt x="12191" y="56875"/>
                  </a:lnTo>
                  <a:lnTo>
                    <a:pt x="13715" y="56875"/>
                  </a:lnTo>
                  <a:lnTo>
                    <a:pt x="15239" y="57637"/>
                  </a:lnTo>
                  <a:lnTo>
                    <a:pt x="23621" y="57637"/>
                  </a:lnTo>
                  <a:lnTo>
                    <a:pt x="25145" y="56875"/>
                  </a:lnTo>
                  <a:lnTo>
                    <a:pt x="26669" y="56875"/>
                  </a:lnTo>
                  <a:lnTo>
                    <a:pt x="27431" y="56113"/>
                  </a:lnTo>
                  <a:lnTo>
                    <a:pt x="28955" y="56113"/>
                  </a:lnTo>
                  <a:lnTo>
                    <a:pt x="31241" y="54589"/>
                  </a:lnTo>
                  <a:lnTo>
                    <a:pt x="32003" y="54589"/>
                  </a:lnTo>
                  <a:close/>
                </a:path>
                <a:path w="39370" h="57785">
                  <a:moveTo>
                    <a:pt x="2285" y="18775"/>
                  </a:moveTo>
                  <a:lnTo>
                    <a:pt x="2285" y="13441"/>
                  </a:lnTo>
                  <a:lnTo>
                    <a:pt x="1523" y="14203"/>
                  </a:lnTo>
                  <a:lnTo>
                    <a:pt x="1523" y="18775"/>
                  </a:lnTo>
                  <a:lnTo>
                    <a:pt x="2285" y="18775"/>
                  </a:lnTo>
                  <a:close/>
                </a:path>
                <a:path w="39370" h="57785">
                  <a:moveTo>
                    <a:pt x="35813" y="23347"/>
                  </a:moveTo>
                  <a:lnTo>
                    <a:pt x="35813" y="8107"/>
                  </a:lnTo>
                  <a:lnTo>
                    <a:pt x="34289" y="6583"/>
                  </a:lnTo>
                  <a:lnTo>
                    <a:pt x="34289" y="5821"/>
                  </a:lnTo>
                  <a:lnTo>
                    <a:pt x="33527" y="5821"/>
                  </a:lnTo>
                  <a:lnTo>
                    <a:pt x="32765" y="5059"/>
                  </a:lnTo>
                  <a:lnTo>
                    <a:pt x="32765" y="4297"/>
                  </a:lnTo>
                  <a:lnTo>
                    <a:pt x="32003" y="4297"/>
                  </a:lnTo>
                  <a:lnTo>
                    <a:pt x="31241" y="3535"/>
                  </a:lnTo>
                  <a:lnTo>
                    <a:pt x="30479" y="3535"/>
                  </a:lnTo>
                  <a:lnTo>
                    <a:pt x="28955" y="2773"/>
                  </a:lnTo>
                  <a:lnTo>
                    <a:pt x="27431" y="2773"/>
                  </a:lnTo>
                  <a:lnTo>
                    <a:pt x="26669" y="1249"/>
                  </a:lnTo>
                  <a:lnTo>
                    <a:pt x="24383" y="1249"/>
                  </a:lnTo>
                  <a:lnTo>
                    <a:pt x="23621" y="487"/>
                  </a:lnTo>
                  <a:lnTo>
                    <a:pt x="16001" y="417"/>
                  </a:lnTo>
                  <a:lnTo>
                    <a:pt x="13715" y="119"/>
                  </a:lnTo>
                  <a:lnTo>
                    <a:pt x="12191" y="0"/>
                  </a:lnTo>
                  <a:lnTo>
                    <a:pt x="8381" y="4297"/>
                  </a:lnTo>
                  <a:lnTo>
                    <a:pt x="7619" y="4297"/>
                  </a:lnTo>
                  <a:lnTo>
                    <a:pt x="4571" y="7345"/>
                  </a:lnTo>
                  <a:lnTo>
                    <a:pt x="4330" y="9542"/>
                  </a:lnTo>
                  <a:lnTo>
                    <a:pt x="2019" y="11040"/>
                  </a:lnTo>
                  <a:lnTo>
                    <a:pt x="2285" y="13441"/>
                  </a:lnTo>
                  <a:lnTo>
                    <a:pt x="2285" y="18775"/>
                  </a:lnTo>
                  <a:lnTo>
                    <a:pt x="8381" y="18775"/>
                  </a:lnTo>
                  <a:lnTo>
                    <a:pt x="8381" y="15727"/>
                  </a:lnTo>
                  <a:lnTo>
                    <a:pt x="9143" y="14203"/>
                  </a:lnTo>
                  <a:lnTo>
                    <a:pt x="9143" y="12679"/>
                  </a:lnTo>
                  <a:lnTo>
                    <a:pt x="13715" y="8107"/>
                  </a:lnTo>
                  <a:lnTo>
                    <a:pt x="16001" y="8107"/>
                  </a:lnTo>
                  <a:lnTo>
                    <a:pt x="17525" y="7345"/>
                  </a:lnTo>
                  <a:lnTo>
                    <a:pt x="22859" y="7345"/>
                  </a:lnTo>
                  <a:lnTo>
                    <a:pt x="23621" y="8107"/>
                  </a:lnTo>
                  <a:lnTo>
                    <a:pt x="25145" y="8107"/>
                  </a:lnTo>
                  <a:lnTo>
                    <a:pt x="25907" y="8869"/>
                  </a:lnTo>
                  <a:lnTo>
                    <a:pt x="26669" y="8869"/>
                  </a:lnTo>
                  <a:lnTo>
                    <a:pt x="27431" y="9631"/>
                  </a:lnTo>
                  <a:lnTo>
                    <a:pt x="27431" y="10393"/>
                  </a:lnTo>
                  <a:lnTo>
                    <a:pt x="28193" y="10393"/>
                  </a:lnTo>
                  <a:lnTo>
                    <a:pt x="28955" y="11155"/>
                  </a:lnTo>
                  <a:lnTo>
                    <a:pt x="28955" y="12679"/>
                  </a:lnTo>
                  <a:lnTo>
                    <a:pt x="30479" y="14203"/>
                  </a:lnTo>
                  <a:lnTo>
                    <a:pt x="30479" y="35539"/>
                  </a:lnTo>
                  <a:lnTo>
                    <a:pt x="31241" y="36301"/>
                  </a:lnTo>
                  <a:lnTo>
                    <a:pt x="31241" y="26395"/>
                  </a:lnTo>
                  <a:lnTo>
                    <a:pt x="32003" y="26395"/>
                  </a:lnTo>
                  <a:lnTo>
                    <a:pt x="32765" y="25633"/>
                  </a:lnTo>
                  <a:lnTo>
                    <a:pt x="33527" y="25633"/>
                  </a:lnTo>
                  <a:lnTo>
                    <a:pt x="35813" y="23347"/>
                  </a:lnTo>
                  <a:close/>
                </a:path>
                <a:path w="39370" h="57785">
                  <a:moveTo>
                    <a:pt x="30479" y="34777"/>
                  </a:moveTo>
                  <a:lnTo>
                    <a:pt x="30479" y="18013"/>
                  </a:lnTo>
                  <a:lnTo>
                    <a:pt x="28955" y="18775"/>
                  </a:lnTo>
                  <a:lnTo>
                    <a:pt x="28955" y="20299"/>
                  </a:lnTo>
                  <a:lnTo>
                    <a:pt x="25907" y="23347"/>
                  </a:lnTo>
                  <a:lnTo>
                    <a:pt x="25145" y="23347"/>
                  </a:lnTo>
                  <a:lnTo>
                    <a:pt x="24383" y="24109"/>
                  </a:lnTo>
                  <a:lnTo>
                    <a:pt x="23621" y="24109"/>
                  </a:lnTo>
                  <a:lnTo>
                    <a:pt x="22859" y="24871"/>
                  </a:lnTo>
                  <a:lnTo>
                    <a:pt x="16763" y="24871"/>
                  </a:lnTo>
                  <a:lnTo>
                    <a:pt x="16001" y="23347"/>
                  </a:lnTo>
                  <a:lnTo>
                    <a:pt x="16001" y="30205"/>
                  </a:lnTo>
                  <a:lnTo>
                    <a:pt x="23621" y="30205"/>
                  </a:lnTo>
                  <a:lnTo>
                    <a:pt x="24383" y="30967"/>
                  </a:lnTo>
                  <a:lnTo>
                    <a:pt x="25145" y="30967"/>
                  </a:lnTo>
                  <a:lnTo>
                    <a:pt x="26669" y="31729"/>
                  </a:lnTo>
                  <a:lnTo>
                    <a:pt x="27431" y="31729"/>
                  </a:lnTo>
                  <a:lnTo>
                    <a:pt x="30479" y="34777"/>
                  </a:lnTo>
                  <a:close/>
                </a:path>
                <a:path w="39370" h="57785">
                  <a:moveTo>
                    <a:pt x="35813" y="51541"/>
                  </a:moveTo>
                  <a:lnTo>
                    <a:pt x="35813" y="28681"/>
                  </a:lnTo>
                  <a:lnTo>
                    <a:pt x="35051" y="28681"/>
                  </a:lnTo>
                  <a:lnTo>
                    <a:pt x="35051" y="27919"/>
                  </a:lnTo>
                  <a:lnTo>
                    <a:pt x="34289" y="27919"/>
                  </a:lnTo>
                  <a:lnTo>
                    <a:pt x="33527" y="27157"/>
                  </a:lnTo>
                  <a:lnTo>
                    <a:pt x="32765" y="27157"/>
                  </a:lnTo>
                  <a:lnTo>
                    <a:pt x="32003" y="26395"/>
                  </a:lnTo>
                  <a:lnTo>
                    <a:pt x="31241" y="26395"/>
                  </a:lnTo>
                  <a:lnTo>
                    <a:pt x="31241" y="37063"/>
                  </a:lnTo>
                  <a:lnTo>
                    <a:pt x="32003" y="38587"/>
                  </a:lnTo>
                  <a:lnTo>
                    <a:pt x="32003" y="54589"/>
                  </a:lnTo>
                  <a:lnTo>
                    <a:pt x="32765" y="53827"/>
                  </a:lnTo>
                  <a:lnTo>
                    <a:pt x="33527" y="53827"/>
                  </a:lnTo>
                  <a:lnTo>
                    <a:pt x="34289" y="53065"/>
                  </a:lnTo>
                  <a:lnTo>
                    <a:pt x="34289" y="52303"/>
                  </a:lnTo>
                  <a:lnTo>
                    <a:pt x="35051" y="51541"/>
                  </a:lnTo>
                  <a:lnTo>
                    <a:pt x="35813" y="51541"/>
                  </a:lnTo>
                  <a:close/>
                </a:path>
                <a:path w="39370" h="57785">
                  <a:moveTo>
                    <a:pt x="36575" y="21823"/>
                  </a:moveTo>
                  <a:lnTo>
                    <a:pt x="36575" y="9631"/>
                  </a:lnTo>
                  <a:lnTo>
                    <a:pt x="35813" y="8869"/>
                  </a:lnTo>
                  <a:lnTo>
                    <a:pt x="35813" y="22585"/>
                  </a:lnTo>
                  <a:lnTo>
                    <a:pt x="36575" y="21823"/>
                  </a:lnTo>
                  <a:close/>
                </a:path>
                <a:path w="39370" h="57785">
                  <a:moveTo>
                    <a:pt x="36575" y="50017"/>
                  </a:moveTo>
                  <a:lnTo>
                    <a:pt x="36575" y="29443"/>
                  </a:lnTo>
                  <a:lnTo>
                    <a:pt x="35813" y="29443"/>
                  </a:lnTo>
                  <a:lnTo>
                    <a:pt x="35813" y="50779"/>
                  </a:lnTo>
                  <a:lnTo>
                    <a:pt x="36575" y="50017"/>
                  </a:lnTo>
                  <a:close/>
                </a:path>
                <a:path w="39370" h="57785">
                  <a:moveTo>
                    <a:pt x="37337" y="19537"/>
                  </a:moveTo>
                  <a:lnTo>
                    <a:pt x="37337" y="12679"/>
                  </a:lnTo>
                  <a:lnTo>
                    <a:pt x="36575" y="11917"/>
                  </a:lnTo>
                  <a:lnTo>
                    <a:pt x="36575" y="20299"/>
                  </a:lnTo>
                  <a:lnTo>
                    <a:pt x="37337" y="19537"/>
                  </a:lnTo>
                  <a:close/>
                </a:path>
                <a:path w="39370" h="57785">
                  <a:moveTo>
                    <a:pt x="37337" y="48493"/>
                  </a:moveTo>
                  <a:lnTo>
                    <a:pt x="37337" y="30967"/>
                  </a:lnTo>
                  <a:lnTo>
                    <a:pt x="36575" y="30205"/>
                  </a:lnTo>
                  <a:lnTo>
                    <a:pt x="36575" y="49255"/>
                  </a:lnTo>
                  <a:lnTo>
                    <a:pt x="37337" y="48493"/>
                  </a:lnTo>
                  <a:close/>
                </a:path>
                <a:path w="39370" h="57785">
                  <a:moveTo>
                    <a:pt x="38099" y="46969"/>
                  </a:moveTo>
                  <a:lnTo>
                    <a:pt x="38099" y="33253"/>
                  </a:lnTo>
                  <a:lnTo>
                    <a:pt x="37337" y="33253"/>
                  </a:lnTo>
                  <a:lnTo>
                    <a:pt x="37337" y="47731"/>
                  </a:lnTo>
                  <a:lnTo>
                    <a:pt x="38099" y="46969"/>
                  </a:lnTo>
                  <a:close/>
                </a:path>
                <a:path w="39370" h="57785">
                  <a:moveTo>
                    <a:pt x="38861" y="44683"/>
                  </a:moveTo>
                  <a:lnTo>
                    <a:pt x="38861" y="36301"/>
                  </a:lnTo>
                  <a:lnTo>
                    <a:pt x="38099" y="35539"/>
                  </a:lnTo>
                  <a:lnTo>
                    <a:pt x="38099" y="45445"/>
                  </a:lnTo>
                  <a:lnTo>
                    <a:pt x="38861" y="446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8829941" y="5225237"/>
              <a:ext cx="39370" cy="57785"/>
            </a:xfrm>
            <a:custGeom>
              <a:avLst/>
              <a:gdLst/>
              <a:ahLst/>
              <a:cxnLst/>
              <a:rect l="l" t="t" r="r" b="b"/>
              <a:pathLst>
                <a:path w="39370" h="57785">
                  <a:moveTo>
                    <a:pt x="6857" y="38658"/>
                  </a:moveTo>
                  <a:lnTo>
                    <a:pt x="0" y="38658"/>
                  </a:lnTo>
                  <a:lnTo>
                    <a:pt x="0" y="43230"/>
                  </a:lnTo>
                  <a:lnTo>
                    <a:pt x="965" y="45948"/>
                  </a:lnTo>
                  <a:lnTo>
                    <a:pt x="2336" y="50380"/>
                  </a:lnTo>
                  <a:lnTo>
                    <a:pt x="4571" y="52374"/>
                  </a:lnTo>
                  <a:lnTo>
                    <a:pt x="4571" y="53136"/>
                  </a:lnTo>
                  <a:lnTo>
                    <a:pt x="5333" y="53136"/>
                  </a:lnTo>
                  <a:lnTo>
                    <a:pt x="6857" y="54660"/>
                  </a:lnTo>
                  <a:lnTo>
                    <a:pt x="7619" y="54660"/>
                  </a:lnTo>
                  <a:lnTo>
                    <a:pt x="8381" y="55422"/>
                  </a:lnTo>
                  <a:lnTo>
                    <a:pt x="9143" y="55422"/>
                  </a:lnTo>
                  <a:lnTo>
                    <a:pt x="9905" y="56184"/>
                  </a:lnTo>
                  <a:lnTo>
                    <a:pt x="10667" y="56184"/>
                  </a:lnTo>
                  <a:lnTo>
                    <a:pt x="12191" y="56946"/>
                  </a:lnTo>
                  <a:lnTo>
                    <a:pt x="13715" y="56946"/>
                  </a:lnTo>
                  <a:lnTo>
                    <a:pt x="15239" y="57708"/>
                  </a:lnTo>
                  <a:lnTo>
                    <a:pt x="23621" y="57708"/>
                  </a:lnTo>
                  <a:lnTo>
                    <a:pt x="25145" y="56946"/>
                  </a:lnTo>
                  <a:lnTo>
                    <a:pt x="26669" y="56946"/>
                  </a:lnTo>
                  <a:lnTo>
                    <a:pt x="27431" y="56184"/>
                  </a:lnTo>
                  <a:lnTo>
                    <a:pt x="28955" y="56184"/>
                  </a:lnTo>
                  <a:lnTo>
                    <a:pt x="31241" y="54660"/>
                  </a:lnTo>
                  <a:lnTo>
                    <a:pt x="32003" y="54660"/>
                  </a:lnTo>
                  <a:lnTo>
                    <a:pt x="32765" y="53898"/>
                  </a:lnTo>
                  <a:lnTo>
                    <a:pt x="33527" y="53898"/>
                  </a:lnTo>
                  <a:lnTo>
                    <a:pt x="34289" y="53136"/>
                  </a:lnTo>
                  <a:lnTo>
                    <a:pt x="34289" y="52374"/>
                  </a:lnTo>
                  <a:lnTo>
                    <a:pt x="35051" y="51612"/>
                  </a:lnTo>
                  <a:lnTo>
                    <a:pt x="35813" y="51612"/>
                  </a:lnTo>
                  <a:lnTo>
                    <a:pt x="35813" y="50850"/>
                  </a:lnTo>
                  <a:lnTo>
                    <a:pt x="36575" y="50088"/>
                  </a:lnTo>
                  <a:lnTo>
                    <a:pt x="36575" y="49326"/>
                  </a:lnTo>
                  <a:lnTo>
                    <a:pt x="37337" y="48564"/>
                  </a:lnTo>
                  <a:lnTo>
                    <a:pt x="37337" y="47802"/>
                  </a:lnTo>
                  <a:lnTo>
                    <a:pt x="38099" y="47040"/>
                  </a:lnTo>
                  <a:lnTo>
                    <a:pt x="38099" y="45516"/>
                  </a:lnTo>
                  <a:lnTo>
                    <a:pt x="38861" y="44754"/>
                  </a:lnTo>
                  <a:lnTo>
                    <a:pt x="38861" y="36372"/>
                  </a:lnTo>
                  <a:lnTo>
                    <a:pt x="38099" y="35610"/>
                  </a:lnTo>
                  <a:lnTo>
                    <a:pt x="38099" y="33324"/>
                  </a:lnTo>
                  <a:lnTo>
                    <a:pt x="37337" y="33324"/>
                  </a:lnTo>
                  <a:lnTo>
                    <a:pt x="37337" y="31038"/>
                  </a:lnTo>
                  <a:lnTo>
                    <a:pt x="36575" y="30276"/>
                  </a:lnTo>
                  <a:lnTo>
                    <a:pt x="36575" y="29514"/>
                  </a:lnTo>
                  <a:lnTo>
                    <a:pt x="35813" y="29514"/>
                  </a:lnTo>
                  <a:lnTo>
                    <a:pt x="35813" y="28752"/>
                  </a:lnTo>
                  <a:lnTo>
                    <a:pt x="35051" y="28752"/>
                  </a:lnTo>
                  <a:lnTo>
                    <a:pt x="35051" y="27990"/>
                  </a:lnTo>
                  <a:lnTo>
                    <a:pt x="34289" y="27990"/>
                  </a:lnTo>
                  <a:lnTo>
                    <a:pt x="33527" y="27228"/>
                  </a:lnTo>
                  <a:lnTo>
                    <a:pt x="32765" y="27228"/>
                  </a:lnTo>
                  <a:lnTo>
                    <a:pt x="32003" y="26466"/>
                  </a:lnTo>
                  <a:lnTo>
                    <a:pt x="31241" y="26466"/>
                  </a:lnTo>
                  <a:lnTo>
                    <a:pt x="32003" y="26466"/>
                  </a:lnTo>
                  <a:lnTo>
                    <a:pt x="32765" y="25704"/>
                  </a:lnTo>
                  <a:lnTo>
                    <a:pt x="33527" y="25704"/>
                  </a:lnTo>
                  <a:lnTo>
                    <a:pt x="35813" y="23418"/>
                  </a:lnTo>
                  <a:lnTo>
                    <a:pt x="35813" y="22656"/>
                  </a:lnTo>
                  <a:lnTo>
                    <a:pt x="36575" y="21894"/>
                  </a:lnTo>
                  <a:lnTo>
                    <a:pt x="36575" y="20370"/>
                  </a:lnTo>
                  <a:lnTo>
                    <a:pt x="37337" y="19608"/>
                  </a:lnTo>
                  <a:lnTo>
                    <a:pt x="37337" y="12750"/>
                  </a:lnTo>
                  <a:lnTo>
                    <a:pt x="36575" y="11988"/>
                  </a:lnTo>
                  <a:lnTo>
                    <a:pt x="36575" y="9702"/>
                  </a:lnTo>
                  <a:lnTo>
                    <a:pt x="35813" y="8940"/>
                  </a:lnTo>
                  <a:lnTo>
                    <a:pt x="35813" y="8178"/>
                  </a:lnTo>
                  <a:lnTo>
                    <a:pt x="34289" y="6654"/>
                  </a:lnTo>
                  <a:lnTo>
                    <a:pt x="34289" y="5892"/>
                  </a:lnTo>
                  <a:lnTo>
                    <a:pt x="33527" y="5892"/>
                  </a:lnTo>
                  <a:lnTo>
                    <a:pt x="32765" y="5130"/>
                  </a:lnTo>
                  <a:lnTo>
                    <a:pt x="32765" y="4368"/>
                  </a:lnTo>
                  <a:lnTo>
                    <a:pt x="32003" y="4368"/>
                  </a:lnTo>
                  <a:lnTo>
                    <a:pt x="31241" y="3606"/>
                  </a:lnTo>
                  <a:lnTo>
                    <a:pt x="30479" y="3606"/>
                  </a:lnTo>
                  <a:lnTo>
                    <a:pt x="28955" y="2844"/>
                  </a:lnTo>
                  <a:lnTo>
                    <a:pt x="27431" y="2844"/>
                  </a:lnTo>
                  <a:lnTo>
                    <a:pt x="26669" y="1320"/>
                  </a:lnTo>
                  <a:lnTo>
                    <a:pt x="24383" y="1320"/>
                  </a:lnTo>
                  <a:lnTo>
                    <a:pt x="23621" y="558"/>
                  </a:lnTo>
                  <a:lnTo>
                    <a:pt x="17995" y="749"/>
                  </a:lnTo>
                  <a:lnTo>
                    <a:pt x="12255" y="0"/>
                  </a:lnTo>
                  <a:lnTo>
                    <a:pt x="8381" y="4368"/>
                  </a:lnTo>
                  <a:lnTo>
                    <a:pt x="7619" y="4368"/>
                  </a:lnTo>
                  <a:lnTo>
                    <a:pt x="4571" y="7416"/>
                  </a:lnTo>
                  <a:lnTo>
                    <a:pt x="4330" y="9613"/>
                  </a:lnTo>
                  <a:lnTo>
                    <a:pt x="2019" y="11112"/>
                  </a:lnTo>
                  <a:lnTo>
                    <a:pt x="2285" y="13512"/>
                  </a:lnTo>
                  <a:lnTo>
                    <a:pt x="1523" y="14274"/>
                  </a:lnTo>
                  <a:lnTo>
                    <a:pt x="1523" y="18846"/>
                  </a:lnTo>
                  <a:lnTo>
                    <a:pt x="8381" y="18846"/>
                  </a:lnTo>
                  <a:lnTo>
                    <a:pt x="8381" y="15798"/>
                  </a:lnTo>
                  <a:lnTo>
                    <a:pt x="9143" y="14274"/>
                  </a:lnTo>
                  <a:lnTo>
                    <a:pt x="9143" y="12750"/>
                  </a:lnTo>
                  <a:lnTo>
                    <a:pt x="13715" y="8178"/>
                  </a:lnTo>
                  <a:lnTo>
                    <a:pt x="16001" y="8178"/>
                  </a:lnTo>
                  <a:lnTo>
                    <a:pt x="17525" y="7416"/>
                  </a:lnTo>
                  <a:lnTo>
                    <a:pt x="22859" y="7416"/>
                  </a:lnTo>
                  <a:lnTo>
                    <a:pt x="23621" y="8178"/>
                  </a:lnTo>
                  <a:lnTo>
                    <a:pt x="25145" y="8178"/>
                  </a:lnTo>
                  <a:lnTo>
                    <a:pt x="25907" y="8940"/>
                  </a:lnTo>
                  <a:lnTo>
                    <a:pt x="26669" y="8940"/>
                  </a:lnTo>
                  <a:lnTo>
                    <a:pt x="27431" y="9702"/>
                  </a:lnTo>
                  <a:lnTo>
                    <a:pt x="27431" y="10464"/>
                  </a:lnTo>
                  <a:lnTo>
                    <a:pt x="28193" y="10464"/>
                  </a:lnTo>
                  <a:lnTo>
                    <a:pt x="28955" y="11226"/>
                  </a:lnTo>
                  <a:lnTo>
                    <a:pt x="28955" y="12750"/>
                  </a:lnTo>
                  <a:lnTo>
                    <a:pt x="30479" y="14274"/>
                  </a:lnTo>
                  <a:lnTo>
                    <a:pt x="30479" y="18084"/>
                  </a:lnTo>
                  <a:lnTo>
                    <a:pt x="28955" y="18846"/>
                  </a:lnTo>
                  <a:lnTo>
                    <a:pt x="28955" y="20370"/>
                  </a:lnTo>
                  <a:lnTo>
                    <a:pt x="25907" y="23418"/>
                  </a:lnTo>
                  <a:lnTo>
                    <a:pt x="25145" y="23418"/>
                  </a:lnTo>
                  <a:lnTo>
                    <a:pt x="24383" y="24180"/>
                  </a:lnTo>
                  <a:lnTo>
                    <a:pt x="23621" y="24180"/>
                  </a:lnTo>
                  <a:lnTo>
                    <a:pt x="22859" y="24942"/>
                  </a:lnTo>
                  <a:lnTo>
                    <a:pt x="16763" y="24942"/>
                  </a:lnTo>
                  <a:lnTo>
                    <a:pt x="16001" y="23418"/>
                  </a:lnTo>
                  <a:lnTo>
                    <a:pt x="16001" y="30276"/>
                  </a:lnTo>
                  <a:lnTo>
                    <a:pt x="23621" y="30276"/>
                  </a:lnTo>
                  <a:lnTo>
                    <a:pt x="24383" y="31038"/>
                  </a:lnTo>
                  <a:lnTo>
                    <a:pt x="25145" y="31038"/>
                  </a:lnTo>
                  <a:lnTo>
                    <a:pt x="26669" y="31800"/>
                  </a:lnTo>
                  <a:lnTo>
                    <a:pt x="27431" y="31800"/>
                  </a:lnTo>
                  <a:lnTo>
                    <a:pt x="30479" y="34848"/>
                  </a:lnTo>
                  <a:lnTo>
                    <a:pt x="30479" y="35610"/>
                  </a:lnTo>
                  <a:lnTo>
                    <a:pt x="31241" y="36372"/>
                  </a:lnTo>
                  <a:lnTo>
                    <a:pt x="31241" y="37134"/>
                  </a:lnTo>
                  <a:lnTo>
                    <a:pt x="32003" y="38658"/>
                  </a:lnTo>
                  <a:lnTo>
                    <a:pt x="32003" y="43230"/>
                  </a:lnTo>
                  <a:lnTo>
                    <a:pt x="31241" y="43992"/>
                  </a:lnTo>
                  <a:lnTo>
                    <a:pt x="31241" y="44754"/>
                  </a:lnTo>
                  <a:lnTo>
                    <a:pt x="30479" y="46278"/>
                  </a:lnTo>
                  <a:lnTo>
                    <a:pt x="30479" y="47040"/>
                  </a:lnTo>
                  <a:lnTo>
                    <a:pt x="28193" y="48564"/>
                  </a:lnTo>
                  <a:lnTo>
                    <a:pt x="27431" y="48564"/>
                  </a:lnTo>
                  <a:lnTo>
                    <a:pt x="26669" y="49326"/>
                  </a:lnTo>
                  <a:lnTo>
                    <a:pt x="25145" y="50088"/>
                  </a:lnTo>
                  <a:lnTo>
                    <a:pt x="23621" y="50088"/>
                  </a:lnTo>
                  <a:lnTo>
                    <a:pt x="22097" y="50850"/>
                  </a:lnTo>
                  <a:lnTo>
                    <a:pt x="16763" y="50850"/>
                  </a:lnTo>
                  <a:lnTo>
                    <a:pt x="16001" y="50088"/>
                  </a:lnTo>
                  <a:lnTo>
                    <a:pt x="12953" y="50088"/>
                  </a:lnTo>
                  <a:lnTo>
                    <a:pt x="12191" y="49326"/>
                  </a:lnTo>
                  <a:lnTo>
                    <a:pt x="10667" y="48564"/>
                  </a:lnTo>
                  <a:lnTo>
                    <a:pt x="8381" y="46278"/>
                  </a:lnTo>
                  <a:lnTo>
                    <a:pt x="8381" y="45516"/>
                  </a:lnTo>
                  <a:lnTo>
                    <a:pt x="7619" y="43992"/>
                  </a:lnTo>
                  <a:lnTo>
                    <a:pt x="7619" y="43230"/>
                  </a:lnTo>
                  <a:lnTo>
                    <a:pt x="6857" y="41706"/>
                  </a:lnTo>
                  <a:lnTo>
                    <a:pt x="6857" y="3865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9053956" y="5226557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31242" y="53340"/>
                  </a:move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44" y="54360"/>
                  </a:lnTo>
                  <a:lnTo>
                    <a:pt x="16521" y="56464"/>
                  </a:lnTo>
                  <a:lnTo>
                    <a:pt x="22098" y="56291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close/>
                </a:path>
                <a:path w="40004" h="56514">
                  <a:moveTo>
                    <a:pt x="36576" y="7620"/>
                  </a:move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close/>
                </a:path>
                <a:path w="40004" h="56514">
                  <a:moveTo>
                    <a:pt x="37338" y="47244"/>
                  </a:move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2004"/>
                  </a:lnTo>
                  <a:lnTo>
                    <a:pt x="30480" y="32766"/>
                  </a:lnTo>
                  <a:lnTo>
                    <a:pt x="30480" y="33528"/>
                  </a:lnTo>
                  <a:lnTo>
                    <a:pt x="31242" y="35052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close/>
                </a:path>
                <a:path w="40004" h="56514">
                  <a:moveTo>
                    <a:pt x="38100" y="45720"/>
                  </a:moveTo>
                  <a:lnTo>
                    <a:pt x="38100" y="28194"/>
                  </a:lnTo>
                  <a:lnTo>
                    <a:pt x="37338" y="27432"/>
                  </a:lnTo>
                  <a:lnTo>
                    <a:pt x="37338" y="46482"/>
                  </a:lnTo>
                  <a:lnTo>
                    <a:pt x="38100" y="45720"/>
                  </a:lnTo>
                  <a:close/>
                </a:path>
                <a:path w="40004" h="56514">
                  <a:moveTo>
                    <a:pt x="38862" y="44196"/>
                  </a:moveTo>
                  <a:lnTo>
                    <a:pt x="38862" y="30480"/>
                  </a:lnTo>
                  <a:lnTo>
                    <a:pt x="38100" y="29718"/>
                  </a:lnTo>
                  <a:lnTo>
                    <a:pt x="38100" y="44958"/>
                  </a:lnTo>
                  <a:lnTo>
                    <a:pt x="38862" y="44196"/>
                  </a:lnTo>
                  <a:close/>
                </a:path>
                <a:path w="40004" h="56514">
                  <a:moveTo>
                    <a:pt x="39624" y="41148"/>
                  </a:moveTo>
                  <a:lnTo>
                    <a:pt x="39624" y="33528"/>
                  </a:lnTo>
                  <a:lnTo>
                    <a:pt x="38862" y="32766"/>
                  </a:lnTo>
                  <a:lnTo>
                    <a:pt x="38862" y="41910"/>
                  </a:lnTo>
                  <a:lnTo>
                    <a:pt x="39624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9053956" y="5226557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7620" y="40386"/>
                  </a:move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60" y="54372"/>
                  </a:lnTo>
                  <a:lnTo>
                    <a:pt x="16521" y="56464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lnTo>
                    <a:pt x="37338" y="46482"/>
                  </a:lnTo>
                  <a:lnTo>
                    <a:pt x="38100" y="45720"/>
                  </a:lnTo>
                  <a:lnTo>
                    <a:pt x="38100" y="44958"/>
                  </a:lnTo>
                  <a:lnTo>
                    <a:pt x="38862" y="44196"/>
                  </a:lnTo>
                  <a:lnTo>
                    <a:pt x="38862" y="41910"/>
                  </a:lnTo>
                  <a:lnTo>
                    <a:pt x="39624" y="41148"/>
                  </a:lnTo>
                  <a:lnTo>
                    <a:pt x="39624" y="33528"/>
                  </a:lnTo>
                  <a:lnTo>
                    <a:pt x="38862" y="32766"/>
                  </a:lnTo>
                  <a:lnTo>
                    <a:pt x="38862" y="30480"/>
                  </a:lnTo>
                  <a:lnTo>
                    <a:pt x="38100" y="29718"/>
                  </a:lnTo>
                  <a:lnTo>
                    <a:pt x="38100" y="28194"/>
                  </a:lnTo>
                  <a:lnTo>
                    <a:pt x="37338" y="27432"/>
                  </a:ln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2004"/>
                  </a:lnTo>
                  <a:lnTo>
                    <a:pt x="30480" y="32766"/>
                  </a:lnTo>
                  <a:lnTo>
                    <a:pt x="30480" y="33528"/>
                  </a:lnTo>
                  <a:lnTo>
                    <a:pt x="31242" y="35052"/>
                  </a:ln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9299320" y="5228843"/>
              <a:ext cx="39370" cy="54610"/>
            </a:xfrm>
            <a:custGeom>
              <a:avLst/>
              <a:gdLst/>
              <a:ahLst/>
              <a:cxnLst/>
              <a:rect l="l" t="t" r="r" b="b"/>
              <a:pathLst>
                <a:path w="39370" h="54610">
                  <a:moveTo>
                    <a:pt x="38861" y="7620"/>
                  </a:moveTo>
                  <a:lnTo>
                    <a:pt x="38861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32003" y="7620"/>
                  </a:lnTo>
                  <a:lnTo>
                    <a:pt x="27431" y="11430"/>
                  </a:lnTo>
                  <a:lnTo>
                    <a:pt x="25907" y="14478"/>
                  </a:lnTo>
                  <a:lnTo>
                    <a:pt x="24383" y="15240"/>
                  </a:lnTo>
                  <a:lnTo>
                    <a:pt x="22859" y="18288"/>
                  </a:lnTo>
                  <a:lnTo>
                    <a:pt x="20573" y="20574"/>
                  </a:lnTo>
                  <a:lnTo>
                    <a:pt x="16763" y="28194"/>
                  </a:lnTo>
                  <a:lnTo>
                    <a:pt x="15239" y="29718"/>
                  </a:lnTo>
                  <a:lnTo>
                    <a:pt x="13715" y="32766"/>
                  </a:lnTo>
                  <a:lnTo>
                    <a:pt x="13715" y="34290"/>
                  </a:lnTo>
                  <a:lnTo>
                    <a:pt x="11429" y="38862"/>
                  </a:lnTo>
                  <a:lnTo>
                    <a:pt x="11429" y="40386"/>
                  </a:lnTo>
                  <a:lnTo>
                    <a:pt x="9905" y="43434"/>
                  </a:lnTo>
                  <a:lnTo>
                    <a:pt x="9905" y="44958"/>
                  </a:lnTo>
                  <a:lnTo>
                    <a:pt x="9143" y="46482"/>
                  </a:lnTo>
                  <a:lnTo>
                    <a:pt x="9143" y="48006"/>
                  </a:lnTo>
                  <a:lnTo>
                    <a:pt x="8381" y="49530"/>
                  </a:lnTo>
                  <a:lnTo>
                    <a:pt x="8381" y="51054"/>
                  </a:lnTo>
                  <a:lnTo>
                    <a:pt x="7619" y="52578"/>
                  </a:lnTo>
                  <a:lnTo>
                    <a:pt x="7619" y="54102"/>
                  </a:lnTo>
                  <a:lnTo>
                    <a:pt x="16763" y="54102"/>
                  </a:lnTo>
                  <a:lnTo>
                    <a:pt x="16763" y="51054"/>
                  </a:lnTo>
                  <a:lnTo>
                    <a:pt x="17525" y="48768"/>
                  </a:lnTo>
                  <a:lnTo>
                    <a:pt x="17525" y="47244"/>
                  </a:lnTo>
                  <a:lnTo>
                    <a:pt x="18287" y="45720"/>
                  </a:lnTo>
                  <a:lnTo>
                    <a:pt x="18287" y="42672"/>
                  </a:lnTo>
                  <a:lnTo>
                    <a:pt x="19811" y="39624"/>
                  </a:lnTo>
                  <a:lnTo>
                    <a:pt x="19811" y="38100"/>
                  </a:lnTo>
                  <a:lnTo>
                    <a:pt x="21335" y="35052"/>
                  </a:lnTo>
                  <a:lnTo>
                    <a:pt x="21335" y="33528"/>
                  </a:lnTo>
                  <a:lnTo>
                    <a:pt x="22859" y="30480"/>
                  </a:lnTo>
                  <a:lnTo>
                    <a:pt x="23621" y="28194"/>
                  </a:lnTo>
                  <a:lnTo>
                    <a:pt x="25907" y="23622"/>
                  </a:lnTo>
                  <a:lnTo>
                    <a:pt x="26669" y="22860"/>
                  </a:lnTo>
                  <a:lnTo>
                    <a:pt x="28955" y="18288"/>
                  </a:lnTo>
                  <a:lnTo>
                    <a:pt x="29717" y="17526"/>
                  </a:lnTo>
                  <a:lnTo>
                    <a:pt x="30479" y="16002"/>
                  </a:lnTo>
                  <a:lnTo>
                    <a:pt x="33527" y="13716"/>
                  </a:lnTo>
                  <a:lnTo>
                    <a:pt x="34289" y="12192"/>
                  </a:lnTo>
                  <a:lnTo>
                    <a:pt x="35813" y="11430"/>
                  </a:lnTo>
                  <a:lnTo>
                    <a:pt x="36575" y="9906"/>
                  </a:lnTo>
                  <a:lnTo>
                    <a:pt x="38099" y="9144"/>
                  </a:lnTo>
                  <a:lnTo>
                    <a:pt x="38861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9299320" y="5228843"/>
              <a:ext cx="39370" cy="54610"/>
            </a:xfrm>
            <a:custGeom>
              <a:avLst/>
              <a:gdLst/>
              <a:ahLst/>
              <a:cxnLst/>
              <a:rect l="l" t="t" r="r" b="b"/>
              <a:pathLst>
                <a:path w="39370" h="54610">
                  <a:moveTo>
                    <a:pt x="32003" y="7620"/>
                  </a:moveTo>
                  <a:lnTo>
                    <a:pt x="27431" y="11430"/>
                  </a:lnTo>
                  <a:lnTo>
                    <a:pt x="25907" y="14478"/>
                  </a:lnTo>
                  <a:lnTo>
                    <a:pt x="24383" y="15240"/>
                  </a:lnTo>
                  <a:lnTo>
                    <a:pt x="22859" y="18288"/>
                  </a:lnTo>
                  <a:lnTo>
                    <a:pt x="20573" y="20574"/>
                  </a:lnTo>
                  <a:lnTo>
                    <a:pt x="19811" y="22098"/>
                  </a:lnTo>
                  <a:lnTo>
                    <a:pt x="19049" y="23622"/>
                  </a:lnTo>
                  <a:lnTo>
                    <a:pt x="18287" y="25146"/>
                  </a:lnTo>
                  <a:lnTo>
                    <a:pt x="17525" y="26670"/>
                  </a:lnTo>
                  <a:lnTo>
                    <a:pt x="16763" y="28194"/>
                  </a:lnTo>
                  <a:lnTo>
                    <a:pt x="15239" y="29718"/>
                  </a:lnTo>
                  <a:lnTo>
                    <a:pt x="14477" y="31242"/>
                  </a:lnTo>
                  <a:lnTo>
                    <a:pt x="13715" y="32766"/>
                  </a:lnTo>
                  <a:lnTo>
                    <a:pt x="13715" y="34290"/>
                  </a:lnTo>
                  <a:lnTo>
                    <a:pt x="12953" y="35814"/>
                  </a:lnTo>
                  <a:lnTo>
                    <a:pt x="12191" y="37338"/>
                  </a:lnTo>
                  <a:lnTo>
                    <a:pt x="11429" y="38862"/>
                  </a:lnTo>
                  <a:lnTo>
                    <a:pt x="11429" y="40386"/>
                  </a:lnTo>
                  <a:lnTo>
                    <a:pt x="9905" y="43434"/>
                  </a:lnTo>
                  <a:lnTo>
                    <a:pt x="9905" y="44958"/>
                  </a:lnTo>
                  <a:lnTo>
                    <a:pt x="9143" y="46482"/>
                  </a:lnTo>
                  <a:lnTo>
                    <a:pt x="9143" y="48006"/>
                  </a:lnTo>
                  <a:lnTo>
                    <a:pt x="8381" y="49530"/>
                  </a:lnTo>
                  <a:lnTo>
                    <a:pt x="8381" y="51054"/>
                  </a:lnTo>
                  <a:lnTo>
                    <a:pt x="7619" y="52578"/>
                  </a:lnTo>
                  <a:lnTo>
                    <a:pt x="7619" y="54102"/>
                  </a:lnTo>
                  <a:lnTo>
                    <a:pt x="16763" y="54102"/>
                  </a:lnTo>
                  <a:lnTo>
                    <a:pt x="16763" y="51054"/>
                  </a:lnTo>
                  <a:lnTo>
                    <a:pt x="17525" y="48768"/>
                  </a:lnTo>
                  <a:lnTo>
                    <a:pt x="17525" y="47244"/>
                  </a:lnTo>
                  <a:lnTo>
                    <a:pt x="18287" y="45720"/>
                  </a:lnTo>
                  <a:lnTo>
                    <a:pt x="18287" y="42672"/>
                  </a:lnTo>
                  <a:lnTo>
                    <a:pt x="19049" y="41148"/>
                  </a:lnTo>
                  <a:lnTo>
                    <a:pt x="19811" y="39624"/>
                  </a:lnTo>
                  <a:lnTo>
                    <a:pt x="19811" y="38100"/>
                  </a:lnTo>
                  <a:lnTo>
                    <a:pt x="21335" y="35052"/>
                  </a:lnTo>
                  <a:lnTo>
                    <a:pt x="21335" y="33528"/>
                  </a:lnTo>
                  <a:lnTo>
                    <a:pt x="22859" y="30480"/>
                  </a:lnTo>
                  <a:lnTo>
                    <a:pt x="23621" y="28194"/>
                  </a:lnTo>
                  <a:lnTo>
                    <a:pt x="25907" y="23622"/>
                  </a:lnTo>
                  <a:lnTo>
                    <a:pt x="26669" y="22860"/>
                  </a:lnTo>
                  <a:lnTo>
                    <a:pt x="28955" y="18288"/>
                  </a:lnTo>
                  <a:lnTo>
                    <a:pt x="29717" y="17526"/>
                  </a:lnTo>
                  <a:lnTo>
                    <a:pt x="30479" y="16002"/>
                  </a:lnTo>
                  <a:lnTo>
                    <a:pt x="33527" y="13716"/>
                  </a:lnTo>
                  <a:lnTo>
                    <a:pt x="34289" y="12192"/>
                  </a:lnTo>
                  <a:lnTo>
                    <a:pt x="35813" y="11430"/>
                  </a:lnTo>
                  <a:lnTo>
                    <a:pt x="36575" y="9906"/>
                  </a:lnTo>
                  <a:lnTo>
                    <a:pt x="38099" y="9144"/>
                  </a:lnTo>
                  <a:lnTo>
                    <a:pt x="38861" y="7620"/>
                  </a:lnTo>
                  <a:lnTo>
                    <a:pt x="38861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32003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8565527" y="4632959"/>
              <a:ext cx="106680" cy="527050"/>
            </a:xfrm>
            <a:custGeom>
              <a:avLst/>
              <a:gdLst/>
              <a:ahLst/>
              <a:cxnLst/>
              <a:rect l="l" t="t" r="r" b="b"/>
              <a:pathLst>
                <a:path w="106679" h="527050">
                  <a:moveTo>
                    <a:pt x="0" y="526541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6541"/>
                  </a:lnTo>
                  <a:lnTo>
                    <a:pt x="0" y="52654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8565527" y="4632959"/>
              <a:ext cx="106680" cy="527050"/>
            </a:xfrm>
            <a:custGeom>
              <a:avLst/>
              <a:gdLst/>
              <a:ahLst/>
              <a:cxnLst/>
              <a:rect l="l" t="t" r="r" b="b"/>
              <a:pathLst>
                <a:path w="106679" h="527050">
                  <a:moveTo>
                    <a:pt x="0" y="526541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6541"/>
                  </a:lnTo>
                  <a:lnTo>
                    <a:pt x="0" y="52654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9018155" y="4919471"/>
              <a:ext cx="106045" cy="241935"/>
            </a:xfrm>
            <a:custGeom>
              <a:avLst/>
              <a:gdLst/>
              <a:ahLst/>
              <a:cxnLst/>
              <a:rect l="l" t="t" r="r" b="b"/>
              <a:pathLst>
                <a:path w="106045" h="241935">
                  <a:moveTo>
                    <a:pt x="0" y="241553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241553"/>
                  </a:lnTo>
                  <a:lnTo>
                    <a:pt x="0" y="24155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9018155" y="4919471"/>
              <a:ext cx="106045" cy="241935"/>
            </a:xfrm>
            <a:custGeom>
              <a:avLst/>
              <a:gdLst/>
              <a:ahLst/>
              <a:cxnLst/>
              <a:rect l="l" t="t" r="r" b="b"/>
              <a:pathLst>
                <a:path w="106045" h="241935">
                  <a:moveTo>
                    <a:pt x="0" y="241553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241553"/>
                  </a:lnTo>
                  <a:lnTo>
                    <a:pt x="0" y="24155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9268091" y="4971287"/>
              <a:ext cx="106045" cy="189865"/>
            </a:xfrm>
            <a:custGeom>
              <a:avLst/>
              <a:gdLst/>
              <a:ahLst/>
              <a:cxnLst/>
              <a:rect l="l" t="t" r="r" b="b"/>
              <a:pathLst>
                <a:path w="106045" h="189864">
                  <a:moveTo>
                    <a:pt x="0" y="189737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189737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9268091" y="4971287"/>
              <a:ext cx="106045" cy="189865"/>
            </a:xfrm>
            <a:custGeom>
              <a:avLst/>
              <a:gdLst/>
              <a:ahLst/>
              <a:cxnLst/>
              <a:rect l="l" t="t" r="r" b="b"/>
              <a:pathLst>
                <a:path w="106045" h="189864">
                  <a:moveTo>
                    <a:pt x="0" y="189737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189737"/>
                  </a:lnTo>
                  <a:lnTo>
                    <a:pt x="0" y="18973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6784720" y="450037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6784720" y="450037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6790829" y="4500371"/>
              <a:ext cx="1504315" cy="6350"/>
            </a:xfrm>
            <a:custGeom>
              <a:avLst/>
              <a:gdLst/>
              <a:ahLst/>
              <a:cxnLst/>
              <a:rect l="l" t="t" r="r" b="b"/>
              <a:pathLst>
                <a:path w="1504315" h="6350">
                  <a:moveTo>
                    <a:pt x="1504188" y="6096"/>
                  </a:moveTo>
                  <a:lnTo>
                    <a:pt x="150418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418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6790829" y="4500371"/>
              <a:ext cx="1503680" cy="0"/>
            </a:xfrm>
            <a:custGeom>
              <a:avLst/>
              <a:gdLst/>
              <a:ahLst/>
              <a:cxnLst/>
              <a:rect l="l" t="t" r="r" b="b"/>
              <a:pathLst>
                <a:path w="1503679" h="0">
                  <a:moveTo>
                    <a:pt x="0" y="0"/>
                  </a:moveTo>
                  <a:lnTo>
                    <a:pt x="1503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8295017" y="450037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8294255" y="450037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8301100" y="4500371"/>
              <a:ext cx="1502410" cy="6350"/>
            </a:xfrm>
            <a:custGeom>
              <a:avLst/>
              <a:gdLst/>
              <a:ahLst/>
              <a:cxnLst/>
              <a:rect l="l" t="t" r="r" b="b"/>
              <a:pathLst>
                <a:path w="1502409" h="6350">
                  <a:moveTo>
                    <a:pt x="1501902" y="6096"/>
                  </a:moveTo>
                  <a:lnTo>
                    <a:pt x="1501902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190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8300338" y="4500371"/>
              <a:ext cx="1503045" cy="0"/>
            </a:xfrm>
            <a:custGeom>
              <a:avLst/>
              <a:gdLst/>
              <a:ahLst/>
              <a:cxnLst/>
              <a:rect l="l" t="t" r="r" b="b"/>
              <a:pathLst>
                <a:path w="1503045" h="0">
                  <a:moveTo>
                    <a:pt x="0" y="0"/>
                  </a:moveTo>
                  <a:lnTo>
                    <a:pt x="15026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9803015" y="450037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9803015" y="450037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6784720" y="4506467"/>
              <a:ext cx="6350" cy="1111885"/>
            </a:xfrm>
            <a:custGeom>
              <a:avLst/>
              <a:gdLst/>
              <a:ahLst/>
              <a:cxnLst/>
              <a:rect l="l" t="t" r="r" b="b"/>
              <a:pathLst>
                <a:path w="6350" h="1111885">
                  <a:moveTo>
                    <a:pt x="6096" y="111175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111758"/>
                  </a:lnTo>
                  <a:lnTo>
                    <a:pt x="6096" y="11117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6784720" y="4506467"/>
              <a:ext cx="0" cy="1111885"/>
            </a:xfrm>
            <a:custGeom>
              <a:avLst/>
              <a:gdLst/>
              <a:ahLst/>
              <a:cxnLst/>
              <a:rect l="l" t="t" r="r" b="b"/>
              <a:pathLst>
                <a:path w="0" h="1111885">
                  <a:moveTo>
                    <a:pt x="0" y="0"/>
                  </a:moveTo>
                  <a:lnTo>
                    <a:pt x="0" y="11117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8295017" y="4506467"/>
              <a:ext cx="6350" cy="1111885"/>
            </a:xfrm>
            <a:custGeom>
              <a:avLst/>
              <a:gdLst/>
              <a:ahLst/>
              <a:cxnLst/>
              <a:rect l="l" t="t" r="r" b="b"/>
              <a:pathLst>
                <a:path w="6350" h="1111885">
                  <a:moveTo>
                    <a:pt x="6096" y="111175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111758"/>
                  </a:lnTo>
                  <a:lnTo>
                    <a:pt x="6096" y="11117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8294255" y="4506467"/>
              <a:ext cx="0" cy="1111885"/>
            </a:xfrm>
            <a:custGeom>
              <a:avLst/>
              <a:gdLst/>
              <a:ahLst/>
              <a:cxnLst/>
              <a:rect l="l" t="t" r="r" b="b"/>
              <a:pathLst>
                <a:path w="0" h="1111885">
                  <a:moveTo>
                    <a:pt x="0" y="0"/>
                  </a:moveTo>
                  <a:lnTo>
                    <a:pt x="0" y="11117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9803015" y="4506467"/>
              <a:ext cx="6350" cy="1111885"/>
            </a:xfrm>
            <a:custGeom>
              <a:avLst/>
              <a:gdLst/>
              <a:ahLst/>
              <a:cxnLst/>
              <a:rect l="l" t="t" r="r" b="b"/>
              <a:pathLst>
                <a:path w="6350" h="1111885">
                  <a:moveTo>
                    <a:pt x="6096" y="111175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111758"/>
                  </a:lnTo>
                  <a:lnTo>
                    <a:pt x="6096" y="11117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9803015" y="4506467"/>
              <a:ext cx="0" cy="1111885"/>
            </a:xfrm>
            <a:custGeom>
              <a:avLst/>
              <a:gdLst/>
              <a:ahLst/>
              <a:cxnLst/>
              <a:rect l="l" t="t" r="r" b="b"/>
              <a:pathLst>
                <a:path w="0" h="1111885">
                  <a:moveTo>
                    <a:pt x="0" y="0"/>
                  </a:moveTo>
                  <a:lnTo>
                    <a:pt x="0" y="11117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4" name="object 144" descr=""/>
          <p:cNvSpPr txBox="1"/>
          <p:nvPr/>
        </p:nvSpPr>
        <p:spPr>
          <a:xfrm>
            <a:off x="3769309" y="5621083"/>
            <a:ext cx="1508760" cy="1083945"/>
          </a:xfrm>
          <a:prstGeom prst="rect">
            <a:avLst/>
          </a:prstGeom>
          <a:solidFill>
            <a:srgbClr val="00FFFF"/>
          </a:solidFill>
          <a:ln w="7239">
            <a:solidFill>
              <a:srgbClr val="000000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endParaRPr sz="900">
              <a:latin typeface="Times New Roman"/>
              <a:cs typeface="Times New Roman"/>
            </a:endParaRPr>
          </a:p>
          <a:p>
            <a:pPr marL="78105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Motor</a:t>
            </a:r>
            <a:r>
              <a:rPr dirty="0" sz="900" spc="85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asíncrono</a:t>
            </a:r>
            <a:endParaRPr sz="900">
              <a:latin typeface="Arial"/>
              <a:cs typeface="Arial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5277688" y="5621083"/>
            <a:ext cx="1510030" cy="1083945"/>
          </a:xfrm>
          <a:prstGeom prst="rect">
            <a:avLst/>
          </a:prstGeom>
          <a:ln w="6476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endParaRPr sz="900">
              <a:latin typeface="Times New Roman"/>
              <a:cs typeface="Times New Roman"/>
            </a:endParaRPr>
          </a:p>
          <a:p>
            <a:pPr marL="118745" indent="-71120">
              <a:lnSpc>
                <a:spcPct val="100000"/>
              </a:lnSpc>
              <a:buChar char="-"/>
              <a:tabLst>
                <a:tab pos="118745" algn="l"/>
              </a:tabLst>
            </a:pPr>
            <a:r>
              <a:rPr dirty="0" sz="900">
                <a:latin typeface="Arial MT"/>
                <a:cs typeface="Arial MT"/>
              </a:rPr>
              <a:t>Máquinas</a:t>
            </a:r>
            <a:r>
              <a:rPr dirty="0" sz="900" spc="120">
                <a:latin typeface="Arial MT"/>
                <a:cs typeface="Arial MT"/>
              </a:rPr>
              <a:t> </a:t>
            </a:r>
            <a:r>
              <a:rPr dirty="0" sz="900" spc="-10">
                <a:latin typeface="Arial MT"/>
                <a:cs typeface="Arial MT"/>
              </a:rPr>
              <a:t>herramienta,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 MT"/>
              <a:buChar char="-"/>
            </a:pPr>
            <a:endParaRPr sz="900">
              <a:latin typeface="Arial MT"/>
              <a:cs typeface="Arial MT"/>
            </a:endParaRPr>
          </a:p>
          <a:p>
            <a:pPr marL="118745" indent="-71120">
              <a:lnSpc>
                <a:spcPct val="100000"/>
              </a:lnSpc>
              <a:spcBef>
                <a:spcPts val="5"/>
              </a:spcBef>
              <a:buChar char="-"/>
              <a:tabLst>
                <a:tab pos="118745" algn="l"/>
              </a:tabLst>
            </a:pPr>
            <a:r>
              <a:rPr dirty="0" sz="900" spc="-10">
                <a:latin typeface="Arial MT"/>
                <a:cs typeface="Arial MT"/>
              </a:rPr>
              <a:t>Electrodomésticos,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-"/>
            </a:pPr>
            <a:endParaRPr sz="900">
              <a:latin typeface="Arial MT"/>
              <a:cs typeface="Arial MT"/>
            </a:endParaRPr>
          </a:p>
          <a:p>
            <a:pPr marL="118110" indent="-70485">
              <a:lnSpc>
                <a:spcPct val="100000"/>
              </a:lnSpc>
              <a:spcBef>
                <a:spcPts val="5"/>
              </a:spcBef>
              <a:buChar char="-"/>
              <a:tabLst>
                <a:tab pos="118110" algn="l"/>
              </a:tabLst>
            </a:pPr>
            <a:r>
              <a:rPr dirty="0" sz="900" spc="-10">
                <a:latin typeface="Arial MT"/>
                <a:cs typeface="Arial MT"/>
              </a:rPr>
              <a:t>Ascensores.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146" name="object 146" descr=""/>
          <p:cNvGrpSpPr/>
          <p:nvPr/>
        </p:nvGrpSpPr>
        <p:grpSpPr>
          <a:xfrm>
            <a:off x="6834631" y="5674995"/>
            <a:ext cx="1339850" cy="972185"/>
            <a:chOff x="6834631" y="5674995"/>
            <a:chExt cx="1339850" cy="972185"/>
          </a:xfrm>
        </p:grpSpPr>
        <p:sp>
          <p:nvSpPr>
            <p:cNvPr id="147" name="object 147" descr=""/>
            <p:cNvSpPr/>
            <p:nvPr/>
          </p:nvSpPr>
          <p:spPr>
            <a:xfrm>
              <a:off x="6934847" y="5675376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4" y="10667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10667"/>
                  </a:lnTo>
                  <a:lnTo>
                    <a:pt x="9144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6934847" y="5675376"/>
              <a:ext cx="9525" cy="74930"/>
            </a:xfrm>
            <a:custGeom>
              <a:avLst/>
              <a:gdLst/>
              <a:ahLst/>
              <a:cxnLst/>
              <a:rect l="l" t="t" r="r" b="b"/>
              <a:pathLst>
                <a:path w="9525" h="74929">
                  <a:moveTo>
                    <a:pt x="0" y="0"/>
                  </a:moveTo>
                  <a:lnTo>
                    <a:pt x="0" y="10667"/>
                  </a:lnTo>
                  <a:lnTo>
                    <a:pt x="9144" y="10667"/>
                  </a:lnTo>
                  <a:lnTo>
                    <a:pt x="9144" y="0"/>
                  </a:lnTo>
                  <a:lnTo>
                    <a:pt x="0" y="0"/>
                  </a:lnTo>
                  <a:close/>
                </a:path>
                <a:path w="9525" h="74929">
                  <a:moveTo>
                    <a:pt x="0" y="19812"/>
                  </a:moveTo>
                  <a:lnTo>
                    <a:pt x="0" y="74675"/>
                  </a:lnTo>
                  <a:lnTo>
                    <a:pt x="9144" y="74675"/>
                  </a:lnTo>
                  <a:lnTo>
                    <a:pt x="9144" y="19812"/>
                  </a:lnTo>
                  <a:lnTo>
                    <a:pt x="0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6865505" y="5724906"/>
              <a:ext cx="0" cy="882650"/>
            </a:xfrm>
            <a:custGeom>
              <a:avLst/>
              <a:gdLst/>
              <a:ahLst/>
              <a:cxnLst/>
              <a:rect l="l" t="t" r="r" b="b"/>
              <a:pathLst>
                <a:path w="0" h="882650">
                  <a:moveTo>
                    <a:pt x="0" y="0"/>
                  </a:moveTo>
                  <a:lnTo>
                    <a:pt x="0" y="8823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6835012" y="5724906"/>
              <a:ext cx="60325" cy="60960"/>
            </a:xfrm>
            <a:custGeom>
              <a:avLst/>
              <a:gdLst/>
              <a:ahLst/>
              <a:cxnLst/>
              <a:rect l="l" t="t" r="r" b="b"/>
              <a:pathLst>
                <a:path w="60325" h="60960">
                  <a:moveTo>
                    <a:pt x="60198" y="60960"/>
                  </a:moveTo>
                  <a:lnTo>
                    <a:pt x="30479" y="0"/>
                  </a:lnTo>
                  <a:lnTo>
                    <a:pt x="0" y="60960"/>
                  </a:lnTo>
                  <a:lnTo>
                    <a:pt x="30480" y="30480"/>
                  </a:lnTo>
                  <a:lnTo>
                    <a:pt x="60198" y="60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6835012" y="5724906"/>
              <a:ext cx="60325" cy="60960"/>
            </a:xfrm>
            <a:custGeom>
              <a:avLst/>
              <a:gdLst/>
              <a:ahLst/>
              <a:cxnLst/>
              <a:rect l="l" t="t" r="r" b="b"/>
              <a:pathLst>
                <a:path w="60325" h="60960">
                  <a:moveTo>
                    <a:pt x="0" y="60960"/>
                  </a:moveTo>
                  <a:lnTo>
                    <a:pt x="30479" y="0"/>
                  </a:lnTo>
                  <a:lnTo>
                    <a:pt x="60198" y="60960"/>
                  </a:lnTo>
                  <a:lnTo>
                    <a:pt x="30480" y="30480"/>
                  </a:lnTo>
                  <a:lnTo>
                    <a:pt x="0" y="609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6865505" y="6206490"/>
              <a:ext cx="1308735" cy="0"/>
            </a:xfrm>
            <a:custGeom>
              <a:avLst/>
              <a:gdLst/>
              <a:ahLst/>
              <a:cxnLst/>
              <a:rect l="l" t="t" r="r" b="b"/>
              <a:pathLst>
                <a:path w="1308734" h="0">
                  <a:moveTo>
                    <a:pt x="0" y="0"/>
                  </a:moveTo>
                  <a:lnTo>
                    <a:pt x="130835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8112124" y="6176772"/>
              <a:ext cx="62230" cy="59690"/>
            </a:xfrm>
            <a:custGeom>
              <a:avLst/>
              <a:gdLst/>
              <a:ahLst/>
              <a:cxnLst/>
              <a:rect l="l" t="t" r="r" b="b"/>
              <a:pathLst>
                <a:path w="62229" h="59689">
                  <a:moveTo>
                    <a:pt x="61722" y="29717"/>
                  </a:moveTo>
                  <a:lnTo>
                    <a:pt x="0" y="0"/>
                  </a:lnTo>
                  <a:lnTo>
                    <a:pt x="31242" y="29718"/>
                  </a:lnTo>
                  <a:lnTo>
                    <a:pt x="0" y="59436"/>
                  </a:lnTo>
                  <a:lnTo>
                    <a:pt x="61722" y="297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8112124" y="6176772"/>
              <a:ext cx="62230" cy="59690"/>
            </a:xfrm>
            <a:custGeom>
              <a:avLst/>
              <a:gdLst/>
              <a:ahLst/>
              <a:cxnLst/>
              <a:rect l="l" t="t" r="r" b="b"/>
              <a:pathLst>
                <a:path w="62229" h="59689">
                  <a:moveTo>
                    <a:pt x="0" y="0"/>
                  </a:moveTo>
                  <a:lnTo>
                    <a:pt x="61722" y="29717"/>
                  </a:lnTo>
                  <a:lnTo>
                    <a:pt x="0" y="59436"/>
                  </a:lnTo>
                  <a:lnTo>
                    <a:pt x="31242" y="2971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6862457" y="5953506"/>
              <a:ext cx="139065" cy="257810"/>
            </a:xfrm>
            <a:custGeom>
              <a:avLst/>
              <a:gdLst/>
              <a:ahLst/>
              <a:cxnLst/>
              <a:rect l="l" t="t" r="r" b="b"/>
              <a:pathLst>
                <a:path w="139065" h="257810">
                  <a:moveTo>
                    <a:pt x="138683" y="3810"/>
                  </a:moveTo>
                  <a:lnTo>
                    <a:pt x="138683" y="2286"/>
                  </a:lnTo>
                  <a:lnTo>
                    <a:pt x="137921" y="1524"/>
                  </a:lnTo>
                  <a:lnTo>
                    <a:pt x="137921" y="762"/>
                  </a:lnTo>
                  <a:lnTo>
                    <a:pt x="137160" y="0"/>
                  </a:lnTo>
                  <a:lnTo>
                    <a:pt x="134873" y="0"/>
                  </a:lnTo>
                  <a:lnTo>
                    <a:pt x="133349" y="1524"/>
                  </a:lnTo>
                  <a:lnTo>
                    <a:pt x="133349" y="2286"/>
                  </a:lnTo>
                  <a:lnTo>
                    <a:pt x="130301" y="16764"/>
                  </a:lnTo>
                  <a:lnTo>
                    <a:pt x="128777" y="30480"/>
                  </a:lnTo>
                  <a:lnTo>
                    <a:pt x="124967" y="42672"/>
                  </a:lnTo>
                  <a:lnTo>
                    <a:pt x="122681" y="54102"/>
                  </a:lnTo>
                  <a:lnTo>
                    <a:pt x="118109" y="64770"/>
                  </a:lnTo>
                  <a:lnTo>
                    <a:pt x="118871" y="64770"/>
                  </a:lnTo>
                  <a:lnTo>
                    <a:pt x="115062" y="74676"/>
                  </a:lnTo>
                  <a:lnTo>
                    <a:pt x="110489" y="83820"/>
                  </a:lnTo>
                  <a:lnTo>
                    <a:pt x="110489" y="83058"/>
                  </a:lnTo>
                  <a:lnTo>
                    <a:pt x="105918" y="92202"/>
                  </a:lnTo>
                  <a:lnTo>
                    <a:pt x="76970" y="130423"/>
                  </a:lnTo>
                  <a:lnTo>
                    <a:pt x="46048" y="161258"/>
                  </a:lnTo>
                  <a:lnTo>
                    <a:pt x="18962" y="195093"/>
                  </a:lnTo>
                  <a:lnTo>
                    <a:pt x="1523" y="242316"/>
                  </a:lnTo>
                  <a:lnTo>
                    <a:pt x="0" y="253746"/>
                  </a:lnTo>
                  <a:lnTo>
                    <a:pt x="0" y="256032"/>
                  </a:lnTo>
                  <a:lnTo>
                    <a:pt x="762" y="256032"/>
                  </a:lnTo>
                  <a:lnTo>
                    <a:pt x="2286" y="257556"/>
                  </a:lnTo>
                  <a:lnTo>
                    <a:pt x="3048" y="256794"/>
                  </a:lnTo>
                  <a:lnTo>
                    <a:pt x="3810" y="256794"/>
                  </a:lnTo>
                  <a:lnTo>
                    <a:pt x="4572" y="256032"/>
                  </a:lnTo>
                  <a:lnTo>
                    <a:pt x="4572" y="255270"/>
                  </a:lnTo>
                  <a:lnTo>
                    <a:pt x="5334" y="254508"/>
                  </a:lnTo>
                  <a:lnTo>
                    <a:pt x="5334" y="255270"/>
                  </a:lnTo>
                  <a:lnTo>
                    <a:pt x="6858" y="243840"/>
                  </a:lnTo>
                  <a:lnTo>
                    <a:pt x="11429" y="225552"/>
                  </a:lnTo>
                  <a:lnTo>
                    <a:pt x="14477" y="217932"/>
                  </a:lnTo>
                  <a:lnTo>
                    <a:pt x="17525" y="209550"/>
                  </a:lnTo>
                  <a:lnTo>
                    <a:pt x="17525" y="210312"/>
                  </a:lnTo>
                  <a:lnTo>
                    <a:pt x="21336" y="202692"/>
                  </a:lnTo>
                  <a:lnTo>
                    <a:pt x="25145" y="195834"/>
                  </a:lnTo>
                  <a:lnTo>
                    <a:pt x="29717" y="189738"/>
                  </a:lnTo>
                  <a:lnTo>
                    <a:pt x="28955" y="189738"/>
                  </a:lnTo>
                  <a:lnTo>
                    <a:pt x="33527" y="184404"/>
                  </a:lnTo>
                  <a:lnTo>
                    <a:pt x="38099" y="178308"/>
                  </a:lnTo>
                  <a:lnTo>
                    <a:pt x="38099" y="179070"/>
                  </a:lnTo>
                  <a:lnTo>
                    <a:pt x="42671" y="173736"/>
                  </a:lnTo>
                  <a:lnTo>
                    <a:pt x="56036" y="160109"/>
                  </a:lnTo>
                  <a:lnTo>
                    <a:pt x="69813" y="146989"/>
                  </a:lnTo>
                  <a:lnTo>
                    <a:pt x="83164" y="133527"/>
                  </a:lnTo>
                  <a:lnTo>
                    <a:pt x="95249" y="118872"/>
                  </a:lnTo>
                  <a:lnTo>
                    <a:pt x="96012" y="118872"/>
                  </a:lnTo>
                  <a:lnTo>
                    <a:pt x="100583" y="111252"/>
                  </a:lnTo>
                  <a:lnTo>
                    <a:pt x="105918" y="104394"/>
                  </a:lnTo>
                  <a:lnTo>
                    <a:pt x="105918" y="103632"/>
                  </a:lnTo>
                  <a:lnTo>
                    <a:pt x="110489" y="96012"/>
                  </a:lnTo>
                  <a:lnTo>
                    <a:pt x="110489" y="95250"/>
                  </a:lnTo>
                  <a:lnTo>
                    <a:pt x="115062" y="87630"/>
                  </a:lnTo>
                  <a:lnTo>
                    <a:pt x="119634" y="77724"/>
                  </a:lnTo>
                  <a:lnTo>
                    <a:pt x="123443" y="67818"/>
                  </a:lnTo>
                  <a:lnTo>
                    <a:pt x="127253" y="56388"/>
                  </a:lnTo>
                  <a:lnTo>
                    <a:pt x="130301" y="44958"/>
                  </a:lnTo>
                  <a:lnTo>
                    <a:pt x="130301" y="44196"/>
                  </a:lnTo>
                  <a:lnTo>
                    <a:pt x="133349" y="32004"/>
                  </a:lnTo>
                  <a:lnTo>
                    <a:pt x="134111" y="32004"/>
                  </a:lnTo>
                  <a:lnTo>
                    <a:pt x="138683" y="3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6" name="object 15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99617" y="5766816"/>
              <a:ext cx="93725" cy="190499"/>
            </a:xfrm>
            <a:prstGeom prst="rect">
              <a:avLst/>
            </a:prstGeom>
          </p:spPr>
        </p:pic>
        <p:sp>
          <p:nvSpPr>
            <p:cNvPr id="157" name="object 157" descr=""/>
            <p:cNvSpPr/>
            <p:nvPr/>
          </p:nvSpPr>
          <p:spPr>
            <a:xfrm>
              <a:off x="7171816" y="5947410"/>
              <a:ext cx="146050" cy="260985"/>
            </a:xfrm>
            <a:custGeom>
              <a:avLst/>
              <a:gdLst/>
              <a:ahLst/>
              <a:cxnLst/>
              <a:rect l="l" t="t" r="r" b="b"/>
              <a:pathLst>
                <a:path w="146050" h="260985">
                  <a:moveTo>
                    <a:pt x="145541" y="257555"/>
                  </a:moveTo>
                  <a:lnTo>
                    <a:pt x="145541" y="256031"/>
                  </a:lnTo>
                  <a:lnTo>
                    <a:pt x="144779" y="255269"/>
                  </a:lnTo>
                  <a:lnTo>
                    <a:pt x="142493" y="244601"/>
                  </a:lnTo>
                  <a:lnTo>
                    <a:pt x="134873" y="224789"/>
                  </a:lnTo>
                  <a:lnTo>
                    <a:pt x="134873" y="224027"/>
                  </a:lnTo>
                  <a:lnTo>
                    <a:pt x="131063" y="215645"/>
                  </a:lnTo>
                  <a:lnTo>
                    <a:pt x="127253" y="206501"/>
                  </a:lnTo>
                  <a:lnTo>
                    <a:pt x="115061" y="182879"/>
                  </a:lnTo>
                  <a:lnTo>
                    <a:pt x="115061" y="182117"/>
                  </a:lnTo>
                  <a:lnTo>
                    <a:pt x="101345" y="161543"/>
                  </a:lnTo>
                  <a:lnTo>
                    <a:pt x="86154" y="140110"/>
                  </a:lnTo>
                  <a:lnTo>
                    <a:pt x="70223" y="118524"/>
                  </a:lnTo>
                  <a:lnTo>
                    <a:pt x="54613" y="96730"/>
                  </a:lnTo>
                  <a:lnTo>
                    <a:pt x="35813" y="67817"/>
                  </a:lnTo>
                  <a:lnTo>
                    <a:pt x="25907" y="50291"/>
                  </a:lnTo>
                  <a:lnTo>
                    <a:pt x="26669" y="51053"/>
                  </a:lnTo>
                  <a:lnTo>
                    <a:pt x="17525" y="32765"/>
                  </a:lnTo>
                  <a:lnTo>
                    <a:pt x="12953" y="22859"/>
                  </a:lnTo>
                  <a:lnTo>
                    <a:pt x="4571" y="1523"/>
                  </a:lnTo>
                  <a:lnTo>
                    <a:pt x="4571" y="761"/>
                  </a:lnTo>
                  <a:lnTo>
                    <a:pt x="3809" y="761"/>
                  </a:lnTo>
                  <a:lnTo>
                    <a:pt x="3047" y="0"/>
                  </a:lnTo>
                  <a:lnTo>
                    <a:pt x="1523" y="0"/>
                  </a:lnTo>
                  <a:lnTo>
                    <a:pt x="0" y="761"/>
                  </a:lnTo>
                  <a:lnTo>
                    <a:pt x="0" y="4571"/>
                  </a:lnTo>
                  <a:lnTo>
                    <a:pt x="11731" y="33739"/>
                  </a:lnTo>
                  <a:lnTo>
                    <a:pt x="25774" y="61798"/>
                  </a:lnTo>
                  <a:lnTo>
                    <a:pt x="41980" y="88675"/>
                  </a:lnTo>
                  <a:lnTo>
                    <a:pt x="60197" y="114299"/>
                  </a:lnTo>
                  <a:lnTo>
                    <a:pt x="64769" y="121157"/>
                  </a:lnTo>
                  <a:lnTo>
                    <a:pt x="64769" y="120395"/>
                  </a:lnTo>
                  <a:lnTo>
                    <a:pt x="69341" y="127253"/>
                  </a:lnTo>
                  <a:lnTo>
                    <a:pt x="80379" y="141657"/>
                  </a:lnTo>
                  <a:lnTo>
                    <a:pt x="90849" y="156357"/>
                  </a:lnTo>
                  <a:lnTo>
                    <a:pt x="100853" y="171364"/>
                  </a:lnTo>
                  <a:lnTo>
                    <a:pt x="110489" y="186689"/>
                  </a:lnTo>
                  <a:lnTo>
                    <a:pt x="115061" y="193547"/>
                  </a:lnTo>
                  <a:lnTo>
                    <a:pt x="114299" y="193547"/>
                  </a:lnTo>
                  <a:lnTo>
                    <a:pt x="126491" y="217931"/>
                  </a:lnTo>
                  <a:lnTo>
                    <a:pt x="130301" y="227837"/>
                  </a:lnTo>
                  <a:lnTo>
                    <a:pt x="137159" y="247649"/>
                  </a:lnTo>
                  <a:lnTo>
                    <a:pt x="140207" y="257555"/>
                  </a:lnTo>
                  <a:lnTo>
                    <a:pt x="140207" y="258317"/>
                  </a:lnTo>
                  <a:lnTo>
                    <a:pt x="142493" y="260603"/>
                  </a:lnTo>
                  <a:lnTo>
                    <a:pt x="143255" y="260603"/>
                  </a:lnTo>
                  <a:lnTo>
                    <a:pt x="144017" y="259841"/>
                  </a:lnTo>
                  <a:lnTo>
                    <a:pt x="144779" y="259841"/>
                  </a:lnTo>
                  <a:lnTo>
                    <a:pt x="144779" y="258317"/>
                  </a:lnTo>
                  <a:lnTo>
                    <a:pt x="145541" y="2575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8" name="object 15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86485" y="5767578"/>
              <a:ext cx="93725" cy="187452"/>
            </a:xfrm>
            <a:prstGeom prst="rect">
              <a:avLst/>
            </a:prstGeom>
          </p:spPr>
        </p:pic>
        <p:sp>
          <p:nvSpPr>
            <p:cNvPr id="159" name="object 159" descr=""/>
            <p:cNvSpPr/>
            <p:nvPr/>
          </p:nvSpPr>
          <p:spPr>
            <a:xfrm>
              <a:off x="7315085" y="6202680"/>
              <a:ext cx="139700" cy="257175"/>
            </a:xfrm>
            <a:custGeom>
              <a:avLst/>
              <a:gdLst/>
              <a:ahLst/>
              <a:cxnLst/>
              <a:rect l="l" t="t" r="r" b="b"/>
              <a:pathLst>
                <a:path w="139700" h="257175">
                  <a:moveTo>
                    <a:pt x="139445" y="253746"/>
                  </a:moveTo>
                  <a:lnTo>
                    <a:pt x="137159" y="237744"/>
                  </a:lnTo>
                  <a:lnTo>
                    <a:pt x="134873" y="224028"/>
                  </a:lnTo>
                  <a:lnTo>
                    <a:pt x="134111" y="224028"/>
                  </a:lnTo>
                  <a:lnTo>
                    <a:pt x="131063" y="211074"/>
                  </a:lnTo>
                  <a:lnTo>
                    <a:pt x="128015" y="199644"/>
                  </a:lnTo>
                  <a:lnTo>
                    <a:pt x="128015" y="198882"/>
                  </a:lnTo>
                  <a:lnTo>
                    <a:pt x="124205" y="188976"/>
                  </a:lnTo>
                  <a:lnTo>
                    <a:pt x="123443" y="188214"/>
                  </a:lnTo>
                  <a:lnTo>
                    <a:pt x="120395" y="179070"/>
                  </a:lnTo>
                  <a:lnTo>
                    <a:pt x="120395" y="178308"/>
                  </a:lnTo>
                  <a:lnTo>
                    <a:pt x="115823" y="169164"/>
                  </a:lnTo>
                  <a:lnTo>
                    <a:pt x="115061" y="169164"/>
                  </a:lnTo>
                  <a:lnTo>
                    <a:pt x="111251" y="160782"/>
                  </a:lnTo>
                  <a:lnTo>
                    <a:pt x="93320" y="133920"/>
                  </a:lnTo>
                  <a:lnTo>
                    <a:pt x="72032" y="111518"/>
                  </a:lnTo>
                  <a:lnTo>
                    <a:pt x="49971" y="90126"/>
                  </a:lnTo>
                  <a:lnTo>
                    <a:pt x="24383" y="60198"/>
                  </a:lnTo>
                  <a:lnTo>
                    <a:pt x="25145" y="60198"/>
                  </a:lnTo>
                  <a:lnTo>
                    <a:pt x="21335" y="53340"/>
                  </a:lnTo>
                  <a:lnTo>
                    <a:pt x="21335" y="54102"/>
                  </a:lnTo>
                  <a:lnTo>
                    <a:pt x="17525" y="46482"/>
                  </a:lnTo>
                  <a:lnTo>
                    <a:pt x="17525" y="47244"/>
                  </a:lnTo>
                  <a:lnTo>
                    <a:pt x="11429" y="30480"/>
                  </a:lnTo>
                  <a:lnTo>
                    <a:pt x="9143" y="22098"/>
                  </a:lnTo>
                  <a:lnTo>
                    <a:pt x="6857" y="12192"/>
                  </a:lnTo>
                  <a:lnTo>
                    <a:pt x="5333" y="2286"/>
                  </a:lnTo>
                  <a:lnTo>
                    <a:pt x="4571" y="1524"/>
                  </a:lnTo>
                  <a:lnTo>
                    <a:pt x="4571" y="0"/>
                  </a:lnTo>
                  <a:lnTo>
                    <a:pt x="1523" y="0"/>
                  </a:lnTo>
                  <a:lnTo>
                    <a:pt x="0" y="762"/>
                  </a:lnTo>
                  <a:lnTo>
                    <a:pt x="0" y="3810"/>
                  </a:lnTo>
                  <a:lnTo>
                    <a:pt x="9078" y="41576"/>
                  </a:lnTo>
                  <a:lnTo>
                    <a:pt x="25707" y="71556"/>
                  </a:lnTo>
                  <a:lnTo>
                    <a:pt x="48723" y="97762"/>
                  </a:lnTo>
                  <a:lnTo>
                    <a:pt x="76961" y="124206"/>
                  </a:lnTo>
                  <a:lnTo>
                    <a:pt x="82295" y="130302"/>
                  </a:lnTo>
                  <a:lnTo>
                    <a:pt x="82295" y="129540"/>
                  </a:lnTo>
                  <a:lnTo>
                    <a:pt x="86867" y="136398"/>
                  </a:lnTo>
                  <a:lnTo>
                    <a:pt x="92201" y="142494"/>
                  </a:lnTo>
                  <a:lnTo>
                    <a:pt x="97535" y="149352"/>
                  </a:lnTo>
                  <a:lnTo>
                    <a:pt x="102107" y="156210"/>
                  </a:lnTo>
                  <a:lnTo>
                    <a:pt x="101345" y="156210"/>
                  </a:lnTo>
                  <a:lnTo>
                    <a:pt x="106679" y="164592"/>
                  </a:lnTo>
                  <a:lnTo>
                    <a:pt x="112431" y="175582"/>
                  </a:lnTo>
                  <a:lnTo>
                    <a:pt x="117767" y="188342"/>
                  </a:lnTo>
                  <a:lnTo>
                    <a:pt x="122321" y="201419"/>
                  </a:lnTo>
                  <a:lnTo>
                    <a:pt x="129539" y="226314"/>
                  </a:lnTo>
                  <a:lnTo>
                    <a:pt x="129539" y="225552"/>
                  </a:lnTo>
                  <a:lnTo>
                    <a:pt x="131063" y="239268"/>
                  </a:lnTo>
                  <a:lnTo>
                    <a:pt x="134111" y="253746"/>
                  </a:lnTo>
                  <a:lnTo>
                    <a:pt x="134111" y="254508"/>
                  </a:lnTo>
                  <a:lnTo>
                    <a:pt x="134873" y="255270"/>
                  </a:lnTo>
                  <a:lnTo>
                    <a:pt x="134873" y="256032"/>
                  </a:lnTo>
                  <a:lnTo>
                    <a:pt x="135635" y="256032"/>
                  </a:lnTo>
                  <a:lnTo>
                    <a:pt x="136397" y="256794"/>
                  </a:lnTo>
                  <a:lnTo>
                    <a:pt x="137159" y="256794"/>
                  </a:lnTo>
                  <a:lnTo>
                    <a:pt x="137921" y="255270"/>
                  </a:lnTo>
                  <a:lnTo>
                    <a:pt x="138683" y="255270"/>
                  </a:lnTo>
                  <a:lnTo>
                    <a:pt x="138683" y="253746"/>
                  </a:lnTo>
                  <a:lnTo>
                    <a:pt x="139445" y="2537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0" name="object 16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52245" y="6456426"/>
              <a:ext cx="93725" cy="190500"/>
            </a:xfrm>
            <a:prstGeom prst="rect">
              <a:avLst/>
            </a:prstGeom>
          </p:spPr>
        </p:pic>
        <p:sp>
          <p:nvSpPr>
            <p:cNvPr id="161" name="object 161" descr=""/>
            <p:cNvSpPr/>
            <p:nvPr/>
          </p:nvSpPr>
          <p:spPr>
            <a:xfrm>
              <a:off x="7625206" y="6204966"/>
              <a:ext cx="146050" cy="261620"/>
            </a:xfrm>
            <a:custGeom>
              <a:avLst/>
              <a:gdLst/>
              <a:ahLst/>
              <a:cxnLst/>
              <a:rect l="l" t="t" r="r" b="b"/>
              <a:pathLst>
                <a:path w="146050" h="261620">
                  <a:moveTo>
                    <a:pt x="145541" y="3810"/>
                  </a:moveTo>
                  <a:lnTo>
                    <a:pt x="145541" y="3048"/>
                  </a:lnTo>
                  <a:lnTo>
                    <a:pt x="144779" y="2286"/>
                  </a:lnTo>
                  <a:lnTo>
                    <a:pt x="144779" y="762"/>
                  </a:lnTo>
                  <a:lnTo>
                    <a:pt x="144017" y="762"/>
                  </a:lnTo>
                  <a:lnTo>
                    <a:pt x="144017" y="0"/>
                  </a:lnTo>
                  <a:lnTo>
                    <a:pt x="141731" y="0"/>
                  </a:lnTo>
                  <a:lnTo>
                    <a:pt x="140207" y="1524"/>
                  </a:lnTo>
                  <a:lnTo>
                    <a:pt x="140207" y="2286"/>
                  </a:lnTo>
                  <a:lnTo>
                    <a:pt x="136397" y="12954"/>
                  </a:lnTo>
                  <a:lnTo>
                    <a:pt x="136397" y="12192"/>
                  </a:lnTo>
                  <a:lnTo>
                    <a:pt x="129539" y="32766"/>
                  </a:lnTo>
                  <a:lnTo>
                    <a:pt x="129539" y="32004"/>
                  </a:lnTo>
                  <a:lnTo>
                    <a:pt x="126491" y="41148"/>
                  </a:lnTo>
                  <a:lnTo>
                    <a:pt x="121919" y="50292"/>
                  </a:lnTo>
                  <a:lnTo>
                    <a:pt x="121919" y="49530"/>
                  </a:lnTo>
                  <a:lnTo>
                    <a:pt x="113537" y="65532"/>
                  </a:lnTo>
                  <a:lnTo>
                    <a:pt x="114299" y="65532"/>
                  </a:lnTo>
                  <a:lnTo>
                    <a:pt x="110489" y="73152"/>
                  </a:lnTo>
                  <a:lnTo>
                    <a:pt x="95245" y="97431"/>
                  </a:lnTo>
                  <a:lnTo>
                    <a:pt x="86895" y="109627"/>
                  </a:lnTo>
                  <a:lnTo>
                    <a:pt x="78485" y="120396"/>
                  </a:lnTo>
                  <a:lnTo>
                    <a:pt x="73913" y="127254"/>
                  </a:lnTo>
                  <a:lnTo>
                    <a:pt x="73913" y="126492"/>
                  </a:lnTo>
                  <a:lnTo>
                    <a:pt x="68579" y="133350"/>
                  </a:lnTo>
                  <a:lnTo>
                    <a:pt x="64769" y="139446"/>
                  </a:lnTo>
                  <a:lnTo>
                    <a:pt x="51011" y="158148"/>
                  </a:lnTo>
                  <a:lnTo>
                    <a:pt x="38957" y="175926"/>
                  </a:lnTo>
                  <a:lnTo>
                    <a:pt x="27808" y="194324"/>
                  </a:lnTo>
                  <a:lnTo>
                    <a:pt x="16763" y="214884"/>
                  </a:lnTo>
                  <a:lnTo>
                    <a:pt x="12953" y="224790"/>
                  </a:lnTo>
                  <a:lnTo>
                    <a:pt x="8381" y="234696"/>
                  </a:lnTo>
                  <a:lnTo>
                    <a:pt x="3809" y="245364"/>
                  </a:lnTo>
                  <a:lnTo>
                    <a:pt x="0" y="256794"/>
                  </a:lnTo>
                  <a:lnTo>
                    <a:pt x="0" y="259842"/>
                  </a:lnTo>
                  <a:lnTo>
                    <a:pt x="1523" y="261366"/>
                  </a:lnTo>
                  <a:lnTo>
                    <a:pt x="2285" y="261366"/>
                  </a:lnTo>
                  <a:lnTo>
                    <a:pt x="3047" y="260604"/>
                  </a:lnTo>
                  <a:lnTo>
                    <a:pt x="3809" y="260604"/>
                  </a:lnTo>
                  <a:lnTo>
                    <a:pt x="4571" y="259842"/>
                  </a:lnTo>
                  <a:lnTo>
                    <a:pt x="4571" y="259080"/>
                  </a:lnTo>
                  <a:lnTo>
                    <a:pt x="8381" y="247650"/>
                  </a:lnTo>
                  <a:lnTo>
                    <a:pt x="12953" y="237744"/>
                  </a:lnTo>
                  <a:lnTo>
                    <a:pt x="17525" y="227076"/>
                  </a:lnTo>
                  <a:lnTo>
                    <a:pt x="17525" y="227838"/>
                  </a:lnTo>
                  <a:lnTo>
                    <a:pt x="22097" y="218694"/>
                  </a:lnTo>
                  <a:lnTo>
                    <a:pt x="26669" y="208788"/>
                  </a:lnTo>
                  <a:lnTo>
                    <a:pt x="25907" y="209550"/>
                  </a:lnTo>
                  <a:lnTo>
                    <a:pt x="41328" y="183575"/>
                  </a:lnTo>
                  <a:lnTo>
                    <a:pt x="46982" y="174440"/>
                  </a:lnTo>
                  <a:lnTo>
                    <a:pt x="52957" y="165525"/>
                  </a:lnTo>
                  <a:lnTo>
                    <a:pt x="59435" y="156972"/>
                  </a:lnTo>
                  <a:lnTo>
                    <a:pt x="64007" y="150114"/>
                  </a:lnTo>
                  <a:lnTo>
                    <a:pt x="64007" y="150876"/>
                  </a:lnTo>
                  <a:lnTo>
                    <a:pt x="73151" y="137160"/>
                  </a:lnTo>
                  <a:lnTo>
                    <a:pt x="73151" y="137922"/>
                  </a:lnTo>
                  <a:lnTo>
                    <a:pt x="77723" y="131064"/>
                  </a:lnTo>
                  <a:lnTo>
                    <a:pt x="97611" y="104272"/>
                  </a:lnTo>
                  <a:lnTo>
                    <a:pt x="115247" y="76019"/>
                  </a:lnTo>
                  <a:lnTo>
                    <a:pt x="130314" y="46331"/>
                  </a:lnTo>
                  <a:lnTo>
                    <a:pt x="142493" y="15240"/>
                  </a:lnTo>
                  <a:lnTo>
                    <a:pt x="144779" y="3810"/>
                  </a:lnTo>
                  <a:lnTo>
                    <a:pt x="145541" y="3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2" name="object 16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39875" y="6457188"/>
              <a:ext cx="92963" cy="188214"/>
            </a:xfrm>
            <a:prstGeom prst="rect">
              <a:avLst/>
            </a:prstGeom>
          </p:spPr>
        </p:pic>
        <p:sp>
          <p:nvSpPr>
            <p:cNvPr id="163" name="object 163" descr=""/>
            <p:cNvSpPr/>
            <p:nvPr/>
          </p:nvSpPr>
          <p:spPr>
            <a:xfrm>
              <a:off x="8144128" y="6064758"/>
              <a:ext cx="26670" cy="70485"/>
            </a:xfrm>
            <a:custGeom>
              <a:avLst/>
              <a:gdLst/>
              <a:ahLst/>
              <a:cxnLst/>
              <a:rect l="l" t="t" r="r" b="b"/>
              <a:pathLst>
                <a:path w="26670" h="70485">
                  <a:moveTo>
                    <a:pt x="26670" y="69342"/>
                  </a:moveTo>
                  <a:lnTo>
                    <a:pt x="26670" y="61722"/>
                  </a:lnTo>
                  <a:lnTo>
                    <a:pt x="24384" y="61722"/>
                  </a:lnTo>
                  <a:lnTo>
                    <a:pt x="24384" y="62484"/>
                  </a:lnTo>
                  <a:lnTo>
                    <a:pt x="19050" y="62484"/>
                  </a:lnTo>
                  <a:lnTo>
                    <a:pt x="19050" y="61722"/>
                  </a:lnTo>
                  <a:lnTo>
                    <a:pt x="18288" y="61722"/>
                  </a:lnTo>
                  <a:lnTo>
                    <a:pt x="17526" y="60960"/>
                  </a:lnTo>
                  <a:lnTo>
                    <a:pt x="17526" y="60198"/>
                  </a:lnTo>
                  <a:lnTo>
                    <a:pt x="16764" y="59436"/>
                  </a:lnTo>
                  <a:lnTo>
                    <a:pt x="16764" y="22098"/>
                  </a:lnTo>
                  <a:lnTo>
                    <a:pt x="26670" y="22098"/>
                  </a:lnTo>
                  <a:lnTo>
                    <a:pt x="26670" y="14478"/>
                  </a:lnTo>
                  <a:lnTo>
                    <a:pt x="16764" y="14478"/>
                  </a:lnTo>
                  <a:lnTo>
                    <a:pt x="16764" y="0"/>
                  </a:lnTo>
                  <a:lnTo>
                    <a:pt x="7620" y="0"/>
                  </a:lnTo>
                  <a:lnTo>
                    <a:pt x="7620" y="14478"/>
                  </a:lnTo>
                  <a:lnTo>
                    <a:pt x="0" y="14478"/>
                  </a:lnTo>
                  <a:lnTo>
                    <a:pt x="0" y="22098"/>
                  </a:lnTo>
                  <a:lnTo>
                    <a:pt x="7620" y="22098"/>
                  </a:lnTo>
                  <a:lnTo>
                    <a:pt x="7620" y="62484"/>
                  </a:lnTo>
                  <a:lnTo>
                    <a:pt x="8382" y="63246"/>
                  </a:lnTo>
                  <a:lnTo>
                    <a:pt x="8382" y="64769"/>
                  </a:lnTo>
                  <a:lnTo>
                    <a:pt x="9144" y="64769"/>
                  </a:lnTo>
                  <a:lnTo>
                    <a:pt x="9144" y="67056"/>
                  </a:lnTo>
                  <a:lnTo>
                    <a:pt x="9906" y="67056"/>
                  </a:lnTo>
                  <a:lnTo>
                    <a:pt x="9906" y="67818"/>
                  </a:lnTo>
                  <a:lnTo>
                    <a:pt x="10668" y="67818"/>
                  </a:lnTo>
                  <a:lnTo>
                    <a:pt x="10668" y="68580"/>
                  </a:lnTo>
                  <a:lnTo>
                    <a:pt x="11430" y="68580"/>
                  </a:lnTo>
                  <a:lnTo>
                    <a:pt x="11430" y="69342"/>
                  </a:lnTo>
                  <a:lnTo>
                    <a:pt x="15240" y="69342"/>
                  </a:lnTo>
                  <a:lnTo>
                    <a:pt x="16002" y="70104"/>
                  </a:lnTo>
                  <a:lnTo>
                    <a:pt x="24384" y="70104"/>
                  </a:lnTo>
                  <a:lnTo>
                    <a:pt x="24384" y="69342"/>
                  </a:lnTo>
                  <a:lnTo>
                    <a:pt x="26670" y="69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8144128" y="6064758"/>
              <a:ext cx="26670" cy="70485"/>
            </a:xfrm>
            <a:custGeom>
              <a:avLst/>
              <a:gdLst/>
              <a:ahLst/>
              <a:cxnLst/>
              <a:rect l="l" t="t" r="r" b="b"/>
              <a:pathLst>
                <a:path w="26670" h="70485">
                  <a:moveTo>
                    <a:pt x="7620" y="0"/>
                  </a:moveTo>
                  <a:lnTo>
                    <a:pt x="7620" y="14478"/>
                  </a:lnTo>
                  <a:lnTo>
                    <a:pt x="0" y="14478"/>
                  </a:lnTo>
                  <a:lnTo>
                    <a:pt x="0" y="22098"/>
                  </a:lnTo>
                  <a:lnTo>
                    <a:pt x="7620" y="22098"/>
                  </a:lnTo>
                  <a:lnTo>
                    <a:pt x="7620" y="62484"/>
                  </a:lnTo>
                  <a:lnTo>
                    <a:pt x="8382" y="63246"/>
                  </a:lnTo>
                  <a:lnTo>
                    <a:pt x="8382" y="64769"/>
                  </a:lnTo>
                  <a:lnTo>
                    <a:pt x="9144" y="64769"/>
                  </a:lnTo>
                  <a:lnTo>
                    <a:pt x="9144" y="67056"/>
                  </a:lnTo>
                  <a:lnTo>
                    <a:pt x="9906" y="67056"/>
                  </a:lnTo>
                  <a:lnTo>
                    <a:pt x="9906" y="67818"/>
                  </a:lnTo>
                  <a:lnTo>
                    <a:pt x="10668" y="67818"/>
                  </a:lnTo>
                  <a:lnTo>
                    <a:pt x="10668" y="68580"/>
                  </a:lnTo>
                  <a:lnTo>
                    <a:pt x="11430" y="68580"/>
                  </a:lnTo>
                  <a:lnTo>
                    <a:pt x="11430" y="69342"/>
                  </a:lnTo>
                  <a:lnTo>
                    <a:pt x="15240" y="69342"/>
                  </a:lnTo>
                  <a:lnTo>
                    <a:pt x="16002" y="70104"/>
                  </a:lnTo>
                  <a:lnTo>
                    <a:pt x="24384" y="70104"/>
                  </a:lnTo>
                  <a:lnTo>
                    <a:pt x="24384" y="69342"/>
                  </a:lnTo>
                  <a:lnTo>
                    <a:pt x="26670" y="69342"/>
                  </a:lnTo>
                  <a:lnTo>
                    <a:pt x="26670" y="61722"/>
                  </a:lnTo>
                  <a:lnTo>
                    <a:pt x="24384" y="61722"/>
                  </a:lnTo>
                  <a:lnTo>
                    <a:pt x="24384" y="62484"/>
                  </a:lnTo>
                  <a:lnTo>
                    <a:pt x="19050" y="62484"/>
                  </a:lnTo>
                  <a:lnTo>
                    <a:pt x="19050" y="61722"/>
                  </a:lnTo>
                  <a:lnTo>
                    <a:pt x="18288" y="61722"/>
                  </a:lnTo>
                  <a:lnTo>
                    <a:pt x="17526" y="60960"/>
                  </a:lnTo>
                  <a:lnTo>
                    <a:pt x="17526" y="60198"/>
                  </a:lnTo>
                  <a:lnTo>
                    <a:pt x="16764" y="59436"/>
                  </a:lnTo>
                  <a:lnTo>
                    <a:pt x="16764" y="22098"/>
                  </a:lnTo>
                  <a:lnTo>
                    <a:pt x="26670" y="22098"/>
                  </a:lnTo>
                  <a:lnTo>
                    <a:pt x="26670" y="14478"/>
                  </a:lnTo>
                  <a:lnTo>
                    <a:pt x="16764" y="14478"/>
                  </a:lnTo>
                  <a:lnTo>
                    <a:pt x="16764" y="0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5" name="object 165" descr=""/>
          <p:cNvGrpSpPr/>
          <p:nvPr/>
        </p:nvGrpSpPr>
        <p:grpSpPr>
          <a:xfrm>
            <a:off x="6790194" y="5617590"/>
            <a:ext cx="3020060" cy="1092200"/>
            <a:chOff x="6790194" y="5617590"/>
            <a:chExt cx="3020060" cy="1092200"/>
          </a:xfrm>
        </p:grpSpPr>
        <p:sp>
          <p:nvSpPr>
            <p:cNvPr id="166" name="object 166" descr=""/>
            <p:cNvSpPr/>
            <p:nvPr/>
          </p:nvSpPr>
          <p:spPr>
            <a:xfrm>
              <a:off x="8379587" y="5676137"/>
              <a:ext cx="1270" cy="704215"/>
            </a:xfrm>
            <a:custGeom>
              <a:avLst/>
              <a:gdLst/>
              <a:ahLst/>
              <a:cxnLst/>
              <a:rect l="l" t="t" r="r" b="b"/>
              <a:pathLst>
                <a:path w="1270" h="704214">
                  <a:moveTo>
                    <a:pt x="0" y="0"/>
                  </a:moveTo>
                  <a:lnTo>
                    <a:pt x="762" y="70408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7" name="object 16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44166" y="5675756"/>
              <a:ext cx="70103" cy="70104"/>
            </a:xfrm>
            <a:prstGeom prst="rect">
              <a:avLst/>
            </a:prstGeom>
          </p:spPr>
        </p:pic>
        <p:sp>
          <p:nvSpPr>
            <p:cNvPr id="168" name="object 168" descr=""/>
            <p:cNvSpPr/>
            <p:nvPr/>
          </p:nvSpPr>
          <p:spPr>
            <a:xfrm>
              <a:off x="8902319" y="6276212"/>
              <a:ext cx="640080" cy="0"/>
            </a:xfrm>
            <a:custGeom>
              <a:avLst/>
              <a:gdLst/>
              <a:ahLst/>
              <a:cxnLst/>
              <a:rect l="l" t="t" r="r" b="b"/>
              <a:pathLst>
                <a:path w="640079" h="0">
                  <a:moveTo>
                    <a:pt x="471690" y="0"/>
                  </a:moveTo>
                  <a:lnTo>
                    <a:pt x="639698" y="0"/>
                  </a:lnTo>
                </a:path>
                <a:path w="640079" h="0">
                  <a:moveTo>
                    <a:pt x="221754" y="0"/>
                  </a:moveTo>
                  <a:lnTo>
                    <a:pt x="365772" y="0"/>
                  </a:lnTo>
                </a:path>
                <a:path w="640079" h="0">
                  <a:moveTo>
                    <a:pt x="0" y="0"/>
                  </a:moveTo>
                  <a:lnTo>
                    <a:pt x="11583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8375396" y="6276212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4" h="0">
                  <a:moveTo>
                    <a:pt x="0" y="0"/>
                  </a:moveTo>
                  <a:lnTo>
                    <a:pt x="4210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8596757" y="6276606"/>
              <a:ext cx="731520" cy="127000"/>
            </a:xfrm>
            <a:custGeom>
              <a:avLst/>
              <a:gdLst/>
              <a:ahLst/>
              <a:cxnLst/>
              <a:rect l="l" t="t" r="r" b="b"/>
              <a:pathLst>
                <a:path w="731520" h="127000">
                  <a:moveTo>
                    <a:pt x="21336" y="70866"/>
                  </a:moveTo>
                  <a:lnTo>
                    <a:pt x="15240" y="70866"/>
                  </a:lnTo>
                  <a:lnTo>
                    <a:pt x="15240" y="73152"/>
                  </a:lnTo>
                  <a:lnTo>
                    <a:pt x="14478" y="73152"/>
                  </a:lnTo>
                  <a:lnTo>
                    <a:pt x="14478" y="75438"/>
                  </a:lnTo>
                  <a:lnTo>
                    <a:pt x="13716" y="75438"/>
                  </a:lnTo>
                  <a:lnTo>
                    <a:pt x="13716" y="76200"/>
                  </a:lnTo>
                  <a:lnTo>
                    <a:pt x="12954" y="76962"/>
                  </a:lnTo>
                  <a:lnTo>
                    <a:pt x="12954" y="77724"/>
                  </a:lnTo>
                  <a:lnTo>
                    <a:pt x="12192" y="77724"/>
                  </a:lnTo>
                  <a:lnTo>
                    <a:pt x="12192" y="78486"/>
                  </a:lnTo>
                  <a:lnTo>
                    <a:pt x="11430" y="78486"/>
                  </a:lnTo>
                  <a:lnTo>
                    <a:pt x="9906" y="80010"/>
                  </a:lnTo>
                  <a:lnTo>
                    <a:pt x="9144" y="80010"/>
                  </a:lnTo>
                  <a:lnTo>
                    <a:pt x="8382" y="80772"/>
                  </a:lnTo>
                  <a:lnTo>
                    <a:pt x="6096" y="80772"/>
                  </a:lnTo>
                  <a:lnTo>
                    <a:pt x="5334" y="81534"/>
                  </a:lnTo>
                  <a:lnTo>
                    <a:pt x="0" y="81534"/>
                  </a:lnTo>
                  <a:lnTo>
                    <a:pt x="0" y="86868"/>
                  </a:lnTo>
                  <a:lnTo>
                    <a:pt x="13716" y="86868"/>
                  </a:lnTo>
                  <a:lnTo>
                    <a:pt x="13716" y="126492"/>
                  </a:lnTo>
                  <a:lnTo>
                    <a:pt x="21336" y="126492"/>
                  </a:lnTo>
                  <a:lnTo>
                    <a:pt x="21336" y="70866"/>
                  </a:lnTo>
                  <a:close/>
                </a:path>
                <a:path w="731520" h="127000">
                  <a:moveTo>
                    <a:pt x="23634" y="0"/>
                  </a:moveTo>
                  <a:lnTo>
                    <a:pt x="16776" y="0"/>
                  </a:lnTo>
                  <a:lnTo>
                    <a:pt x="16776" y="35814"/>
                  </a:lnTo>
                  <a:lnTo>
                    <a:pt x="23634" y="35814"/>
                  </a:lnTo>
                  <a:lnTo>
                    <a:pt x="23634" y="0"/>
                  </a:lnTo>
                  <a:close/>
                </a:path>
                <a:path w="731520" h="127000">
                  <a:moveTo>
                    <a:pt x="256032" y="1524"/>
                  </a:moveTo>
                  <a:lnTo>
                    <a:pt x="249936" y="1524"/>
                  </a:lnTo>
                  <a:lnTo>
                    <a:pt x="249936" y="36576"/>
                  </a:lnTo>
                  <a:lnTo>
                    <a:pt x="256032" y="36576"/>
                  </a:lnTo>
                  <a:lnTo>
                    <a:pt x="256032" y="1524"/>
                  </a:lnTo>
                  <a:close/>
                </a:path>
                <a:path w="731520" h="127000">
                  <a:moveTo>
                    <a:pt x="481596" y="1524"/>
                  </a:moveTo>
                  <a:lnTo>
                    <a:pt x="474738" y="1524"/>
                  </a:lnTo>
                  <a:lnTo>
                    <a:pt x="474738" y="36576"/>
                  </a:lnTo>
                  <a:lnTo>
                    <a:pt x="481596" y="36576"/>
                  </a:lnTo>
                  <a:lnTo>
                    <a:pt x="481596" y="1524"/>
                  </a:lnTo>
                  <a:close/>
                </a:path>
                <a:path w="731520" h="127000">
                  <a:moveTo>
                    <a:pt x="731520" y="1524"/>
                  </a:moveTo>
                  <a:lnTo>
                    <a:pt x="725424" y="1524"/>
                  </a:lnTo>
                  <a:lnTo>
                    <a:pt x="725424" y="36576"/>
                  </a:lnTo>
                  <a:lnTo>
                    <a:pt x="731520" y="36576"/>
                  </a:lnTo>
                  <a:lnTo>
                    <a:pt x="7315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8596757" y="634745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13716" y="16001"/>
                  </a:moveTo>
                  <a:lnTo>
                    <a:pt x="13716" y="55625"/>
                  </a:lnTo>
                  <a:lnTo>
                    <a:pt x="21336" y="55625"/>
                  </a:lnTo>
                  <a:lnTo>
                    <a:pt x="21336" y="0"/>
                  </a:lnTo>
                  <a:lnTo>
                    <a:pt x="15240" y="0"/>
                  </a:lnTo>
                  <a:lnTo>
                    <a:pt x="15240" y="2285"/>
                  </a:lnTo>
                  <a:lnTo>
                    <a:pt x="14478" y="2285"/>
                  </a:lnTo>
                  <a:lnTo>
                    <a:pt x="14478" y="4571"/>
                  </a:lnTo>
                  <a:lnTo>
                    <a:pt x="13716" y="4571"/>
                  </a:lnTo>
                  <a:lnTo>
                    <a:pt x="13716" y="5333"/>
                  </a:lnTo>
                  <a:lnTo>
                    <a:pt x="12954" y="6095"/>
                  </a:lnTo>
                  <a:lnTo>
                    <a:pt x="12954" y="6857"/>
                  </a:lnTo>
                  <a:lnTo>
                    <a:pt x="12192" y="6857"/>
                  </a:lnTo>
                  <a:lnTo>
                    <a:pt x="12192" y="7619"/>
                  </a:lnTo>
                  <a:lnTo>
                    <a:pt x="11430" y="7619"/>
                  </a:lnTo>
                  <a:lnTo>
                    <a:pt x="9906" y="9143"/>
                  </a:lnTo>
                  <a:lnTo>
                    <a:pt x="9144" y="9143"/>
                  </a:lnTo>
                  <a:lnTo>
                    <a:pt x="8382" y="9905"/>
                  </a:lnTo>
                  <a:lnTo>
                    <a:pt x="6096" y="9905"/>
                  </a:lnTo>
                  <a:lnTo>
                    <a:pt x="5334" y="10667"/>
                  </a:lnTo>
                  <a:lnTo>
                    <a:pt x="0" y="10667"/>
                  </a:lnTo>
                  <a:lnTo>
                    <a:pt x="0" y="16001"/>
                  </a:lnTo>
                  <a:lnTo>
                    <a:pt x="13716" y="160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8829941" y="6342887"/>
              <a:ext cx="39370" cy="57150"/>
            </a:xfrm>
            <a:custGeom>
              <a:avLst/>
              <a:gdLst/>
              <a:ahLst/>
              <a:cxnLst/>
              <a:rect l="l" t="t" r="r" b="b"/>
              <a:pathLst>
                <a:path w="39370" h="57150">
                  <a:moveTo>
                    <a:pt x="33299" y="53339"/>
                  </a:moveTo>
                  <a:lnTo>
                    <a:pt x="33299" y="38976"/>
                  </a:lnTo>
                  <a:lnTo>
                    <a:pt x="32397" y="41846"/>
                  </a:lnTo>
                  <a:lnTo>
                    <a:pt x="30479" y="45719"/>
                  </a:lnTo>
                  <a:lnTo>
                    <a:pt x="30479" y="46482"/>
                  </a:lnTo>
                  <a:lnTo>
                    <a:pt x="28193" y="48006"/>
                  </a:lnTo>
                  <a:lnTo>
                    <a:pt x="27431" y="48006"/>
                  </a:lnTo>
                  <a:lnTo>
                    <a:pt x="26669" y="48768"/>
                  </a:lnTo>
                  <a:lnTo>
                    <a:pt x="25145" y="49530"/>
                  </a:lnTo>
                  <a:lnTo>
                    <a:pt x="23621" y="49530"/>
                  </a:lnTo>
                  <a:lnTo>
                    <a:pt x="22097" y="50292"/>
                  </a:lnTo>
                  <a:lnTo>
                    <a:pt x="16763" y="50292"/>
                  </a:lnTo>
                  <a:lnTo>
                    <a:pt x="16001" y="49530"/>
                  </a:lnTo>
                  <a:lnTo>
                    <a:pt x="12953" y="49530"/>
                  </a:lnTo>
                  <a:lnTo>
                    <a:pt x="12191" y="48768"/>
                  </a:lnTo>
                  <a:lnTo>
                    <a:pt x="10667" y="48006"/>
                  </a:lnTo>
                  <a:lnTo>
                    <a:pt x="8381" y="45720"/>
                  </a:lnTo>
                  <a:lnTo>
                    <a:pt x="8381" y="44958"/>
                  </a:lnTo>
                  <a:lnTo>
                    <a:pt x="7619" y="43434"/>
                  </a:lnTo>
                  <a:lnTo>
                    <a:pt x="7619" y="42672"/>
                  </a:lnTo>
                  <a:lnTo>
                    <a:pt x="6857" y="41148"/>
                  </a:lnTo>
                  <a:lnTo>
                    <a:pt x="6857" y="38100"/>
                  </a:lnTo>
                  <a:lnTo>
                    <a:pt x="0" y="38100"/>
                  </a:lnTo>
                  <a:lnTo>
                    <a:pt x="0" y="42672"/>
                  </a:lnTo>
                  <a:lnTo>
                    <a:pt x="965" y="45389"/>
                  </a:lnTo>
                  <a:lnTo>
                    <a:pt x="2285" y="49657"/>
                  </a:lnTo>
                  <a:lnTo>
                    <a:pt x="3047" y="50456"/>
                  </a:lnTo>
                  <a:lnTo>
                    <a:pt x="4571" y="51816"/>
                  </a:lnTo>
                  <a:lnTo>
                    <a:pt x="4571" y="52578"/>
                  </a:lnTo>
                  <a:lnTo>
                    <a:pt x="5333" y="52578"/>
                  </a:lnTo>
                  <a:lnTo>
                    <a:pt x="6857" y="54102"/>
                  </a:lnTo>
                  <a:lnTo>
                    <a:pt x="7619" y="54102"/>
                  </a:lnTo>
                  <a:lnTo>
                    <a:pt x="8381" y="54864"/>
                  </a:lnTo>
                  <a:lnTo>
                    <a:pt x="9143" y="54864"/>
                  </a:lnTo>
                  <a:lnTo>
                    <a:pt x="9905" y="55626"/>
                  </a:lnTo>
                  <a:lnTo>
                    <a:pt x="10667" y="55626"/>
                  </a:lnTo>
                  <a:lnTo>
                    <a:pt x="12191" y="56387"/>
                  </a:lnTo>
                  <a:lnTo>
                    <a:pt x="13715" y="56387"/>
                  </a:lnTo>
                  <a:lnTo>
                    <a:pt x="15239" y="57150"/>
                  </a:lnTo>
                  <a:lnTo>
                    <a:pt x="23621" y="57150"/>
                  </a:lnTo>
                  <a:lnTo>
                    <a:pt x="25145" y="56387"/>
                  </a:lnTo>
                  <a:lnTo>
                    <a:pt x="26669" y="56387"/>
                  </a:lnTo>
                  <a:lnTo>
                    <a:pt x="27431" y="55626"/>
                  </a:lnTo>
                  <a:lnTo>
                    <a:pt x="28955" y="55626"/>
                  </a:lnTo>
                  <a:lnTo>
                    <a:pt x="31241" y="54102"/>
                  </a:lnTo>
                  <a:lnTo>
                    <a:pt x="32003" y="54102"/>
                  </a:lnTo>
                  <a:lnTo>
                    <a:pt x="32765" y="53339"/>
                  </a:lnTo>
                  <a:lnTo>
                    <a:pt x="33299" y="53339"/>
                  </a:lnTo>
                  <a:close/>
                </a:path>
                <a:path w="39370" h="57150">
                  <a:moveTo>
                    <a:pt x="35813" y="22859"/>
                  </a:moveTo>
                  <a:lnTo>
                    <a:pt x="35813" y="7620"/>
                  </a:lnTo>
                  <a:lnTo>
                    <a:pt x="34289" y="5333"/>
                  </a:lnTo>
                  <a:lnTo>
                    <a:pt x="34289" y="4571"/>
                  </a:lnTo>
                  <a:lnTo>
                    <a:pt x="33527" y="4571"/>
                  </a:lnTo>
                  <a:lnTo>
                    <a:pt x="32765" y="3809"/>
                  </a:lnTo>
                  <a:lnTo>
                    <a:pt x="32765" y="3048"/>
                  </a:lnTo>
                  <a:lnTo>
                    <a:pt x="32003" y="3048"/>
                  </a:lnTo>
                  <a:lnTo>
                    <a:pt x="31241" y="2286"/>
                  </a:lnTo>
                  <a:lnTo>
                    <a:pt x="30479" y="2286"/>
                  </a:lnTo>
                  <a:lnTo>
                    <a:pt x="28955" y="1524"/>
                  </a:lnTo>
                  <a:lnTo>
                    <a:pt x="27431" y="1524"/>
                  </a:lnTo>
                  <a:lnTo>
                    <a:pt x="26669" y="762"/>
                  </a:lnTo>
                  <a:lnTo>
                    <a:pt x="24383" y="762"/>
                  </a:lnTo>
                  <a:lnTo>
                    <a:pt x="23621" y="0"/>
                  </a:lnTo>
                  <a:lnTo>
                    <a:pt x="16001" y="0"/>
                  </a:lnTo>
                  <a:lnTo>
                    <a:pt x="15239" y="762"/>
                  </a:lnTo>
                  <a:lnTo>
                    <a:pt x="12191" y="762"/>
                  </a:lnTo>
                  <a:lnTo>
                    <a:pt x="10667" y="1524"/>
                  </a:lnTo>
                  <a:lnTo>
                    <a:pt x="9905" y="1524"/>
                  </a:lnTo>
                  <a:lnTo>
                    <a:pt x="8381" y="3048"/>
                  </a:lnTo>
                  <a:lnTo>
                    <a:pt x="7619" y="3048"/>
                  </a:lnTo>
                  <a:lnTo>
                    <a:pt x="4571" y="6858"/>
                  </a:lnTo>
                  <a:lnTo>
                    <a:pt x="4571" y="7620"/>
                  </a:lnTo>
                  <a:lnTo>
                    <a:pt x="3809" y="8382"/>
                  </a:lnTo>
                  <a:lnTo>
                    <a:pt x="3809" y="9143"/>
                  </a:lnTo>
                  <a:lnTo>
                    <a:pt x="3047" y="9905"/>
                  </a:lnTo>
                  <a:lnTo>
                    <a:pt x="3047" y="10667"/>
                  </a:lnTo>
                  <a:lnTo>
                    <a:pt x="2285" y="11429"/>
                  </a:lnTo>
                  <a:lnTo>
                    <a:pt x="2285" y="12954"/>
                  </a:lnTo>
                  <a:lnTo>
                    <a:pt x="1523" y="13716"/>
                  </a:lnTo>
                  <a:lnTo>
                    <a:pt x="1523" y="18288"/>
                  </a:lnTo>
                  <a:lnTo>
                    <a:pt x="8381" y="18288"/>
                  </a:lnTo>
                  <a:lnTo>
                    <a:pt x="8381" y="15240"/>
                  </a:lnTo>
                  <a:lnTo>
                    <a:pt x="9143" y="13716"/>
                  </a:lnTo>
                  <a:lnTo>
                    <a:pt x="9143" y="12192"/>
                  </a:lnTo>
                  <a:lnTo>
                    <a:pt x="13715" y="7620"/>
                  </a:lnTo>
                  <a:lnTo>
                    <a:pt x="16001" y="7620"/>
                  </a:lnTo>
                  <a:lnTo>
                    <a:pt x="17525" y="6858"/>
                  </a:lnTo>
                  <a:lnTo>
                    <a:pt x="22859" y="6858"/>
                  </a:lnTo>
                  <a:lnTo>
                    <a:pt x="23621" y="7620"/>
                  </a:lnTo>
                  <a:lnTo>
                    <a:pt x="25145" y="7620"/>
                  </a:lnTo>
                  <a:lnTo>
                    <a:pt x="25907" y="8382"/>
                  </a:lnTo>
                  <a:lnTo>
                    <a:pt x="26669" y="8382"/>
                  </a:lnTo>
                  <a:lnTo>
                    <a:pt x="27431" y="9143"/>
                  </a:lnTo>
                  <a:lnTo>
                    <a:pt x="27431" y="9905"/>
                  </a:lnTo>
                  <a:lnTo>
                    <a:pt x="28193" y="9905"/>
                  </a:lnTo>
                  <a:lnTo>
                    <a:pt x="28955" y="10667"/>
                  </a:lnTo>
                  <a:lnTo>
                    <a:pt x="28955" y="12192"/>
                  </a:lnTo>
                  <a:lnTo>
                    <a:pt x="30479" y="13715"/>
                  </a:lnTo>
                  <a:lnTo>
                    <a:pt x="30479" y="35052"/>
                  </a:lnTo>
                  <a:lnTo>
                    <a:pt x="31241" y="36112"/>
                  </a:lnTo>
                  <a:lnTo>
                    <a:pt x="31241" y="25908"/>
                  </a:lnTo>
                  <a:lnTo>
                    <a:pt x="32003" y="25908"/>
                  </a:lnTo>
                  <a:lnTo>
                    <a:pt x="32765" y="25145"/>
                  </a:lnTo>
                  <a:lnTo>
                    <a:pt x="33527" y="25145"/>
                  </a:lnTo>
                  <a:lnTo>
                    <a:pt x="35813" y="22859"/>
                  </a:lnTo>
                  <a:close/>
                </a:path>
                <a:path w="39370" h="57150">
                  <a:moveTo>
                    <a:pt x="30479" y="33527"/>
                  </a:moveTo>
                  <a:lnTo>
                    <a:pt x="30479" y="17525"/>
                  </a:lnTo>
                  <a:lnTo>
                    <a:pt x="28955" y="18288"/>
                  </a:lnTo>
                  <a:lnTo>
                    <a:pt x="28955" y="19812"/>
                  </a:lnTo>
                  <a:lnTo>
                    <a:pt x="25907" y="22860"/>
                  </a:lnTo>
                  <a:lnTo>
                    <a:pt x="25145" y="22860"/>
                  </a:lnTo>
                  <a:lnTo>
                    <a:pt x="24383" y="23622"/>
                  </a:lnTo>
                  <a:lnTo>
                    <a:pt x="23621" y="23622"/>
                  </a:lnTo>
                  <a:lnTo>
                    <a:pt x="22859" y="24384"/>
                  </a:lnTo>
                  <a:lnTo>
                    <a:pt x="16763" y="24384"/>
                  </a:lnTo>
                  <a:lnTo>
                    <a:pt x="16001" y="22860"/>
                  </a:lnTo>
                  <a:lnTo>
                    <a:pt x="16001" y="29718"/>
                  </a:lnTo>
                  <a:lnTo>
                    <a:pt x="23621" y="29718"/>
                  </a:lnTo>
                  <a:lnTo>
                    <a:pt x="24383" y="30480"/>
                  </a:lnTo>
                  <a:lnTo>
                    <a:pt x="25145" y="30480"/>
                  </a:lnTo>
                  <a:lnTo>
                    <a:pt x="26669" y="31242"/>
                  </a:lnTo>
                  <a:lnTo>
                    <a:pt x="27431" y="31242"/>
                  </a:lnTo>
                  <a:lnTo>
                    <a:pt x="30479" y="33527"/>
                  </a:lnTo>
                  <a:close/>
                </a:path>
                <a:path w="39370" h="57150">
                  <a:moveTo>
                    <a:pt x="35813" y="51053"/>
                  </a:moveTo>
                  <a:lnTo>
                    <a:pt x="35813" y="28193"/>
                  </a:lnTo>
                  <a:lnTo>
                    <a:pt x="35051" y="28193"/>
                  </a:lnTo>
                  <a:lnTo>
                    <a:pt x="35051" y="27432"/>
                  </a:lnTo>
                  <a:lnTo>
                    <a:pt x="34289" y="27432"/>
                  </a:lnTo>
                  <a:lnTo>
                    <a:pt x="33527" y="26669"/>
                  </a:lnTo>
                  <a:lnTo>
                    <a:pt x="32765" y="26669"/>
                  </a:lnTo>
                  <a:lnTo>
                    <a:pt x="32003" y="25908"/>
                  </a:lnTo>
                  <a:lnTo>
                    <a:pt x="31241" y="25908"/>
                  </a:lnTo>
                  <a:lnTo>
                    <a:pt x="31241" y="36112"/>
                  </a:lnTo>
                  <a:lnTo>
                    <a:pt x="33299" y="38976"/>
                  </a:lnTo>
                  <a:lnTo>
                    <a:pt x="33299" y="53339"/>
                  </a:lnTo>
                  <a:lnTo>
                    <a:pt x="33527" y="53339"/>
                  </a:lnTo>
                  <a:lnTo>
                    <a:pt x="34289" y="52577"/>
                  </a:lnTo>
                  <a:lnTo>
                    <a:pt x="34289" y="51816"/>
                  </a:lnTo>
                  <a:lnTo>
                    <a:pt x="35051" y="51053"/>
                  </a:lnTo>
                  <a:lnTo>
                    <a:pt x="35813" y="51053"/>
                  </a:lnTo>
                  <a:close/>
                </a:path>
                <a:path w="39370" h="57150">
                  <a:moveTo>
                    <a:pt x="36575" y="21335"/>
                  </a:moveTo>
                  <a:lnTo>
                    <a:pt x="36575" y="9143"/>
                  </a:lnTo>
                  <a:lnTo>
                    <a:pt x="35813" y="8382"/>
                  </a:lnTo>
                  <a:lnTo>
                    <a:pt x="35813" y="22097"/>
                  </a:lnTo>
                  <a:lnTo>
                    <a:pt x="36575" y="21335"/>
                  </a:lnTo>
                  <a:close/>
                </a:path>
                <a:path w="39370" h="57150">
                  <a:moveTo>
                    <a:pt x="36575" y="49530"/>
                  </a:moveTo>
                  <a:lnTo>
                    <a:pt x="36575" y="28955"/>
                  </a:lnTo>
                  <a:lnTo>
                    <a:pt x="35813" y="28955"/>
                  </a:lnTo>
                  <a:lnTo>
                    <a:pt x="35813" y="50292"/>
                  </a:lnTo>
                  <a:lnTo>
                    <a:pt x="36575" y="49530"/>
                  </a:lnTo>
                  <a:close/>
                </a:path>
                <a:path w="39370" h="57150">
                  <a:moveTo>
                    <a:pt x="37337" y="19049"/>
                  </a:moveTo>
                  <a:lnTo>
                    <a:pt x="37337" y="12192"/>
                  </a:lnTo>
                  <a:lnTo>
                    <a:pt x="36575" y="11429"/>
                  </a:lnTo>
                  <a:lnTo>
                    <a:pt x="36575" y="19811"/>
                  </a:lnTo>
                  <a:lnTo>
                    <a:pt x="37337" y="19049"/>
                  </a:lnTo>
                  <a:close/>
                </a:path>
                <a:path w="39370" h="57150">
                  <a:moveTo>
                    <a:pt x="37337" y="48006"/>
                  </a:moveTo>
                  <a:lnTo>
                    <a:pt x="37337" y="30480"/>
                  </a:lnTo>
                  <a:lnTo>
                    <a:pt x="36575" y="29718"/>
                  </a:lnTo>
                  <a:lnTo>
                    <a:pt x="36575" y="48768"/>
                  </a:lnTo>
                  <a:lnTo>
                    <a:pt x="37337" y="48006"/>
                  </a:lnTo>
                  <a:close/>
                </a:path>
                <a:path w="39370" h="57150">
                  <a:moveTo>
                    <a:pt x="38099" y="46482"/>
                  </a:moveTo>
                  <a:lnTo>
                    <a:pt x="38099" y="32004"/>
                  </a:lnTo>
                  <a:lnTo>
                    <a:pt x="37337" y="32004"/>
                  </a:lnTo>
                  <a:lnTo>
                    <a:pt x="37337" y="47244"/>
                  </a:lnTo>
                  <a:lnTo>
                    <a:pt x="38099" y="46482"/>
                  </a:lnTo>
                  <a:close/>
                </a:path>
                <a:path w="39370" h="57150">
                  <a:moveTo>
                    <a:pt x="38861" y="44196"/>
                  </a:moveTo>
                  <a:lnTo>
                    <a:pt x="38861" y="35814"/>
                  </a:lnTo>
                  <a:lnTo>
                    <a:pt x="38099" y="35052"/>
                  </a:lnTo>
                  <a:lnTo>
                    <a:pt x="38099" y="44958"/>
                  </a:lnTo>
                  <a:lnTo>
                    <a:pt x="38861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8829941" y="6342887"/>
              <a:ext cx="39370" cy="57150"/>
            </a:xfrm>
            <a:custGeom>
              <a:avLst/>
              <a:gdLst/>
              <a:ahLst/>
              <a:cxnLst/>
              <a:rect l="l" t="t" r="r" b="b"/>
              <a:pathLst>
                <a:path w="39370" h="57150">
                  <a:moveTo>
                    <a:pt x="6857" y="38100"/>
                  </a:moveTo>
                  <a:lnTo>
                    <a:pt x="0" y="38100"/>
                  </a:lnTo>
                  <a:lnTo>
                    <a:pt x="0" y="42672"/>
                  </a:lnTo>
                  <a:lnTo>
                    <a:pt x="965" y="45389"/>
                  </a:lnTo>
                  <a:lnTo>
                    <a:pt x="2336" y="49822"/>
                  </a:lnTo>
                  <a:lnTo>
                    <a:pt x="4571" y="51816"/>
                  </a:lnTo>
                  <a:lnTo>
                    <a:pt x="4571" y="52578"/>
                  </a:lnTo>
                  <a:lnTo>
                    <a:pt x="5333" y="52578"/>
                  </a:lnTo>
                  <a:lnTo>
                    <a:pt x="6857" y="54102"/>
                  </a:lnTo>
                  <a:lnTo>
                    <a:pt x="7619" y="54102"/>
                  </a:lnTo>
                  <a:lnTo>
                    <a:pt x="8381" y="54864"/>
                  </a:lnTo>
                  <a:lnTo>
                    <a:pt x="9143" y="54864"/>
                  </a:lnTo>
                  <a:lnTo>
                    <a:pt x="9905" y="55626"/>
                  </a:lnTo>
                  <a:lnTo>
                    <a:pt x="10667" y="55626"/>
                  </a:lnTo>
                  <a:lnTo>
                    <a:pt x="12191" y="56387"/>
                  </a:lnTo>
                  <a:lnTo>
                    <a:pt x="13715" y="56387"/>
                  </a:lnTo>
                  <a:lnTo>
                    <a:pt x="15239" y="57150"/>
                  </a:lnTo>
                  <a:lnTo>
                    <a:pt x="23621" y="57150"/>
                  </a:lnTo>
                  <a:lnTo>
                    <a:pt x="25145" y="56387"/>
                  </a:lnTo>
                  <a:lnTo>
                    <a:pt x="26669" y="56387"/>
                  </a:lnTo>
                  <a:lnTo>
                    <a:pt x="27431" y="55626"/>
                  </a:lnTo>
                  <a:lnTo>
                    <a:pt x="28955" y="55626"/>
                  </a:lnTo>
                  <a:lnTo>
                    <a:pt x="31241" y="54102"/>
                  </a:lnTo>
                  <a:lnTo>
                    <a:pt x="32003" y="54102"/>
                  </a:lnTo>
                  <a:lnTo>
                    <a:pt x="32765" y="53339"/>
                  </a:lnTo>
                  <a:lnTo>
                    <a:pt x="33527" y="53339"/>
                  </a:lnTo>
                  <a:lnTo>
                    <a:pt x="34289" y="52577"/>
                  </a:lnTo>
                  <a:lnTo>
                    <a:pt x="34289" y="51816"/>
                  </a:lnTo>
                  <a:lnTo>
                    <a:pt x="35051" y="51053"/>
                  </a:lnTo>
                  <a:lnTo>
                    <a:pt x="35813" y="51053"/>
                  </a:lnTo>
                  <a:lnTo>
                    <a:pt x="35813" y="50292"/>
                  </a:lnTo>
                  <a:lnTo>
                    <a:pt x="36575" y="49530"/>
                  </a:lnTo>
                  <a:lnTo>
                    <a:pt x="36575" y="48768"/>
                  </a:lnTo>
                  <a:lnTo>
                    <a:pt x="37337" y="48006"/>
                  </a:lnTo>
                  <a:lnTo>
                    <a:pt x="37337" y="47244"/>
                  </a:lnTo>
                  <a:lnTo>
                    <a:pt x="38099" y="46482"/>
                  </a:lnTo>
                  <a:lnTo>
                    <a:pt x="38099" y="44958"/>
                  </a:lnTo>
                  <a:lnTo>
                    <a:pt x="38861" y="44196"/>
                  </a:lnTo>
                  <a:lnTo>
                    <a:pt x="38861" y="35814"/>
                  </a:lnTo>
                  <a:lnTo>
                    <a:pt x="38099" y="35052"/>
                  </a:lnTo>
                  <a:lnTo>
                    <a:pt x="38099" y="32004"/>
                  </a:lnTo>
                  <a:lnTo>
                    <a:pt x="37337" y="32004"/>
                  </a:lnTo>
                  <a:lnTo>
                    <a:pt x="37337" y="30480"/>
                  </a:lnTo>
                  <a:lnTo>
                    <a:pt x="36575" y="29718"/>
                  </a:lnTo>
                  <a:lnTo>
                    <a:pt x="36575" y="28955"/>
                  </a:lnTo>
                  <a:lnTo>
                    <a:pt x="35813" y="28955"/>
                  </a:lnTo>
                  <a:lnTo>
                    <a:pt x="35813" y="28193"/>
                  </a:lnTo>
                  <a:lnTo>
                    <a:pt x="35051" y="28193"/>
                  </a:lnTo>
                  <a:lnTo>
                    <a:pt x="35051" y="27432"/>
                  </a:lnTo>
                  <a:lnTo>
                    <a:pt x="34289" y="27432"/>
                  </a:lnTo>
                  <a:lnTo>
                    <a:pt x="33527" y="26669"/>
                  </a:lnTo>
                  <a:lnTo>
                    <a:pt x="32765" y="26669"/>
                  </a:lnTo>
                  <a:lnTo>
                    <a:pt x="32003" y="25908"/>
                  </a:lnTo>
                  <a:lnTo>
                    <a:pt x="31241" y="25908"/>
                  </a:lnTo>
                  <a:lnTo>
                    <a:pt x="32003" y="25908"/>
                  </a:lnTo>
                  <a:lnTo>
                    <a:pt x="32765" y="25145"/>
                  </a:lnTo>
                  <a:lnTo>
                    <a:pt x="33527" y="25145"/>
                  </a:lnTo>
                  <a:lnTo>
                    <a:pt x="35813" y="22859"/>
                  </a:lnTo>
                  <a:lnTo>
                    <a:pt x="35813" y="22097"/>
                  </a:lnTo>
                  <a:lnTo>
                    <a:pt x="36575" y="21335"/>
                  </a:lnTo>
                  <a:lnTo>
                    <a:pt x="36575" y="19811"/>
                  </a:lnTo>
                  <a:lnTo>
                    <a:pt x="37337" y="19049"/>
                  </a:lnTo>
                  <a:lnTo>
                    <a:pt x="37337" y="12192"/>
                  </a:lnTo>
                  <a:lnTo>
                    <a:pt x="36575" y="11429"/>
                  </a:lnTo>
                  <a:lnTo>
                    <a:pt x="36575" y="9143"/>
                  </a:lnTo>
                  <a:lnTo>
                    <a:pt x="35813" y="8382"/>
                  </a:lnTo>
                  <a:lnTo>
                    <a:pt x="35813" y="7620"/>
                  </a:lnTo>
                  <a:lnTo>
                    <a:pt x="34289" y="5333"/>
                  </a:lnTo>
                  <a:lnTo>
                    <a:pt x="34289" y="4571"/>
                  </a:lnTo>
                  <a:lnTo>
                    <a:pt x="33527" y="4571"/>
                  </a:lnTo>
                  <a:lnTo>
                    <a:pt x="32765" y="3809"/>
                  </a:lnTo>
                  <a:lnTo>
                    <a:pt x="32765" y="3048"/>
                  </a:lnTo>
                  <a:lnTo>
                    <a:pt x="32003" y="3048"/>
                  </a:lnTo>
                  <a:lnTo>
                    <a:pt x="31241" y="2286"/>
                  </a:lnTo>
                  <a:lnTo>
                    <a:pt x="30479" y="2286"/>
                  </a:lnTo>
                  <a:lnTo>
                    <a:pt x="28955" y="1524"/>
                  </a:lnTo>
                  <a:lnTo>
                    <a:pt x="27431" y="1524"/>
                  </a:lnTo>
                  <a:lnTo>
                    <a:pt x="26669" y="762"/>
                  </a:lnTo>
                  <a:lnTo>
                    <a:pt x="24383" y="762"/>
                  </a:lnTo>
                  <a:lnTo>
                    <a:pt x="23621" y="0"/>
                  </a:lnTo>
                  <a:lnTo>
                    <a:pt x="16001" y="0"/>
                  </a:lnTo>
                  <a:lnTo>
                    <a:pt x="15239" y="762"/>
                  </a:lnTo>
                  <a:lnTo>
                    <a:pt x="12191" y="762"/>
                  </a:lnTo>
                  <a:lnTo>
                    <a:pt x="10667" y="1524"/>
                  </a:lnTo>
                  <a:lnTo>
                    <a:pt x="9905" y="1524"/>
                  </a:lnTo>
                  <a:lnTo>
                    <a:pt x="8381" y="3048"/>
                  </a:lnTo>
                  <a:lnTo>
                    <a:pt x="7619" y="3048"/>
                  </a:lnTo>
                  <a:lnTo>
                    <a:pt x="4571" y="6858"/>
                  </a:lnTo>
                  <a:lnTo>
                    <a:pt x="4571" y="7620"/>
                  </a:lnTo>
                  <a:lnTo>
                    <a:pt x="3809" y="8382"/>
                  </a:lnTo>
                  <a:lnTo>
                    <a:pt x="3809" y="9143"/>
                  </a:lnTo>
                  <a:lnTo>
                    <a:pt x="3047" y="9905"/>
                  </a:lnTo>
                  <a:lnTo>
                    <a:pt x="3047" y="10667"/>
                  </a:lnTo>
                  <a:lnTo>
                    <a:pt x="2285" y="11429"/>
                  </a:lnTo>
                  <a:lnTo>
                    <a:pt x="2285" y="12954"/>
                  </a:lnTo>
                  <a:lnTo>
                    <a:pt x="1523" y="13716"/>
                  </a:lnTo>
                  <a:lnTo>
                    <a:pt x="1523" y="18288"/>
                  </a:lnTo>
                  <a:lnTo>
                    <a:pt x="8381" y="18288"/>
                  </a:lnTo>
                  <a:lnTo>
                    <a:pt x="8381" y="15240"/>
                  </a:lnTo>
                  <a:lnTo>
                    <a:pt x="9143" y="13716"/>
                  </a:lnTo>
                  <a:lnTo>
                    <a:pt x="9143" y="12192"/>
                  </a:lnTo>
                  <a:lnTo>
                    <a:pt x="13715" y="7620"/>
                  </a:lnTo>
                  <a:lnTo>
                    <a:pt x="16001" y="7620"/>
                  </a:lnTo>
                  <a:lnTo>
                    <a:pt x="17525" y="6858"/>
                  </a:lnTo>
                  <a:lnTo>
                    <a:pt x="22859" y="6858"/>
                  </a:lnTo>
                  <a:lnTo>
                    <a:pt x="23621" y="7620"/>
                  </a:lnTo>
                  <a:lnTo>
                    <a:pt x="25145" y="7620"/>
                  </a:lnTo>
                  <a:lnTo>
                    <a:pt x="25907" y="8382"/>
                  </a:lnTo>
                  <a:lnTo>
                    <a:pt x="26669" y="8382"/>
                  </a:lnTo>
                  <a:lnTo>
                    <a:pt x="27431" y="9143"/>
                  </a:lnTo>
                  <a:lnTo>
                    <a:pt x="27431" y="9905"/>
                  </a:lnTo>
                  <a:lnTo>
                    <a:pt x="28193" y="9905"/>
                  </a:lnTo>
                  <a:lnTo>
                    <a:pt x="28955" y="10667"/>
                  </a:lnTo>
                  <a:lnTo>
                    <a:pt x="28955" y="12192"/>
                  </a:lnTo>
                  <a:lnTo>
                    <a:pt x="30479" y="13715"/>
                  </a:lnTo>
                  <a:lnTo>
                    <a:pt x="30479" y="17525"/>
                  </a:lnTo>
                  <a:lnTo>
                    <a:pt x="28955" y="18288"/>
                  </a:lnTo>
                  <a:lnTo>
                    <a:pt x="28955" y="19812"/>
                  </a:lnTo>
                  <a:lnTo>
                    <a:pt x="25907" y="22860"/>
                  </a:lnTo>
                  <a:lnTo>
                    <a:pt x="25145" y="22860"/>
                  </a:lnTo>
                  <a:lnTo>
                    <a:pt x="24383" y="23622"/>
                  </a:lnTo>
                  <a:lnTo>
                    <a:pt x="23621" y="23622"/>
                  </a:lnTo>
                  <a:lnTo>
                    <a:pt x="22859" y="24384"/>
                  </a:lnTo>
                  <a:lnTo>
                    <a:pt x="16763" y="24384"/>
                  </a:lnTo>
                  <a:lnTo>
                    <a:pt x="16001" y="22860"/>
                  </a:lnTo>
                  <a:lnTo>
                    <a:pt x="16001" y="29718"/>
                  </a:lnTo>
                  <a:lnTo>
                    <a:pt x="23621" y="29718"/>
                  </a:lnTo>
                  <a:lnTo>
                    <a:pt x="24383" y="30480"/>
                  </a:lnTo>
                  <a:lnTo>
                    <a:pt x="25145" y="30480"/>
                  </a:lnTo>
                  <a:lnTo>
                    <a:pt x="26669" y="31242"/>
                  </a:lnTo>
                  <a:lnTo>
                    <a:pt x="27431" y="31242"/>
                  </a:lnTo>
                  <a:lnTo>
                    <a:pt x="30479" y="33527"/>
                  </a:lnTo>
                  <a:lnTo>
                    <a:pt x="30479" y="35052"/>
                  </a:lnTo>
                  <a:lnTo>
                    <a:pt x="33299" y="38976"/>
                  </a:lnTo>
                  <a:lnTo>
                    <a:pt x="32397" y="41846"/>
                  </a:lnTo>
                  <a:lnTo>
                    <a:pt x="30479" y="45719"/>
                  </a:lnTo>
                  <a:lnTo>
                    <a:pt x="30479" y="46482"/>
                  </a:lnTo>
                  <a:lnTo>
                    <a:pt x="28193" y="48006"/>
                  </a:lnTo>
                  <a:lnTo>
                    <a:pt x="27431" y="48006"/>
                  </a:lnTo>
                  <a:lnTo>
                    <a:pt x="26669" y="48768"/>
                  </a:lnTo>
                  <a:lnTo>
                    <a:pt x="25145" y="49530"/>
                  </a:lnTo>
                  <a:lnTo>
                    <a:pt x="23621" y="49530"/>
                  </a:lnTo>
                  <a:lnTo>
                    <a:pt x="22097" y="50292"/>
                  </a:lnTo>
                  <a:lnTo>
                    <a:pt x="16763" y="50292"/>
                  </a:lnTo>
                  <a:lnTo>
                    <a:pt x="16001" y="49530"/>
                  </a:lnTo>
                  <a:lnTo>
                    <a:pt x="12953" y="49530"/>
                  </a:lnTo>
                  <a:lnTo>
                    <a:pt x="12191" y="48768"/>
                  </a:lnTo>
                  <a:lnTo>
                    <a:pt x="10667" y="48006"/>
                  </a:lnTo>
                  <a:lnTo>
                    <a:pt x="8381" y="45720"/>
                  </a:lnTo>
                  <a:lnTo>
                    <a:pt x="8381" y="44958"/>
                  </a:lnTo>
                  <a:lnTo>
                    <a:pt x="7619" y="43434"/>
                  </a:lnTo>
                  <a:lnTo>
                    <a:pt x="7619" y="42672"/>
                  </a:lnTo>
                  <a:lnTo>
                    <a:pt x="6857" y="41148"/>
                  </a:lnTo>
                  <a:lnTo>
                    <a:pt x="6857" y="381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9053957" y="6343649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31242" y="53340"/>
                  </a:move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44" y="54360"/>
                  </a:lnTo>
                  <a:lnTo>
                    <a:pt x="16521" y="56464"/>
                  </a:lnTo>
                  <a:lnTo>
                    <a:pt x="22098" y="56291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close/>
                </a:path>
                <a:path w="40004" h="56514">
                  <a:moveTo>
                    <a:pt x="36576" y="7620"/>
                  </a:move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close/>
                </a:path>
                <a:path w="40004" h="56514">
                  <a:moveTo>
                    <a:pt x="37338" y="47244"/>
                  </a:move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1242"/>
                  </a:lnTo>
                  <a:lnTo>
                    <a:pt x="30480" y="32004"/>
                  </a:lnTo>
                  <a:lnTo>
                    <a:pt x="30480" y="32766"/>
                  </a:lnTo>
                  <a:lnTo>
                    <a:pt x="31242" y="35052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close/>
                </a:path>
                <a:path w="40004" h="56514">
                  <a:moveTo>
                    <a:pt x="38100" y="45720"/>
                  </a:moveTo>
                  <a:lnTo>
                    <a:pt x="38100" y="28194"/>
                  </a:lnTo>
                  <a:lnTo>
                    <a:pt x="37338" y="27432"/>
                  </a:lnTo>
                  <a:lnTo>
                    <a:pt x="37338" y="46482"/>
                  </a:lnTo>
                  <a:lnTo>
                    <a:pt x="38100" y="45720"/>
                  </a:lnTo>
                  <a:close/>
                </a:path>
                <a:path w="40004" h="56514">
                  <a:moveTo>
                    <a:pt x="38862" y="44196"/>
                  </a:moveTo>
                  <a:lnTo>
                    <a:pt x="38862" y="30480"/>
                  </a:lnTo>
                  <a:lnTo>
                    <a:pt x="38100" y="29718"/>
                  </a:lnTo>
                  <a:lnTo>
                    <a:pt x="38100" y="44958"/>
                  </a:lnTo>
                  <a:lnTo>
                    <a:pt x="38862" y="44196"/>
                  </a:lnTo>
                  <a:close/>
                </a:path>
                <a:path w="40004" h="56514">
                  <a:moveTo>
                    <a:pt x="39624" y="41148"/>
                  </a:moveTo>
                  <a:lnTo>
                    <a:pt x="39624" y="32766"/>
                  </a:lnTo>
                  <a:lnTo>
                    <a:pt x="38862" y="32004"/>
                  </a:lnTo>
                  <a:lnTo>
                    <a:pt x="38862" y="41910"/>
                  </a:lnTo>
                  <a:lnTo>
                    <a:pt x="39624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9053957" y="6343649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4" h="56514">
                  <a:moveTo>
                    <a:pt x="7620" y="40386"/>
                  </a:moveTo>
                  <a:lnTo>
                    <a:pt x="0" y="40386"/>
                  </a:lnTo>
                  <a:lnTo>
                    <a:pt x="0" y="44196"/>
                  </a:lnTo>
                  <a:lnTo>
                    <a:pt x="762" y="44958"/>
                  </a:lnTo>
                  <a:lnTo>
                    <a:pt x="762" y="46482"/>
                  </a:lnTo>
                  <a:lnTo>
                    <a:pt x="1524" y="47244"/>
                  </a:lnTo>
                  <a:lnTo>
                    <a:pt x="1524" y="48006"/>
                  </a:lnTo>
                  <a:lnTo>
                    <a:pt x="2286" y="48768"/>
                  </a:lnTo>
                  <a:lnTo>
                    <a:pt x="2286" y="49530"/>
                  </a:lnTo>
                  <a:lnTo>
                    <a:pt x="3810" y="49530"/>
                  </a:lnTo>
                  <a:lnTo>
                    <a:pt x="3810" y="50292"/>
                  </a:lnTo>
                  <a:lnTo>
                    <a:pt x="9160" y="54372"/>
                  </a:lnTo>
                  <a:lnTo>
                    <a:pt x="16521" y="56464"/>
                  </a:lnTo>
                  <a:lnTo>
                    <a:pt x="24003" y="56232"/>
                  </a:lnTo>
                  <a:lnTo>
                    <a:pt x="29718" y="53340"/>
                  </a:lnTo>
                  <a:lnTo>
                    <a:pt x="31242" y="53340"/>
                  </a:lnTo>
                  <a:lnTo>
                    <a:pt x="31242" y="52578"/>
                  </a:lnTo>
                  <a:lnTo>
                    <a:pt x="32004" y="51816"/>
                  </a:lnTo>
                  <a:lnTo>
                    <a:pt x="32766" y="51816"/>
                  </a:lnTo>
                  <a:lnTo>
                    <a:pt x="35814" y="49530"/>
                  </a:lnTo>
                  <a:lnTo>
                    <a:pt x="35814" y="48768"/>
                  </a:lnTo>
                  <a:lnTo>
                    <a:pt x="37338" y="47244"/>
                  </a:lnTo>
                  <a:lnTo>
                    <a:pt x="37338" y="46482"/>
                  </a:lnTo>
                  <a:lnTo>
                    <a:pt x="38100" y="45720"/>
                  </a:lnTo>
                  <a:lnTo>
                    <a:pt x="38100" y="44958"/>
                  </a:lnTo>
                  <a:lnTo>
                    <a:pt x="38862" y="44196"/>
                  </a:lnTo>
                  <a:lnTo>
                    <a:pt x="38862" y="41910"/>
                  </a:lnTo>
                  <a:lnTo>
                    <a:pt x="39624" y="41148"/>
                  </a:lnTo>
                  <a:lnTo>
                    <a:pt x="39624" y="32766"/>
                  </a:lnTo>
                  <a:lnTo>
                    <a:pt x="38862" y="32004"/>
                  </a:lnTo>
                  <a:lnTo>
                    <a:pt x="38862" y="30480"/>
                  </a:lnTo>
                  <a:lnTo>
                    <a:pt x="38100" y="29718"/>
                  </a:lnTo>
                  <a:lnTo>
                    <a:pt x="38100" y="28194"/>
                  </a:lnTo>
                  <a:lnTo>
                    <a:pt x="37338" y="27432"/>
                  </a:lnTo>
                  <a:lnTo>
                    <a:pt x="37338" y="26670"/>
                  </a:lnTo>
                  <a:lnTo>
                    <a:pt x="36576" y="26670"/>
                  </a:lnTo>
                  <a:lnTo>
                    <a:pt x="36576" y="25908"/>
                  </a:lnTo>
                  <a:lnTo>
                    <a:pt x="35052" y="24384"/>
                  </a:lnTo>
                  <a:lnTo>
                    <a:pt x="35052" y="23622"/>
                  </a:lnTo>
                  <a:lnTo>
                    <a:pt x="34290" y="23622"/>
                  </a:lnTo>
                  <a:lnTo>
                    <a:pt x="32004" y="22098"/>
                  </a:lnTo>
                  <a:lnTo>
                    <a:pt x="31242" y="22098"/>
                  </a:lnTo>
                  <a:lnTo>
                    <a:pt x="30480" y="21336"/>
                  </a:lnTo>
                  <a:lnTo>
                    <a:pt x="29718" y="21336"/>
                  </a:lnTo>
                  <a:lnTo>
                    <a:pt x="28956" y="20574"/>
                  </a:lnTo>
                  <a:lnTo>
                    <a:pt x="28194" y="20574"/>
                  </a:lnTo>
                  <a:lnTo>
                    <a:pt x="27432" y="19812"/>
                  </a:lnTo>
                  <a:lnTo>
                    <a:pt x="25908" y="19812"/>
                  </a:lnTo>
                  <a:lnTo>
                    <a:pt x="24384" y="19050"/>
                  </a:lnTo>
                  <a:lnTo>
                    <a:pt x="15240" y="19050"/>
                  </a:lnTo>
                  <a:lnTo>
                    <a:pt x="14478" y="19812"/>
                  </a:lnTo>
                  <a:lnTo>
                    <a:pt x="12192" y="19812"/>
                  </a:lnTo>
                  <a:lnTo>
                    <a:pt x="12192" y="20574"/>
                  </a:lnTo>
                  <a:lnTo>
                    <a:pt x="11430" y="20574"/>
                  </a:lnTo>
                  <a:lnTo>
                    <a:pt x="10668" y="21336"/>
                  </a:lnTo>
                  <a:lnTo>
                    <a:pt x="9906" y="21336"/>
                  </a:lnTo>
                  <a:lnTo>
                    <a:pt x="9906" y="22098"/>
                  </a:lnTo>
                  <a:lnTo>
                    <a:pt x="11430" y="7620"/>
                  </a:lnTo>
                  <a:lnTo>
                    <a:pt x="36576" y="7620"/>
                  </a:lnTo>
                  <a:lnTo>
                    <a:pt x="36576" y="0"/>
                  </a:lnTo>
                  <a:lnTo>
                    <a:pt x="6096" y="0"/>
                  </a:lnTo>
                  <a:lnTo>
                    <a:pt x="762" y="29718"/>
                  </a:lnTo>
                  <a:lnTo>
                    <a:pt x="7620" y="29718"/>
                  </a:lnTo>
                  <a:lnTo>
                    <a:pt x="8382" y="28956"/>
                  </a:lnTo>
                  <a:lnTo>
                    <a:pt x="9144" y="28956"/>
                  </a:lnTo>
                  <a:lnTo>
                    <a:pt x="9144" y="28194"/>
                  </a:lnTo>
                  <a:lnTo>
                    <a:pt x="9906" y="27432"/>
                  </a:lnTo>
                  <a:lnTo>
                    <a:pt x="10668" y="27432"/>
                  </a:lnTo>
                  <a:lnTo>
                    <a:pt x="11430" y="26670"/>
                  </a:lnTo>
                  <a:lnTo>
                    <a:pt x="12192" y="26670"/>
                  </a:lnTo>
                  <a:lnTo>
                    <a:pt x="12954" y="25908"/>
                  </a:lnTo>
                  <a:lnTo>
                    <a:pt x="15240" y="25908"/>
                  </a:lnTo>
                  <a:lnTo>
                    <a:pt x="16002" y="25146"/>
                  </a:lnTo>
                  <a:lnTo>
                    <a:pt x="22098" y="25146"/>
                  </a:lnTo>
                  <a:lnTo>
                    <a:pt x="23622" y="25908"/>
                  </a:lnTo>
                  <a:lnTo>
                    <a:pt x="24384" y="25908"/>
                  </a:lnTo>
                  <a:lnTo>
                    <a:pt x="25146" y="26670"/>
                  </a:lnTo>
                  <a:lnTo>
                    <a:pt x="26670" y="26670"/>
                  </a:lnTo>
                  <a:lnTo>
                    <a:pt x="29718" y="29718"/>
                  </a:lnTo>
                  <a:lnTo>
                    <a:pt x="29718" y="31242"/>
                  </a:lnTo>
                  <a:lnTo>
                    <a:pt x="30480" y="32004"/>
                  </a:lnTo>
                  <a:lnTo>
                    <a:pt x="30480" y="32766"/>
                  </a:lnTo>
                  <a:lnTo>
                    <a:pt x="31242" y="35052"/>
                  </a:lnTo>
                  <a:lnTo>
                    <a:pt x="31242" y="40386"/>
                  </a:lnTo>
                  <a:lnTo>
                    <a:pt x="30480" y="41148"/>
                  </a:lnTo>
                  <a:lnTo>
                    <a:pt x="30480" y="42672"/>
                  </a:lnTo>
                  <a:lnTo>
                    <a:pt x="29718" y="43434"/>
                  </a:lnTo>
                  <a:lnTo>
                    <a:pt x="29718" y="44196"/>
                  </a:lnTo>
                  <a:lnTo>
                    <a:pt x="28956" y="45720"/>
                  </a:lnTo>
                  <a:lnTo>
                    <a:pt x="26670" y="48006"/>
                  </a:lnTo>
                  <a:lnTo>
                    <a:pt x="25146" y="48006"/>
                  </a:lnTo>
                  <a:lnTo>
                    <a:pt x="24384" y="48768"/>
                  </a:lnTo>
                  <a:lnTo>
                    <a:pt x="23622" y="48768"/>
                  </a:lnTo>
                  <a:lnTo>
                    <a:pt x="22098" y="49530"/>
                  </a:lnTo>
                  <a:lnTo>
                    <a:pt x="15240" y="49530"/>
                  </a:lnTo>
                  <a:lnTo>
                    <a:pt x="14478" y="48768"/>
                  </a:lnTo>
                  <a:lnTo>
                    <a:pt x="13716" y="48768"/>
                  </a:lnTo>
                  <a:lnTo>
                    <a:pt x="12954" y="48006"/>
                  </a:lnTo>
                  <a:lnTo>
                    <a:pt x="12192" y="48006"/>
                  </a:lnTo>
                  <a:lnTo>
                    <a:pt x="9906" y="45720"/>
                  </a:lnTo>
                  <a:lnTo>
                    <a:pt x="9906" y="44958"/>
                  </a:lnTo>
                  <a:lnTo>
                    <a:pt x="8382" y="43434"/>
                  </a:lnTo>
                  <a:lnTo>
                    <a:pt x="8382" y="42672"/>
                  </a:lnTo>
                  <a:lnTo>
                    <a:pt x="7620" y="41148"/>
                  </a:lnTo>
                  <a:lnTo>
                    <a:pt x="7620" y="403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9299321" y="6345173"/>
              <a:ext cx="39370" cy="55244"/>
            </a:xfrm>
            <a:custGeom>
              <a:avLst/>
              <a:gdLst/>
              <a:ahLst/>
              <a:cxnLst/>
              <a:rect l="l" t="t" r="r" b="b"/>
              <a:pathLst>
                <a:path w="39370" h="55245">
                  <a:moveTo>
                    <a:pt x="38861" y="8382"/>
                  </a:moveTo>
                  <a:lnTo>
                    <a:pt x="38861" y="0"/>
                  </a:lnTo>
                  <a:lnTo>
                    <a:pt x="0" y="0"/>
                  </a:lnTo>
                  <a:lnTo>
                    <a:pt x="0" y="8382"/>
                  </a:lnTo>
                  <a:lnTo>
                    <a:pt x="32003" y="8382"/>
                  </a:lnTo>
                  <a:lnTo>
                    <a:pt x="27431" y="12192"/>
                  </a:lnTo>
                  <a:lnTo>
                    <a:pt x="25907" y="15240"/>
                  </a:lnTo>
                  <a:lnTo>
                    <a:pt x="24383" y="16002"/>
                  </a:lnTo>
                  <a:lnTo>
                    <a:pt x="22859" y="19050"/>
                  </a:lnTo>
                  <a:lnTo>
                    <a:pt x="20573" y="21336"/>
                  </a:lnTo>
                  <a:lnTo>
                    <a:pt x="16763" y="28956"/>
                  </a:lnTo>
                  <a:lnTo>
                    <a:pt x="15239" y="29718"/>
                  </a:lnTo>
                  <a:lnTo>
                    <a:pt x="14477" y="31242"/>
                  </a:lnTo>
                  <a:lnTo>
                    <a:pt x="13715" y="33528"/>
                  </a:lnTo>
                  <a:lnTo>
                    <a:pt x="13715" y="35052"/>
                  </a:lnTo>
                  <a:lnTo>
                    <a:pt x="11429" y="39624"/>
                  </a:lnTo>
                  <a:lnTo>
                    <a:pt x="11429" y="41148"/>
                  </a:lnTo>
                  <a:lnTo>
                    <a:pt x="9905" y="44196"/>
                  </a:lnTo>
                  <a:lnTo>
                    <a:pt x="9905" y="45720"/>
                  </a:lnTo>
                  <a:lnTo>
                    <a:pt x="9143" y="47244"/>
                  </a:lnTo>
                  <a:lnTo>
                    <a:pt x="9143" y="48768"/>
                  </a:lnTo>
                  <a:lnTo>
                    <a:pt x="8381" y="50292"/>
                  </a:lnTo>
                  <a:lnTo>
                    <a:pt x="8381" y="51816"/>
                  </a:lnTo>
                  <a:lnTo>
                    <a:pt x="7619" y="53340"/>
                  </a:lnTo>
                  <a:lnTo>
                    <a:pt x="7619" y="54864"/>
                  </a:lnTo>
                  <a:lnTo>
                    <a:pt x="16763" y="54864"/>
                  </a:lnTo>
                  <a:lnTo>
                    <a:pt x="16763" y="51816"/>
                  </a:lnTo>
                  <a:lnTo>
                    <a:pt x="17525" y="49530"/>
                  </a:lnTo>
                  <a:lnTo>
                    <a:pt x="17525" y="48006"/>
                  </a:lnTo>
                  <a:lnTo>
                    <a:pt x="18287" y="46482"/>
                  </a:lnTo>
                  <a:lnTo>
                    <a:pt x="18287" y="43434"/>
                  </a:lnTo>
                  <a:lnTo>
                    <a:pt x="19811" y="40386"/>
                  </a:lnTo>
                  <a:lnTo>
                    <a:pt x="19811" y="38862"/>
                  </a:lnTo>
                  <a:lnTo>
                    <a:pt x="21335" y="35814"/>
                  </a:lnTo>
                  <a:lnTo>
                    <a:pt x="21335" y="34290"/>
                  </a:lnTo>
                  <a:lnTo>
                    <a:pt x="22097" y="32766"/>
                  </a:lnTo>
                  <a:lnTo>
                    <a:pt x="22859" y="30480"/>
                  </a:lnTo>
                  <a:lnTo>
                    <a:pt x="25907" y="24384"/>
                  </a:lnTo>
                  <a:lnTo>
                    <a:pt x="26669" y="23622"/>
                  </a:lnTo>
                  <a:lnTo>
                    <a:pt x="28955" y="19050"/>
                  </a:lnTo>
                  <a:lnTo>
                    <a:pt x="29717" y="18288"/>
                  </a:lnTo>
                  <a:lnTo>
                    <a:pt x="30479" y="16764"/>
                  </a:lnTo>
                  <a:lnTo>
                    <a:pt x="33527" y="14478"/>
                  </a:lnTo>
                  <a:lnTo>
                    <a:pt x="34289" y="12954"/>
                  </a:lnTo>
                  <a:lnTo>
                    <a:pt x="35813" y="12192"/>
                  </a:lnTo>
                  <a:lnTo>
                    <a:pt x="36575" y="10668"/>
                  </a:lnTo>
                  <a:lnTo>
                    <a:pt x="38099" y="9906"/>
                  </a:lnTo>
                  <a:lnTo>
                    <a:pt x="38861" y="83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9299321" y="6345173"/>
              <a:ext cx="39370" cy="55244"/>
            </a:xfrm>
            <a:custGeom>
              <a:avLst/>
              <a:gdLst/>
              <a:ahLst/>
              <a:cxnLst/>
              <a:rect l="l" t="t" r="r" b="b"/>
              <a:pathLst>
                <a:path w="39370" h="55245">
                  <a:moveTo>
                    <a:pt x="32003" y="8382"/>
                  </a:moveTo>
                  <a:lnTo>
                    <a:pt x="27431" y="12192"/>
                  </a:lnTo>
                  <a:lnTo>
                    <a:pt x="25907" y="15240"/>
                  </a:lnTo>
                  <a:lnTo>
                    <a:pt x="24383" y="16002"/>
                  </a:lnTo>
                  <a:lnTo>
                    <a:pt x="22859" y="19050"/>
                  </a:lnTo>
                  <a:lnTo>
                    <a:pt x="20573" y="21336"/>
                  </a:lnTo>
                  <a:lnTo>
                    <a:pt x="19049" y="24384"/>
                  </a:lnTo>
                  <a:lnTo>
                    <a:pt x="18287" y="25908"/>
                  </a:lnTo>
                  <a:lnTo>
                    <a:pt x="17525" y="27432"/>
                  </a:lnTo>
                  <a:lnTo>
                    <a:pt x="16763" y="28956"/>
                  </a:lnTo>
                  <a:lnTo>
                    <a:pt x="15239" y="29718"/>
                  </a:lnTo>
                  <a:lnTo>
                    <a:pt x="14477" y="31242"/>
                  </a:lnTo>
                  <a:lnTo>
                    <a:pt x="13715" y="33528"/>
                  </a:lnTo>
                  <a:lnTo>
                    <a:pt x="13715" y="35052"/>
                  </a:lnTo>
                  <a:lnTo>
                    <a:pt x="12953" y="36576"/>
                  </a:lnTo>
                  <a:lnTo>
                    <a:pt x="12191" y="38100"/>
                  </a:lnTo>
                  <a:lnTo>
                    <a:pt x="11429" y="39624"/>
                  </a:lnTo>
                  <a:lnTo>
                    <a:pt x="11429" y="41148"/>
                  </a:lnTo>
                  <a:lnTo>
                    <a:pt x="9905" y="44196"/>
                  </a:lnTo>
                  <a:lnTo>
                    <a:pt x="9905" y="45720"/>
                  </a:lnTo>
                  <a:lnTo>
                    <a:pt x="9143" y="47244"/>
                  </a:lnTo>
                  <a:lnTo>
                    <a:pt x="9143" y="48768"/>
                  </a:lnTo>
                  <a:lnTo>
                    <a:pt x="8381" y="50292"/>
                  </a:lnTo>
                  <a:lnTo>
                    <a:pt x="8381" y="51816"/>
                  </a:lnTo>
                  <a:lnTo>
                    <a:pt x="7619" y="53340"/>
                  </a:lnTo>
                  <a:lnTo>
                    <a:pt x="7619" y="54864"/>
                  </a:lnTo>
                  <a:lnTo>
                    <a:pt x="16763" y="54864"/>
                  </a:lnTo>
                  <a:lnTo>
                    <a:pt x="16763" y="51816"/>
                  </a:lnTo>
                  <a:lnTo>
                    <a:pt x="17525" y="49530"/>
                  </a:lnTo>
                  <a:lnTo>
                    <a:pt x="17525" y="48006"/>
                  </a:lnTo>
                  <a:lnTo>
                    <a:pt x="18287" y="46482"/>
                  </a:lnTo>
                  <a:lnTo>
                    <a:pt x="18287" y="43434"/>
                  </a:lnTo>
                  <a:lnTo>
                    <a:pt x="19049" y="41910"/>
                  </a:lnTo>
                  <a:lnTo>
                    <a:pt x="19811" y="40386"/>
                  </a:lnTo>
                  <a:lnTo>
                    <a:pt x="19811" y="38862"/>
                  </a:lnTo>
                  <a:lnTo>
                    <a:pt x="21335" y="35814"/>
                  </a:lnTo>
                  <a:lnTo>
                    <a:pt x="21335" y="34290"/>
                  </a:lnTo>
                  <a:lnTo>
                    <a:pt x="22097" y="32766"/>
                  </a:lnTo>
                  <a:lnTo>
                    <a:pt x="22859" y="30480"/>
                  </a:lnTo>
                  <a:lnTo>
                    <a:pt x="25907" y="24384"/>
                  </a:lnTo>
                  <a:lnTo>
                    <a:pt x="26669" y="23622"/>
                  </a:lnTo>
                  <a:lnTo>
                    <a:pt x="28955" y="19050"/>
                  </a:lnTo>
                  <a:lnTo>
                    <a:pt x="29717" y="18288"/>
                  </a:lnTo>
                  <a:lnTo>
                    <a:pt x="30479" y="16764"/>
                  </a:lnTo>
                  <a:lnTo>
                    <a:pt x="33527" y="14478"/>
                  </a:lnTo>
                  <a:lnTo>
                    <a:pt x="34289" y="12954"/>
                  </a:lnTo>
                  <a:lnTo>
                    <a:pt x="35813" y="12192"/>
                  </a:lnTo>
                  <a:lnTo>
                    <a:pt x="36575" y="10668"/>
                  </a:lnTo>
                  <a:lnTo>
                    <a:pt x="38099" y="9906"/>
                  </a:lnTo>
                  <a:lnTo>
                    <a:pt x="38861" y="8382"/>
                  </a:lnTo>
                  <a:lnTo>
                    <a:pt x="38861" y="0"/>
                  </a:lnTo>
                  <a:lnTo>
                    <a:pt x="0" y="0"/>
                  </a:lnTo>
                  <a:lnTo>
                    <a:pt x="0" y="8382"/>
                  </a:lnTo>
                  <a:lnTo>
                    <a:pt x="32003" y="83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8565527" y="5748527"/>
              <a:ext cx="106680" cy="528320"/>
            </a:xfrm>
            <a:custGeom>
              <a:avLst/>
              <a:gdLst/>
              <a:ahLst/>
              <a:cxnLst/>
              <a:rect l="l" t="t" r="r" b="b"/>
              <a:pathLst>
                <a:path w="106679" h="528320">
                  <a:moveTo>
                    <a:pt x="0" y="528065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8065"/>
                  </a:lnTo>
                  <a:lnTo>
                    <a:pt x="0" y="52806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8565527" y="5748527"/>
              <a:ext cx="106680" cy="528320"/>
            </a:xfrm>
            <a:custGeom>
              <a:avLst/>
              <a:gdLst/>
              <a:ahLst/>
              <a:cxnLst/>
              <a:rect l="l" t="t" r="r" b="b"/>
              <a:pathLst>
                <a:path w="106679" h="528320">
                  <a:moveTo>
                    <a:pt x="0" y="528065"/>
                  </a:moveTo>
                  <a:lnTo>
                    <a:pt x="0" y="0"/>
                  </a:lnTo>
                  <a:lnTo>
                    <a:pt x="106679" y="0"/>
                  </a:lnTo>
                  <a:lnTo>
                    <a:pt x="106679" y="528065"/>
                  </a:lnTo>
                  <a:lnTo>
                    <a:pt x="0" y="5280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8796401" y="6184391"/>
              <a:ext cx="106045" cy="93980"/>
            </a:xfrm>
            <a:custGeom>
              <a:avLst/>
              <a:gdLst/>
              <a:ahLst/>
              <a:cxnLst/>
              <a:rect l="l" t="t" r="r" b="b"/>
              <a:pathLst>
                <a:path w="106045" h="93979">
                  <a:moveTo>
                    <a:pt x="0" y="93725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93725"/>
                  </a:lnTo>
                  <a:lnTo>
                    <a:pt x="0" y="9372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8796401" y="6184391"/>
              <a:ext cx="106045" cy="93980"/>
            </a:xfrm>
            <a:custGeom>
              <a:avLst/>
              <a:gdLst/>
              <a:ahLst/>
              <a:cxnLst/>
              <a:rect l="l" t="t" r="r" b="b"/>
              <a:pathLst>
                <a:path w="106045" h="93979">
                  <a:moveTo>
                    <a:pt x="0" y="93725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93725"/>
                  </a:lnTo>
                  <a:lnTo>
                    <a:pt x="0" y="93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9018155" y="6215633"/>
              <a:ext cx="106045" cy="62865"/>
            </a:xfrm>
            <a:custGeom>
              <a:avLst/>
              <a:gdLst/>
              <a:ahLst/>
              <a:cxnLst/>
              <a:rect l="l" t="t" r="r" b="b"/>
              <a:pathLst>
                <a:path w="106045" h="62864">
                  <a:moveTo>
                    <a:pt x="0" y="62484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62484"/>
                  </a:lnTo>
                  <a:lnTo>
                    <a:pt x="0" y="6248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9018155" y="6215633"/>
              <a:ext cx="106045" cy="62865"/>
            </a:xfrm>
            <a:custGeom>
              <a:avLst/>
              <a:gdLst/>
              <a:ahLst/>
              <a:cxnLst/>
              <a:rect l="l" t="t" r="r" b="b"/>
              <a:pathLst>
                <a:path w="106045" h="62864">
                  <a:moveTo>
                    <a:pt x="0" y="62484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62484"/>
                  </a:lnTo>
                  <a:lnTo>
                    <a:pt x="0" y="6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9268091" y="6226301"/>
              <a:ext cx="106045" cy="52069"/>
            </a:xfrm>
            <a:custGeom>
              <a:avLst/>
              <a:gdLst/>
              <a:ahLst/>
              <a:cxnLst/>
              <a:rect l="l" t="t" r="r" b="b"/>
              <a:pathLst>
                <a:path w="106045" h="52070">
                  <a:moveTo>
                    <a:pt x="0" y="51815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51815"/>
                  </a:lnTo>
                  <a:lnTo>
                    <a:pt x="0" y="5181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9268091" y="6226301"/>
              <a:ext cx="106045" cy="52069"/>
            </a:xfrm>
            <a:custGeom>
              <a:avLst/>
              <a:gdLst/>
              <a:ahLst/>
              <a:cxnLst/>
              <a:rect l="l" t="t" r="r" b="b"/>
              <a:pathLst>
                <a:path w="106045" h="52070">
                  <a:moveTo>
                    <a:pt x="0" y="51815"/>
                  </a:moveTo>
                  <a:lnTo>
                    <a:pt x="0" y="0"/>
                  </a:lnTo>
                  <a:lnTo>
                    <a:pt x="105918" y="0"/>
                  </a:lnTo>
                  <a:lnTo>
                    <a:pt x="105918" y="51815"/>
                  </a:lnTo>
                  <a:lnTo>
                    <a:pt x="0" y="518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6790829" y="5618225"/>
              <a:ext cx="1504315" cy="6350"/>
            </a:xfrm>
            <a:custGeom>
              <a:avLst/>
              <a:gdLst/>
              <a:ahLst/>
              <a:cxnLst/>
              <a:rect l="l" t="t" r="r" b="b"/>
              <a:pathLst>
                <a:path w="1504315" h="6350">
                  <a:moveTo>
                    <a:pt x="1504188" y="6096"/>
                  </a:moveTo>
                  <a:lnTo>
                    <a:pt x="150418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418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6790829" y="5618225"/>
              <a:ext cx="1503680" cy="0"/>
            </a:xfrm>
            <a:custGeom>
              <a:avLst/>
              <a:gdLst/>
              <a:ahLst/>
              <a:cxnLst/>
              <a:rect l="l" t="t" r="r" b="b"/>
              <a:pathLst>
                <a:path w="1503679" h="0">
                  <a:moveTo>
                    <a:pt x="0" y="0"/>
                  </a:moveTo>
                  <a:lnTo>
                    <a:pt x="1503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8295017" y="561822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8294255" y="561822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8301101" y="5618225"/>
              <a:ext cx="1502410" cy="6350"/>
            </a:xfrm>
            <a:custGeom>
              <a:avLst/>
              <a:gdLst/>
              <a:ahLst/>
              <a:cxnLst/>
              <a:rect l="l" t="t" r="r" b="b"/>
              <a:pathLst>
                <a:path w="1502409" h="6350">
                  <a:moveTo>
                    <a:pt x="1501902" y="6096"/>
                  </a:moveTo>
                  <a:lnTo>
                    <a:pt x="1501902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190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8300339" y="5618225"/>
              <a:ext cx="1503045" cy="0"/>
            </a:xfrm>
            <a:custGeom>
              <a:avLst/>
              <a:gdLst/>
              <a:ahLst/>
              <a:cxnLst/>
              <a:rect l="l" t="t" r="r" b="b"/>
              <a:pathLst>
                <a:path w="1503045" h="0">
                  <a:moveTo>
                    <a:pt x="0" y="0"/>
                  </a:moveTo>
                  <a:lnTo>
                    <a:pt x="15026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9803015" y="561822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9803015" y="561822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6790829" y="6702551"/>
              <a:ext cx="1504315" cy="6350"/>
            </a:xfrm>
            <a:custGeom>
              <a:avLst/>
              <a:gdLst/>
              <a:ahLst/>
              <a:cxnLst/>
              <a:rect l="l" t="t" r="r" b="b"/>
              <a:pathLst>
                <a:path w="1504315" h="6350">
                  <a:moveTo>
                    <a:pt x="1504188" y="6096"/>
                  </a:moveTo>
                  <a:lnTo>
                    <a:pt x="150418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418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6790829" y="6701789"/>
              <a:ext cx="1503680" cy="0"/>
            </a:xfrm>
            <a:custGeom>
              <a:avLst/>
              <a:gdLst/>
              <a:ahLst/>
              <a:cxnLst/>
              <a:rect l="l" t="t" r="r" b="b"/>
              <a:pathLst>
                <a:path w="1503679" h="0">
                  <a:moveTo>
                    <a:pt x="0" y="0"/>
                  </a:moveTo>
                  <a:lnTo>
                    <a:pt x="15034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8295017" y="5624321"/>
              <a:ext cx="6350" cy="1078230"/>
            </a:xfrm>
            <a:custGeom>
              <a:avLst/>
              <a:gdLst/>
              <a:ahLst/>
              <a:cxnLst/>
              <a:rect l="l" t="t" r="r" b="b"/>
              <a:pathLst>
                <a:path w="6350" h="1078229">
                  <a:moveTo>
                    <a:pt x="6096" y="107823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078230"/>
                  </a:lnTo>
                  <a:lnTo>
                    <a:pt x="6096" y="1078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8294255" y="5624321"/>
              <a:ext cx="0" cy="1077595"/>
            </a:xfrm>
            <a:custGeom>
              <a:avLst/>
              <a:gdLst/>
              <a:ahLst/>
              <a:cxnLst/>
              <a:rect l="l" t="t" r="r" b="b"/>
              <a:pathLst>
                <a:path w="0" h="1077595">
                  <a:moveTo>
                    <a:pt x="0" y="0"/>
                  </a:moveTo>
                  <a:lnTo>
                    <a:pt x="0" y="10774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8295017" y="670255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8294255" y="6701789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0" y="0"/>
                  </a:moveTo>
                  <a:lnTo>
                    <a:pt x="6096" y="0"/>
                  </a:lnTo>
                </a:path>
                <a:path w="6350" h="6984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8301101" y="6702551"/>
              <a:ext cx="1502410" cy="6350"/>
            </a:xfrm>
            <a:custGeom>
              <a:avLst/>
              <a:gdLst/>
              <a:ahLst/>
              <a:cxnLst/>
              <a:rect l="l" t="t" r="r" b="b"/>
              <a:pathLst>
                <a:path w="1502409" h="6350">
                  <a:moveTo>
                    <a:pt x="1501902" y="6096"/>
                  </a:moveTo>
                  <a:lnTo>
                    <a:pt x="1501902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0190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8300339" y="6701789"/>
              <a:ext cx="1503045" cy="0"/>
            </a:xfrm>
            <a:custGeom>
              <a:avLst/>
              <a:gdLst/>
              <a:ahLst/>
              <a:cxnLst/>
              <a:rect l="l" t="t" r="r" b="b"/>
              <a:pathLst>
                <a:path w="1503045" h="0">
                  <a:moveTo>
                    <a:pt x="0" y="0"/>
                  </a:moveTo>
                  <a:lnTo>
                    <a:pt x="15026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9803015" y="5624321"/>
              <a:ext cx="6350" cy="1078230"/>
            </a:xfrm>
            <a:custGeom>
              <a:avLst/>
              <a:gdLst/>
              <a:ahLst/>
              <a:cxnLst/>
              <a:rect l="l" t="t" r="r" b="b"/>
              <a:pathLst>
                <a:path w="6350" h="1078229">
                  <a:moveTo>
                    <a:pt x="6096" y="107823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078230"/>
                  </a:lnTo>
                  <a:lnTo>
                    <a:pt x="6096" y="1078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9803015" y="5624321"/>
              <a:ext cx="0" cy="1077595"/>
            </a:xfrm>
            <a:custGeom>
              <a:avLst/>
              <a:gdLst/>
              <a:ahLst/>
              <a:cxnLst/>
              <a:rect l="l" t="t" r="r" b="b"/>
              <a:pathLst>
                <a:path w="0" h="1077595">
                  <a:moveTo>
                    <a:pt x="0" y="0"/>
                  </a:moveTo>
                  <a:lnTo>
                    <a:pt x="0" y="10774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9803015" y="670255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9803015" y="6701789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0" y="0"/>
                  </a:moveTo>
                  <a:lnTo>
                    <a:pt x="6096" y="0"/>
                  </a:lnTo>
                </a:path>
                <a:path w="6350" h="6984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9803015" y="670255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9803015" y="6701789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0" y="0"/>
                  </a:moveTo>
                  <a:lnTo>
                    <a:pt x="6096" y="0"/>
                  </a:lnTo>
                </a:path>
                <a:path w="6350" h="6984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8" name="object 208" descr=""/>
          <p:cNvSpPr txBox="1"/>
          <p:nvPr/>
        </p:nvSpPr>
        <p:spPr>
          <a:xfrm>
            <a:off x="3769309" y="1621345"/>
            <a:ext cx="1508760" cy="508000"/>
          </a:xfrm>
          <a:prstGeom prst="rect">
            <a:avLst/>
          </a:prstGeom>
          <a:solidFill>
            <a:srgbClr val="FFFF00"/>
          </a:solidFill>
          <a:ln w="7238">
            <a:solidFill>
              <a:srgbClr val="000000"/>
            </a:solidFill>
          </a:ln>
        </p:spPr>
        <p:txBody>
          <a:bodyPr wrap="square" lIns="0" tIns="57785" rIns="0" bIns="0" rtlCol="0" vert="horz">
            <a:spAutoFit/>
          </a:bodyPr>
          <a:lstStyle/>
          <a:p>
            <a:pPr marL="243204">
              <a:lnSpc>
                <a:spcPct val="100000"/>
              </a:lnSpc>
              <a:spcBef>
                <a:spcPts val="455"/>
              </a:spcBef>
            </a:pPr>
            <a:r>
              <a:rPr dirty="0" sz="1100" b="1">
                <a:latin typeface="Arial"/>
                <a:cs typeface="Arial"/>
              </a:rPr>
              <a:t>Tipos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carga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5281307" y="1624583"/>
            <a:ext cx="1503045" cy="5010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65405" rIns="0" bIns="0" rtlCol="0" vert="horz">
            <a:spAutoFit/>
          </a:bodyPr>
          <a:lstStyle/>
          <a:p>
            <a:pPr marL="408305" marR="363220" indent="-13335">
              <a:lnSpc>
                <a:spcPts val="1280"/>
              </a:lnSpc>
              <a:spcBef>
                <a:spcPts val="515"/>
              </a:spcBef>
            </a:pPr>
            <a:r>
              <a:rPr dirty="0" sz="1100" spc="-10" b="1">
                <a:latin typeface="Arial"/>
                <a:cs typeface="Arial"/>
              </a:rPr>
              <a:t>Elementos asociados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6791197" y="1624583"/>
            <a:ext cx="1503680" cy="5010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54610" rIns="0" bIns="0" rtlCol="0" vert="horz">
            <a:spAutoFit/>
          </a:bodyPr>
          <a:lstStyle/>
          <a:p>
            <a:pPr marL="83820">
              <a:lnSpc>
                <a:spcPct val="100000"/>
              </a:lnSpc>
              <a:spcBef>
                <a:spcPts val="430"/>
              </a:spcBef>
            </a:pPr>
            <a:r>
              <a:rPr dirty="0" sz="1100" b="1">
                <a:latin typeface="Arial"/>
                <a:cs typeface="Arial"/>
              </a:rPr>
              <a:t>Corriente</a:t>
            </a:r>
            <a:r>
              <a:rPr dirty="0" sz="1100" spc="18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absorbida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8300732" y="1621345"/>
            <a:ext cx="1504950" cy="50482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68580" rIns="0" bIns="0" rtlCol="0" vert="horz">
            <a:spAutoFit/>
          </a:bodyPr>
          <a:lstStyle/>
          <a:p>
            <a:pPr marL="309245" marR="56515" indent="-185420">
              <a:lnSpc>
                <a:spcPts val="1280"/>
              </a:lnSpc>
              <a:spcBef>
                <a:spcPts val="540"/>
              </a:spcBef>
            </a:pPr>
            <a:r>
              <a:rPr dirty="0" sz="1100" b="1">
                <a:latin typeface="Arial"/>
                <a:cs typeface="Arial"/>
              </a:rPr>
              <a:t>Espectro</a:t>
            </a:r>
            <a:r>
              <a:rPr dirty="0" sz="1100" spc="17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armónico característico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12" name="object 212" descr=""/>
          <p:cNvGrpSpPr/>
          <p:nvPr/>
        </p:nvGrpSpPr>
        <p:grpSpPr>
          <a:xfrm>
            <a:off x="1545093" y="1618107"/>
            <a:ext cx="8300720" cy="4897120"/>
            <a:chOff x="1545093" y="1618107"/>
            <a:chExt cx="8300720" cy="4897120"/>
          </a:xfrm>
        </p:grpSpPr>
        <p:sp>
          <p:nvSpPr>
            <p:cNvPr id="213" name="object 213" descr=""/>
            <p:cNvSpPr/>
            <p:nvPr/>
          </p:nvSpPr>
          <p:spPr>
            <a:xfrm>
              <a:off x="5281307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5280545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5287403" y="1618488"/>
              <a:ext cx="1513840" cy="6350"/>
            </a:xfrm>
            <a:custGeom>
              <a:avLst/>
              <a:gdLst/>
              <a:ahLst/>
              <a:cxnLst/>
              <a:rect l="l" t="t" r="r" b="b"/>
              <a:pathLst>
                <a:path w="1513840" h="6350">
                  <a:moveTo>
                    <a:pt x="1513331" y="6096"/>
                  </a:moveTo>
                  <a:lnTo>
                    <a:pt x="1513331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13331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5286641" y="1618488"/>
              <a:ext cx="1514475" cy="0"/>
            </a:xfrm>
            <a:custGeom>
              <a:avLst/>
              <a:gdLst/>
              <a:ahLst/>
              <a:cxnLst/>
              <a:rect l="l" t="t" r="r" b="b"/>
              <a:pathLst>
                <a:path w="1514475" h="0">
                  <a:moveTo>
                    <a:pt x="0" y="0"/>
                  </a:moveTo>
                  <a:lnTo>
                    <a:pt x="15140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6800723" y="161848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6857" y="6096"/>
                  </a:moveTo>
                  <a:lnTo>
                    <a:pt x="6857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85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6800723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6807593" y="1618488"/>
              <a:ext cx="1513840" cy="6350"/>
            </a:xfrm>
            <a:custGeom>
              <a:avLst/>
              <a:gdLst/>
              <a:ahLst/>
              <a:cxnLst/>
              <a:rect l="l" t="t" r="r" b="b"/>
              <a:pathLst>
                <a:path w="1513840" h="6350">
                  <a:moveTo>
                    <a:pt x="1513331" y="6096"/>
                  </a:moveTo>
                  <a:lnTo>
                    <a:pt x="1513331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13331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6806831" y="1618488"/>
              <a:ext cx="1514475" cy="0"/>
            </a:xfrm>
            <a:custGeom>
              <a:avLst/>
              <a:gdLst/>
              <a:ahLst/>
              <a:cxnLst/>
              <a:rect l="l" t="t" r="r" b="b"/>
              <a:pathLst>
                <a:path w="1514475" h="0">
                  <a:moveTo>
                    <a:pt x="0" y="0"/>
                  </a:moveTo>
                  <a:lnTo>
                    <a:pt x="15140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8320913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8320913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8327021" y="1618488"/>
              <a:ext cx="1512570" cy="6350"/>
            </a:xfrm>
            <a:custGeom>
              <a:avLst/>
              <a:gdLst/>
              <a:ahLst/>
              <a:cxnLst/>
              <a:rect l="l" t="t" r="r" b="b"/>
              <a:pathLst>
                <a:path w="1512570" h="6350">
                  <a:moveTo>
                    <a:pt x="1512570" y="6096"/>
                  </a:moveTo>
                  <a:lnTo>
                    <a:pt x="151257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1257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8327021" y="1618488"/>
              <a:ext cx="1511935" cy="0"/>
            </a:xfrm>
            <a:custGeom>
              <a:avLst/>
              <a:gdLst/>
              <a:ahLst/>
              <a:cxnLst/>
              <a:rect l="l" t="t" r="r" b="b"/>
              <a:pathLst>
                <a:path w="1511934" h="0">
                  <a:moveTo>
                    <a:pt x="0" y="0"/>
                  </a:moveTo>
                  <a:lnTo>
                    <a:pt x="15118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9839591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9838829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9839591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9838829" y="1618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5281307" y="1624584"/>
              <a:ext cx="6350" cy="494030"/>
            </a:xfrm>
            <a:custGeom>
              <a:avLst/>
              <a:gdLst/>
              <a:ahLst/>
              <a:cxnLst/>
              <a:rect l="l" t="t" r="r" b="b"/>
              <a:pathLst>
                <a:path w="6350" h="494030">
                  <a:moveTo>
                    <a:pt x="6096" y="49377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493776"/>
                  </a:lnTo>
                  <a:lnTo>
                    <a:pt x="6096" y="4937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5280545" y="1624584"/>
              <a:ext cx="0" cy="494030"/>
            </a:xfrm>
            <a:custGeom>
              <a:avLst/>
              <a:gdLst/>
              <a:ahLst/>
              <a:cxnLst/>
              <a:rect l="l" t="t" r="r" b="b"/>
              <a:pathLst>
                <a:path w="0" h="494030">
                  <a:moveTo>
                    <a:pt x="0" y="0"/>
                  </a:moveTo>
                  <a:lnTo>
                    <a:pt x="0" y="4937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5281307" y="2118360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5">
                  <a:moveTo>
                    <a:pt x="6096" y="685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6096" y="6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5280545" y="21183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5281307" y="2118360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5">
                  <a:moveTo>
                    <a:pt x="6096" y="685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6096" y="6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5280545" y="21183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5287403" y="2118360"/>
              <a:ext cx="1513840" cy="6985"/>
            </a:xfrm>
            <a:custGeom>
              <a:avLst/>
              <a:gdLst/>
              <a:ahLst/>
              <a:cxnLst/>
              <a:rect l="l" t="t" r="r" b="b"/>
              <a:pathLst>
                <a:path w="1513840" h="6985">
                  <a:moveTo>
                    <a:pt x="1513331" y="6858"/>
                  </a:moveTo>
                  <a:lnTo>
                    <a:pt x="1513331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1513331" y="6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5286641" y="2118360"/>
              <a:ext cx="1514475" cy="0"/>
            </a:xfrm>
            <a:custGeom>
              <a:avLst/>
              <a:gdLst/>
              <a:ahLst/>
              <a:cxnLst/>
              <a:rect l="l" t="t" r="r" b="b"/>
              <a:pathLst>
                <a:path w="1514475" h="0">
                  <a:moveTo>
                    <a:pt x="0" y="0"/>
                  </a:moveTo>
                  <a:lnTo>
                    <a:pt x="15140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6800723" y="1624584"/>
              <a:ext cx="6985" cy="494030"/>
            </a:xfrm>
            <a:custGeom>
              <a:avLst/>
              <a:gdLst/>
              <a:ahLst/>
              <a:cxnLst/>
              <a:rect l="l" t="t" r="r" b="b"/>
              <a:pathLst>
                <a:path w="6984" h="494030">
                  <a:moveTo>
                    <a:pt x="6857" y="493776"/>
                  </a:moveTo>
                  <a:lnTo>
                    <a:pt x="6857" y="0"/>
                  </a:lnTo>
                  <a:lnTo>
                    <a:pt x="0" y="0"/>
                  </a:lnTo>
                  <a:lnTo>
                    <a:pt x="0" y="493776"/>
                  </a:lnTo>
                  <a:lnTo>
                    <a:pt x="6857" y="4937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6800723" y="1624584"/>
              <a:ext cx="0" cy="494030"/>
            </a:xfrm>
            <a:custGeom>
              <a:avLst/>
              <a:gdLst/>
              <a:ahLst/>
              <a:cxnLst/>
              <a:rect l="l" t="t" r="r" b="b"/>
              <a:pathLst>
                <a:path w="0" h="494030">
                  <a:moveTo>
                    <a:pt x="0" y="0"/>
                  </a:moveTo>
                  <a:lnTo>
                    <a:pt x="0" y="4937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6800723" y="211836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6857" y="6858"/>
                  </a:moveTo>
                  <a:lnTo>
                    <a:pt x="6857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6857" y="6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6800723" y="21183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6807593" y="2118360"/>
              <a:ext cx="1513840" cy="6985"/>
            </a:xfrm>
            <a:custGeom>
              <a:avLst/>
              <a:gdLst/>
              <a:ahLst/>
              <a:cxnLst/>
              <a:rect l="l" t="t" r="r" b="b"/>
              <a:pathLst>
                <a:path w="1513840" h="6985">
                  <a:moveTo>
                    <a:pt x="1513331" y="6858"/>
                  </a:moveTo>
                  <a:lnTo>
                    <a:pt x="1513331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1513331" y="6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6806831" y="2118360"/>
              <a:ext cx="1514475" cy="0"/>
            </a:xfrm>
            <a:custGeom>
              <a:avLst/>
              <a:gdLst/>
              <a:ahLst/>
              <a:cxnLst/>
              <a:rect l="l" t="t" r="r" b="b"/>
              <a:pathLst>
                <a:path w="1514475" h="0">
                  <a:moveTo>
                    <a:pt x="0" y="0"/>
                  </a:moveTo>
                  <a:lnTo>
                    <a:pt x="151409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8320913" y="1624584"/>
              <a:ext cx="6350" cy="494030"/>
            </a:xfrm>
            <a:custGeom>
              <a:avLst/>
              <a:gdLst/>
              <a:ahLst/>
              <a:cxnLst/>
              <a:rect l="l" t="t" r="r" b="b"/>
              <a:pathLst>
                <a:path w="6350" h="494030">
                  <a:moveTo>
                    <a:pt x="6096" y="49377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493776"/>
                  </a:lnTo>
                  <a:lnTo>
                    <a:pt x="6096" y="4937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8320913" y="1624584"/>
              <a:ext cx="0" cy="494030"/>
            </a:xfrm>
            <a:custGeom>
              <a:avLst/>
              <a:gdLst/>
              <a:ahLst/>
              <a:cxnLst/>
              <a:rect l="l" t="t" r="r" b="b"/>
              <a:pathLst>
                <a:path w="0" h="494030">
                  <a:moveTo>
                    <a:pt x="0" y="0"/>
                  </a:moveTo>
                  <a:lnTo>
                    <a:pt x="0" y="4937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8320913" y="2118360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5">
                  <a:moveTo>
                    <a:pt x="6096" y="6858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6096" y="6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8320913" y="21183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8327021" y="2118360"/>
              <a:ext cx="1512570" cy="6985"/>
            </a:xfrm>
            <a:custGeom>
              <a:avLst/>
              <a:gdLst/>
              <a:ahLst/>
              <a:cxnLst/>
              <a:rect l="l" t="t" r="r" b="b"/>
              <a:pathLst>
                <a:path w="1512570" h="6985">
                  <a:moveTo>
                    <a:pt x="1512570" y="6857"/>
                  </a:moveTo>
                  <a:lnTo>
                    <a:pt x="1512570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1512570" y="68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8327021" y="2118360"/>
              <a:ext cx="1511935" cy="0"/>
            </a:xfrm>
            <a:custGeom>
              <a:avLst/>
              <a:gdLst/>
              <a:ahLst/>
              <a:cxnLst/>
              <a:rect l="l" t="t" r="r" b="b"/>
              <a:pathLst>
                <a:path w="1511934" h="0">
                  <a:moveTo>
                    <a:pt x="0" y="0"/>
                  </a:moveTo>
                  <a:lnTo>
                    <a:pt x="15118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9839591" y="1624584"/>
              <a:ext cx="6350" cy="494030"/>
            </a:xfrm>
            <a:custGeom>
              <a:avLst/>
              <a:gdLst/>
              <a:ahLst/>
              <a:cxnLst/>
              <a:rect l="l" t="t" r="r" b="b"/>
              <a:pathLst>
                <a:path w="6350" h="494030">
                  <a:moveTo>
                    <a:pt x="6096" y="49377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493775"/>
                  </a:lnTo>
                  <a:lnTo>
                    <a:pt x="6096" y="4937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9838829" y="1624584"/>
              <a:ext cx="0" cy="494030"/>
            </a:xfrm>
            <a:custGeom>
              <a:avLst/>
              <a:gdLst/>
              <a:ahLst/>
              <a:cxnLst/>
              <a:rect l="l" t="t" r="r" b="b"/>
              <a:pathLst>
                <a:path w="0" h="494030">
                  <a:moveTo>
                    <a:pt x="0" y="0"/>
                  </a:moveTo>
                  <a:lnTo>
                    <a:pt x="0" y="4937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9839591" y="2118360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5">
                  <a:moveTo>
                    <a:pt x="6096" y="6857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096" y="68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9838829" y="21183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9839591" y="2118360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5">
                  <a:moveTo>
                    <a:pt x="6096" y="6857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096" y="68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9838829" y="21183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0"/>
                  </a:moveTo>
                  <a:lnTo>
                    <a:pt x="0" y="60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5" name="object 25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32545" y="3394305"/>
              <a:ext cx="1386077" cy="906617"/>
            </a:xfrm>
            <a:prstGeom prst="rect">
              <a:avLst/>
            </a:prstGeom>
          </p:spPr>
        </p:pic>
        <p:pic>
          <p:nvPicPr>
            <p:cNvPr id="256" name="object 25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51595" y="5370576"/>
              <a:ext cx="1223772" cy="1144524"/>
            </a:xfrm>
            <a:prstGeom prst="rect">
              <a:avLst/>
            </a:prstGeom>
          </p:spPr>
        </p:pic>
        <p:pic>
          <p:nvPicPr>
            <p:cNvPr id="257" name="object 25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45093" y="1978152"/>
              <a:ext cx="1209422" cy="1279397"/>
            </a:xfrm>
            <a:prstGeom prst="rect">
              <a:avLst/>
            </a:prstGeom>
          </p:spPr>
        </p:pic>
      </p:grpSp>
      <p:sp>
        <p:nvSpPr>
          <p:cNvPr id="258" name="object 25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663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r>
              <a:rPr dirty="0" sz="2800" spc="-6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6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28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sistemas</a:t>
            </a:r>
            <a:r>
              <a:rPr dirty="0" sz="28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eléctricos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259" name="object 25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11" y="348995"/>
            <a:ext cx="9139428" cy="185242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191" y="2709496"/>
            <a:ext cx="1799844" cy="35168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66349" y="567943"/>
            <a:ext cx="882015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Análisis</a:t>
            </a:r>
            <a:r>
              <a:rPr dirty="0" sz="2800" spc="-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dirty="0" sz="2800" spc="-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Propagación</a:t>
            </a:r>
            <a:r>
              <a:rPr dirty="0" sz="2800" spc="-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las</a:t>
            </a:r>
            <a:r>
              <a:rPr dirty="0" sz="2800" spc="-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Verdana"/>
                <a:cs typeface="Verdana"/>
              </a:rPr>
              <a:t>Armónicas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0923" y="1978151"/>
            <a:ext cx="6920483" cy="5228844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2093" y="768095"/>
            <a:ext cx="8982075" cy="6415405"/>
            <a:chOff x="902093" y="768095"/>
            <a:chExt cx="8982075" cy="6415405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0833" y="1618488"/>
              <a:ext cx="7632954" cy="556488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43639" y="993139"/>
            <a:ext cx="703389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Análisis</a:t>
            </a:r>
            <a:r>
              <a:rPr dirty="0" sz="2800" spc="-85"/>
              <a:t> </a:t>
            </a:r>
            <a:r>
              <a:rPr dirty="0" sz="2800"/>
              <a:t>de</a:t>
            </a:r>
            <a:r>
              <a:rPr dirty="0" sz="2800" spc="-60"/>
              <a:t> </a:t>
            </a:r>
            <a:r>
              <a:rPr dirty="0" sz="2800"/>
              <a:t>la</a:t>
            </a:r>
            <a:r>
              <a:rPr dirty="0" sz="2800" spc="-60"/>
              <a:t> </a:t>
            </a:r>
            <a:r>
              <a:rPr dirty="0" sz="2800"/>
              <a:t>Propagación</a:t>
            </a:r>
            <a:r>
              <a:rPr dirty="0" sz="2800" spc="-50"/>
              <a:t> </a:t>
            </a:r>
            <a:r>
              <a:rPr dirty="0" sz="2800"/>
              <a:t>de</a:t>
            </a:r>
            <a:r>
              <a:rPr dirty="0" sz="2800" spc="-60"/>
              <a:t> </a:t>
            </a:r>
            <a:r>
              <a:rPr dirty="0" sz="2800" spc="-10"/>
              <a:t>las</a:t>
            </a:r>
            <a:r>
              <a:rPr dirty="0" sz="2800" spc="-180"/>
              <a:t> </a:t>
            </a:r>
            <a:r>
              <a:rPr dirty="0" sz="2800" spc="-10"/>
              <a:t>Armónicas</a:t>
            </a:r>
            <a:endParaRPr sz="2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43639" y="993139"/>
            <a:ext cx="70338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252525"/>
                </a:solidFill>
                <a:latin typeface="Arial MT"/>
                <a:cs typeface="Arial MT"/>
              </a:rPr>
              <a:t>Análisis</a:t>
            </a:r>
            <a:r>
              <a:rPr dirty="0" sz="2800" spc="-8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800" spc="-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2800" spc="-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252525"/>
                </a:solidFill>
                <a:latin typeface="Arial MT"/>
                <a:cs typeface="Arial MT"/>
              </a:rPr>
              <a:t>Propagación</a:t>
            </a:r>
            <a:r>
              <a:rPr dirty="0" sz="28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800" spc="-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800" spc="-10">
                <a:solidFill>
                  <a:srgbClr val="252525"/>
                </a:solidFill>
                <a:latin typeface="Arial MT"/>
                <a:cs typeface="Arial MT"/>
              </a:rPr>
              <a:t>las</a:t>
            </a:r>
            <a:r>
              <a:rPr dirty="0" sz="2800" spc="-18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800" spc="-10">
                <a:solidFill>
                  <a:srgbClr val="252525"/>
                </a:solidFill>
                <a:latin typeface="Arial MT"/>
                <a:cs typeface="Arial MT"/>
              </a:rPr>
              <a:t>Armónicas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928949" y="4608037"/>
            <a:ext cx="2810510" cy="1415415"/>
          </a:xfrm>
          <a:prstGeom prst="rect">
            <a:avLst/>
          </a:prstGeom>
        </p:spPr>
        <p:txBody>
          <a:bodyPr wrap="square" lIns="0" tIns="189865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1495"/>
              </a:spcBef>
            </a:pPr>
            <a:r>
              <a:rPr dirty="0" sz="3400" i="1">
                <a:latin typeface="Times New Roman"/>
                <a:cs typeface="Times New Roman"/>
              </a:rPr>
              <a:t>V</a:t>
            </a:r>
            <a:r>
              <a:rPr dirty="0" sz="3400" spc="-459" i="1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1</a:t>
            </a:r>
            <a:r>
              <a:rPr dirty="0" sz="1950" spc="10">
                <a:latin typeface="Times New Roman"/>
                <a:cs typeface="Times New Roman"/>
              </a:rPr>
              <a:t> </a:t>
            </a:r>
            <a:r>
              <a:rPr dirty="0" sz="3400" spc="130">
                <a:latin typeface="Symbol"/>
                <a:cs typeface="Symbol"/>
              </a:rPr>
              <a:t></a:t>
            </a:r>
            <a:r>
              <a:rPr dirty="0" sz="3400" spc="130" i="1">
                <a:latin typeface="Times New Roman"/>
                <a:cs typeface="Times New Roman"/>
              </a:rPr>
              <a:t>V</a:t>
            </a:r>
            <a:r>
              <a:rPr dirty="0" sz="3400" spc="-290" i="1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2</a:t>
            </a:r>
            <a:r>
              <a:rPr dirty="0" sz="1950" spc="335">
                <a:latin typeface="Times New Roman"/>
                <a:cs typeface="Times New Roman"/>
              </a:rPr>
              <a:t> </a:t>
            </a:r>
            <a:r>
              <a:rPr dirty="0" sz="3400">
                <a:latin typeface="Symbol"/>
                <a:cs typeface="Symbol"/>
              </a:rPr>
              <a:t></a:t>
            </a:r>
            <a:r>
              <a:rPr dirty="0" sz="3400">
                <a:latin typeface="Times New Roman"/>
                <a:cs typeface="Times New Roman"/>
              </a:rPr>
              <a:t> </a:t>
            </a:r>
            <a:r>
              <a:rPr dirty="0" sz="3400" i="1">
                <a:latin typeface="Times New Roman"/>
                <a:cs typeface="Times New Roman"/>
              </a:rPr>
              <a:t>Z</a:t>
            </a:r>
            <a:r>
              <a:rPr dirty="0" sz="3400" spc="-70" i="1">
                <a:latin typeface="Times New Roman"/>
                <a:cs typeface="Times New Roman"/>
              </a:rPr>
              <a:t> </a:t>
            </a:r>
            <a:r>
              <a:rPr dirty="0" sz="3400">
                <a:latin typeface="Symbol"/>
                <a:cs typeface="Symbol"/>
              </a:rPr>
              <a:t></a:t>
            </a:r>
            <a:r>
              <a:rPr dirty="0" sz="3400" spc="-340">
                <a:latin typeface="Times New Roman"/>
                <a:cs typeface="Times New Roman"/>
              </a:rPr>
              <a:t> </a:t>
            </a:r>
            <a:r>
              <a:rPr dirty="0" sz="3400" spc="-50" i="1">
                <a:latin typeface="Times New Roman"/>
                <a:cs typeface="Times New Roman"/>
              </a:rPr>
              <a:t>I</a:t>
            </a:r>
            <a:endParaRPr sz="3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dirty="0" sz="3400" i="1">
                <a:latin typeface="Times New Roman"/>
                <a:cs typeface="Times New Roman"/>
              </a:rPr>
              <a:t>V</a:t>
            </a:r>
            <a:r>
              <a:rPr dirty="0" sz="3400" spc="-285" i="1">
                <a:latin typeface="Times New Roman"/>
                <a:cs typeface="Times New Roman"/>
              </a:rPr>
              <a:t> </a:t>
            </a:r>
            <a:r>
              <a:rPr dirty="0" sz="1950" spc="80">
                <a:latin typeface="Times New Roman"/>
                <a:cs typeface="Times New Roman"/>
              </a:rPr>
              <a:t>(</a:t>
            </a:r>
            <a:r>
              <a:rPr dirty="0" sz="1950" spc="80" i="1">
                <a:latin typeface="Times New Roman"/>
                <a:cs typeface="Times New Roman"/>
              </a:rPr>
              <a:t>t</a:t>
            </a:r>
            <a:r>
              <a:rPr dirty="0" sz="1950" spc="-265" i="1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)</a:t>
            </a:r>
            <a:r>
              <a:rPr dirty="0" sz="1950" spc="385">
                <a:latin typeface="Times New Roman"/>
                <a:cs typeface="Times New Roman"/>
              </a:rPr>
              <a:t> </a:t>
            </a:r>
            <a:r>
              <a:rPr dirty="0" sz="3400">
                <a:latin typeface="Symbol"/>
                <a:cs typeface="Symbol"/>
              </a:rPr>
              <a:t></a:t>
            </a:r>
            <a:r>
              <a:rPr dirty="0" sz="3400" spc="-400">
                <a:latin typeface="Times New Roman"/>
                <a:cs typeface="Times New Roman"/>
              </a:rPr>
              <a:t> </a:t>
            </a:r>
            <a:r>
              <a:rPr dirty="0" sz="3400" i="1">
                <a:latin typeface="Times New Roman"/>
                <a:cs typeface="Times New Roman"/>
              </a:rPr>
              <a:t>V</a:t>
            </a:r>
            <a:r>
              <a:rPr dirty="0" sz="3400" spc="-440" i="1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1(</a:t>
            </a:r>
            <a:r>
              <a:rPr dirty="0" sz="1950" i="1">
                <a:latin typeface="Times New Roman"/>
                <a:cs typeface="Times New Roman"/>
              </a:rPr>
              <a:t>t</a:t>
            </a:r>
            <a:r>
              <a:rPr dirty="0" sz="1950" spc="-260" i="1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)</a:t>
            </a:r>
            <a:r>
              <a:rPr dirty="0" sz="1950" spc="200">
                <a:latin typeface="Times New Roman"/>
                <a:cs typeface="Times New Roman"/>
              </a:rPr>
              <a:t> </a:t>
            </a:r>
            <a:r>
              <a:rPr dirty="0" sz="3400">
                <a:latin typeface="Symbol"/>
                <a:cs typeface="Symbol"/>
              </a:rPr>
              <a:t></a:t>
            </a:r>
            <a:r>
              <a:rPr dirty="0" sz="3400" spc="-535">
                <a:latin typeface="Times New Roman"/>
                <a:cs typeface="Times New Roman"/>
              </a:rPr>
              <a:t> </a:t>
            </a:r>
            <a:r>
              <a:rPr dirty="0" sz="3400" spc="70" i="1">
                <a:latin typeface="Times New Roman"/>
                <a:cs typeface="Times New Roman"/>
              </a:rPr>
              <a:t>V</a:t>
            </a:r>
            <a:r>
              <a:rPr dirty="0" sz="1950" spc="70" i="1">
                <a:latin typeface="Times New Roman"/>
                <a:cs typeface="Times New Roman"/>
              </a:rPr>
              <a:t>h</a:t>
            </a:r>
            <a:r>
              <a:rPr dirty="0" sz="1950" spc="70">
                <a:latin typeface="Times New Roman"/>
                <a:cs typeface="Times New Roman"/>
              </a:rPr>
              <a:t>(</a:t>
            </a:r>
            <a:r>
              <a:rPr dirty="0" sz="1950" spc="70" i="1">
                <a:latin typeface="Times New Roman"/>
                <a:cs typeface="Times New Roman"/>
              </a:rPr>
              <a:t>t</a:t>
            </a:r>
            <a:r>
              <a:rPr dirty="0" sz="1950" spc="-265" i="1">
                <a:latin typeface="Times New Roman"/>
                <a:cs typeface="Times New Roman"/>
              </a:rPr>
              <a:t> </a:t>
            </a:r>
            <a:r>
              <a:rPr dirty="0" sz="1950" spc="-50">
                <a:latin typeface="Times New Roman"/>
                <a:cs typeface="Times New Roman"/>
              </a:rPr>
              <a:t>)</a:t>
            </a:r>
            <a:endParaRPr sz="19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7151" y="1690116"/>
            <a:ext cx="6924293" cy="271500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10822" y="4557497"/>
            <a:ext cx="4533900" cy="2114207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11" y="348995"/>
            <a:ext cx="9139428" cy="18524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66349" y="567943"/>
            <a:ext cx="88855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Análisis</a:t>
            </a:r>
            <a:r>
              <a:rPr dirty="0" sz="2800" spc="-8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2800" spc="-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problemas</a:t>
            </a:r>
            <a:r>
              <a:rPr dirty="0" sz="2800" spc="-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creado</a:t>
            </a:r>
            <a:r>
              <a:rPr dirty="0" sz="2800" spc="-8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por</a:t>
            </a:r>
            <a:r>
              <a:rPr dirty="0" sz="2800" spc="-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52684" y="2192528"/>
            <a:ext cx="5788660" cy="39484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Operación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incorrecta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equipo</a:t>
            </a:r>
            <a:r>
              <a:rPr dirty="0" sz="1800" spc="-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sensible</a:t>
            </a:r>
            <a:endParaRPr sz="1800">
              <a:latin typeface="Verdana"/>
              <a:cs typeface="Verdana"/>
            </a:endParaRPr>
          </a:p>
          <a:p>
            <a:pPr marL="298450" marR="6350" indent="-285750">
              <a:lnSpc>
                <a:spcPct val="150000"/>
              </a:lnSpc>
              <a:spcBef>
                <a:spcPts val="430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  <a:tab pos="1567180" algn="l"/>
                <a:tab pos="2139315" algn="l"/>
                <a:tab pos="3782695" algn="l"/>
                <a:tab pos="4356735" algn="l"/>
                <a:tab pos="5494655" algn="l"/>
              </a:tabLst>
            </a:pP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Pérdidas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información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centros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de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computo</a:t>
            </a:r>
            <a:endParaRPr sz="180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1510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Daño</a:t>
            </a:r>
            <a:r>
              <a:rPr dirty="0" sz="1800" spc="-6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controladores</a:t>
            </a:r>
            <a:r>
              <a:rPr dirty="0" sz="1800" spc="-6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4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velocidad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para</a:t>
            </a:r>
            <a:r>
              <a:rPr dirty="0" sz="1800" spc="-6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motores</a:t>
            </a:r>
            <a:endParaRPr sz="18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50000"/>
              </a:lnSpc>
              <a:spcBef>
                <a:spcPts val="434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Daños</a:t>
            </a:r>
            <a:r>
              <a:rPr dirty="0" sz="1800" spc="16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por</a:t>
            </a:r>
            <a:r>
              <a:rPr dirty="0" sz="1800" spc="16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recalentamiento</a:t>
            </a:r>
            <a:r>
              <a:rPr dirty="0" sz="1800" spc="16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800" spc="16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1800" spc="16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Motores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eléctricos,</a:t>
            </a:r>
            <a:r>
              <a:rPr dirty="0" sz="1800" spc="-1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transformadores.</a:t>
            </a:r>
            <a:endParaRPr sz="1800">
              <a:latin typeface="Verdana"/>
              <a:cs typeface="Verdana"/>
            </a:endParaRPr>
          </a:p>
          <a:p>
            <a:pPr algn="just" marL="354965" marR="6350" indent="-342900">
              <a:lnSpc>
                <a:spcPct val="150000"/>
              </a:lnSpc>
              <a:spcBef>
                <a:spcPts val="430"/>
              </a:spcBef>
              <a:buClr>
                <a:srgbClr val="000000"/>
              </a:buClr>
              <a:buFont typeface="Wingdings"/>
              <a:buChar char="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Paro</a:t>
            </a:r>
            <a:r>
              <a:rPr dirty="0" sz="2000" spc="170">
                <a:solidFill>
                  <a:srgbClr val="000065"/>
                </a:solidFill>
                <a:latin typeface="Verdana"/>
                <a:cs typeface="Verdana"/>
              </a:rPr>
              <a:t>  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000" spc="180">
                <a:solidFill>
                  <a:srgbClr val="000065"/>
                </a:solidFill>
                <a:latin typeface="Verdana"/>
                <a:cs typeface="Verdana"/>
              </a:rPr>
              <a:t>  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líneas</a:t>
            </a:r>
            <a:r>
              <a:rPr dirty="0" sz="2000" spc="170">
                <a:solidFill>
                  <a:srgbClr val="000065"/>
                </a:solidFill>
                <a:latin typeface="Verdana"/>
                <a:cs typeface="Verdana"/>
              </a:rPr>
              <a:t>  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000" spc="180">
                <a:solidFill>
                  <a:srgbClr val="000065"/>
                </a:solidFill>
                <a:latin typeface="Verdana"/>
                <a:cs typeface="Verdana"/>
              </a:rPr>
              <a:t>  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producción</a:t>
            </a:r>
            <a:r>
              <a:rPr dirty="0" sz="2000" spc="175">
                <a:solidFill>
                  <a:srgbClr val="000065"/>
                </a:solidFill>
                <a:latin typeface="Verdana"/>
                <a:cs typeface="Verdana"/>
              </a:rPr>
              <a:t>   </a:t>
            </a:r>
            <a:r>
              <a:rPr dirty="0" sz="2000" spc="-25">
                <a:solidFill>
                  <a:srgbClr val="000065"/>
                </a:solidFill>
                <a:latin typeface="Verdana"/>
                <a:cs typeface="Verdana"/>
              </a:rPr>
              <a:t>por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interferencias</a:t>
            </a:r>
            <a:r>
              <a:rPr dirty="0" sz="2000" spc="4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000" spc="44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señales</a:t>
            </a:r>
            <a:r>
              <a:rPr dirty="0" sz="2000" spc="4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electrónicas</a:t>
            </a:r>
            <a:r>
              <a:rPr dirty="0" sz="2000" spc="4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Verdana"/>
                <a:cs typeface="Verdana"/>
              </a:rPr>
              <a:t>de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mando</a:t>
            </a:r>
            <a:r>
              <a:rPr dirty="0" sz="20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2000" spc="-5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Verdana"/>
                <a:cs typeface="Verdana"/>
              </a:rPr>
              <a:t>automatismos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376807" y="1584960"/>
            <a:ext cx="2342515" cy="5181600"/>
            <a:chOff x="7376807" y="1584960"/>
            <a:chExt cx="2342515" cy="51816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76807" y="1584960"/>
              <a:ext cx="2342514" cy="172059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1191" y="3130296"/>
              <a:ext cx="2312670" cy="3636263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46587" y="2192528"/>
            <a:ext cx="5507355" cy="2522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8450" indent="-28575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Empeoramiento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factor</a:t>
            </a:r>
            <a:r>
              <a:rPr dirty="0" sz="1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potencia</a:t>
            </a:r>
            <a:endParaRPr sz="18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50000"/>
              </a:lnSpc>
              <a:spcBef>
                <a:spcPts val="430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Sobrecargas</a:t>
            </a:r>
            <a:r>
              <a:rPr dirty="0" sz="1800" spc="2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800" spc="24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pérdidas</a:t>
            </a:r>
            <a:r>
              <a:rPr dirty="0" sz="1800" spc="2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800" spc="24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1800" spc="2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conductores,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transformadores</a:t>
            </a:r>
            <a:r>
              <a:rPr dirty="0" sz="1800" spc="6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800" spc="7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motores,</a:t>
            </a:r>
            <a:r>
              <a:rPr dirty="0" sz="1800" spc="7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debido</a:t>
            </a:r>
            <a:r>
              <a:rPr dirty="0" sz="1800" spc="8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al</a:t>
            </a:r>
            <a:r>
              <a:rPr dirty="0" sz="1800" spc="7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efecto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Joule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al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efecto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pelicular</a:t>
            </a:r>
            <a:endParaRPr sz="1800">
              <a:latin typeface="Verdana"/>
              <a:cs typeface="Verdana"/>
            </a:endParaRPr>
          </a:p>
          <a:p>
            <a:pPr algn="just" marL="298450" indent="-285750">
              <a:lnSpc>
                <a:spcPct val="100000"/>
              </a:lnSpc>
              <a:spcBef>
                <a:spcPts val="1510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Disparos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intempestivos</a:t>
            </a:r>
            <a:r>
              <a:rPr dirty="0" sz="1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4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las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protecciones</a:t>
            </a:r>
            <a:endParaRPr sz="1800">
              <a:latin typeface="Verdana"/>
              <a:cs typeface="Verdana"/>
            </a:endParaRPr>
          </a:p>
          <a:p>
            <a:pPr algn="just" marL="298450" indent="-285750">
              <a:lnSpc>
                <a:spcPct val="100000"/>
              </a:lnSpc>
              <a:spcBef>
                <a:spcPts val="1515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Aumento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ruido</a:t>
            </a:r>
            <a:r>
              <a:rPr dirty="0" sz="1800" spc="-1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 motores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46587" y="4743704"/>
            <a:ext cx="232981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marR="5080" indent="-285750">
              <a:lnSpc>
                <a:spcPct val="150000"/>
              </a:lnSpc>
              <a:spcBef>
                <a:spcPts val="100"/>
              </a:spcBef>
              <a:buClr>
                <a:srgbClr val="000000"/>
              </a:buClr>
              <a:buFont typeface="Wingdings"/>
              <a:buChar char=""/>
              <a:tabLst>
                <a:tab pos="298450" algn="l"/>
                <a:tab pos="2037714" algn="l"/>
              </a:tabLst>
            </a:pP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Necesidad componentes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52387" y="4743704"/>
            <a:ext cx="320167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7804" marR="5080" indent="-205740">
              <a:lnSpc>
                <a:spcPct val="150000"/>
              </a:lnSpc>
              <a:spcBef>
                <a:spcPts val="100"/>
              </a:spcBef>
              <a:tabLst>
                <a:tab pos="624840" algn="l"/>
                <a:tab pos="1144905" algn="l"/>
                <a:tab pos="1310005" algn="l"/>
                <a:tab pos="2907665" algn="l"/>
              </a:tabLst>
            </a:pP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	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sobredimensionar 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red: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	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conductores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32337" y="5703823"/>
            <a:ext cx="49898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fases</a:t>
            </a:r>
            <a:r>
              <a:rPr dirty="0" sz="1800" spc="-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neutro,</a:t>
            </a:r>
            <a:r>
              <a:rPr dirty="0" sz="1800" spc="-5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baterías</a:t>
            </a:r>
            <a:r>
              <a:rPr dirty="0" sz="18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condensadores.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3091" y="2332482"/>
            <a:ext cx="2353055" cy="2453639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7193927" y="4836414"/>
            <a:ext cx="2691130" cy="1823085"/>
            <a:chOff x="7193927" y="4836414"/>
            <a:chExt cx="2691130" cy="182308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19060" y="4861560"/>
              <a:ext cx="2640342" cy="177241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193927" y="4836414"/>
              <a:ext cx="2691130" cy="1823085"/>
            </a:xfrm>
            <a:custGeom>
              <a:avLst/>
              <a:gdLst/>
              <a:ahLst/>
              <a:cxnLst/>
              <a:rect l="l" t="t" r="r" b="b"/>
              <a:pathLst>
                <a:path w="2691129" h="1823084">
                  <a:moveTo>
                    <a:pt x="2690622" y="1822704"/>
                  </a:moveTo>
                  <a:lnTo>
                    <a:pt x="2690622" y="0"/>
                  </a:lnTo>
                  <a:lnTo>
                    <a:pt x="0" y="0"/>
                  </a:lnTo>
                  <a:lnTo>
                    <a:pt x="0" y="1822704"/>
                  </a:lnTo>
                  <a:lnTo>
                    <a:pt x="12953" y="1822704"/>
                  </a:lnTo>
                  <a:lnTo>
                    <a:pt x="12953" y="25145"/>
                  </a:lnTo>
                  <a:lnTo>
                    <a:pt x="25146" y="12953"/>
                  </a:lnTo>
                  <a:lnTo>
                    <a:pt x="25146" y="25145"/>
                  </a:lnTo>
                  <a:lnTo>
                    <a:pt x="2665476" y="25145"/>
                  </a:lnTo>
                  <a:lnTo>
                    <a:pt x="2665476" y="12953"/>
                  </a:lnTo>
                  <a:lnTo>
                    <a:pt x="2678429" y="25145"/>
                  </a:lnTo>
                  <a:lnTo>
                    <a:pt x="2678429" y="1822704"/>
                  </a:lnTo>
                  <a:lnTo>
                    <a:pt x="2690622" y="1822704"/>
                  </a:lnTo>
                  <a:close/>
                </a:path>
                <a:path w="2691129" h="1823084">
                  <a:moveTo>
                    <a:pt x="25146" y="25145"/>
                  </a:moveTo>
                  <a:lnTo>
                    <a:pt x="25146" y="12953"/>
                  </a:lnTo>
                  <a:lnTo>
                    <a:pt x="12953" y="25145"/>
                  </a:lnTo>
                  <a:lnTo>
                    <a:pt x="25146" y="25145"/>
                  </a:lnTo>
                  <a:close/>
                </a:path>
                <a:path w="2691129" h="1823084">
                  <a:moveTo>
                    <a:pt x="25146" y="1797558"/>
                  </a:moveTo>
                  <a:lnTo>
                    <a:pt x="25146" y="25145"/>
                  </a:lnTo>
                  <a:lnTo>
                    <a:pt x="12953" y="25145"/>
                  </a:lnTo>
                  <a:lnTo>
                    <a:pt x="12953" y="1797558"/>
                  </a:lnTo>
                  <a:lnTo>
                    <a:pt x="25146" y="1797558"/>
                  </a:lnTo>
                  <a:close/>
                </a:path>
                <a:path w="2691129" h="1823084">
                  <a:moveTo>
                    <a:pt x="2678429" y="1797558"/>
                  </a:moveTo>
                  <a:lnTo>
                    <a:pt x="12953" y="1797558"/>
                  </a:lnTo>
                  <a:lnTo>
                    <a:pt x="25146" y="1809750"/>
                  </a:lnTo>
                  <a:lnTo>
                    <a:pt x="25146" y="1822704"/>
                  </a:lnTo>
                  <a:lnTo>
                    <a:pt x="2665476" y="1822704"/>
                  </a:lnTo>
                  <a:lnTo>
                    <a:pt x="2665476" y="1809750"/>
                  </a:lnTo>
                  <a:lnTo>
                    <a:pt x="2678429" y="1797558"/>
                  </a:lnTo>
                  <a:close/>
                </a:path>
                <a:path w="2691129" h="1823084">
                  <a:moveTo>
                    <a:pt x="25146" y="1822704"/>
                  </a:moveTo>
                  <a:lnTo>
                    <a:pt x="25146" y="1809750"/>
                  </a:lnTo>
                  <a:lnTo>
                    <a:pt x="12953" y="1797558"/>
                  </a:lnTo>
                  <a:lnTo>
                    <a:pt x="12953" y="1822704"/>
                  </a:lnTo>
                  <a:lnTo>
                    <a:pt x="25146" y="1822704"/>
                  </a:lnTo>
                  <a:close/>
                </a:path>
                <a:path w="2691129" h="1823084">
                  <a:moveTo>
                    <a:pt x="2678429" y="25145"/>
                  </a:moveTo>
                  <a:lnTo>
                    <a:pt x="2665476" y="12953"/>
                  </a:lnTo>
                  <a:lnTo>
                    <a:pt x="2665476" y="25145"/>
                  </a:lnTo>
                  <a:lnTo>
                    <a:pt x="2678429" y="25145"/>
                  </a:lnTo>
                  <a:close/>
                </a:path>
                <a:path w="2691129" h="1823084">
                  <a:moveTo>
                    <a:pt x="2678429" y="1797558"/>
                  </a:moveTo>
                  <a:lnTo>
                    <a:pt x="2678429" y="25145"/>
                  </a:lnTo>
                  <a:lnTo>
                    <a:pt x="2665476" y="25145"/>
                  </a:lnTo>
                  <a:lnTo>
                    <a:pt x="2665476" y="1797558"/>
                  </a:lnTo>
                  <a:lnTo>
                    <a:pt x="2678429" y="1797558"/>
                  </a:lnTo>
                  <a:close/>
                </a:path>
                <a:path w="2691129" h="1823084">
                  <a:moveTo>
                    <a:pt x="2678429" y="1822704"/>
                  </a:moveTo>
                  <a:lnTo>
                    <a:pt x="2678429" y="1797558"/>
                  </a:lnTo>
                  <a:lnTo>
                    <a:pt x="2665476" y="1809750"/>
                  </a:lnTo>
                  <a:lnTo>
                    <a:pt x="2665476" y="1822704"/>
                  </a:lnTo>
                  <a:lnTo>
                    <a:pt x="2678429" y="1822704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43639" y="1053337"/>
            <a:ext cx="70567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Análisis</a:t>
            </a:r>
            <a:r>
              <a:rPr dirty="0" sz="2800" spc="-75"/>
              <a:t> </a:t>
            </a:r>
            <a:r>
              <a:rPr dirty="0" sz="2800"/>
              <a:t>de</a:t>
            </a:r>
            <a:r>
              <a:rPr dirty="0" sz="2800" spc="-75"/>
              <a:t> </a:t>
            </a:r>
            <a:r>
              <a:rPr dirty="0" sz="2800"/>
              <a:t>problemas</a:t>
            </a:r>
            <a:r>
              <a:rPr dirty="0" sz="2800" spc="-75"/>
              <a:t> </a:t>
            </a:r>
            <a:r>
              <a:rPr dirty="0" sz="2800"/>
              <a:t>creado</a:t>
            </a:r>
            <a:r>
              <a:rPr dirty="0" sz="2800" spc="-75"/>
              <a:t> </a:t>
            </a:r>
            <a:r>
              <a:rPr dirty="0" sz="2800"/>
              <a:t>por</a:t>
            </a:r>
            <a:r>
              <a:rPr dirty="0" sz="2800" spc="-75"/>
              <a:t> </a:t>
            </a:r>
            <a:r>
              <a:rPr dirty="0" sz="2800" spc="-10"/>
              <a:t>armónicos</a:t>
            </a:r>
            <a:endParaRPr sz="2800"/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66345" y="2512121"/>
            <a:ext cx="5043805" cy="294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9370" marR="211454">
              <a:lnSpc>
                <a:spcPct val="130200"/>
              </a:lnSpc>
              <a:spcBef>
                <a:spcPts val="95"/>
              </a:spcBef>
            </a:pP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250"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sección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magnética</a:t>
            </a:r>
            <a:r>
              <a:rPr dirty="0" sz="1600" spc="25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las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protecciones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es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disparada</a:t>
            </a:r>
            <a:r>
              <a:rPr dirty="0" sz="1600" spc="8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al</a:t>
            </a:r>
            <a:r>
              <a:rPr dirty="0" sz="1600" spc="9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superarse</a:t>
            </a:r>
            <a:r>
              <a:rPr dirty="0" sz="1600" spc="9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</a:t>
            </a:r>
            <a:r>
              <a:rPr dirty="0" sz="1600" spc="8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umbral</a:t>
            </a:r>
            <a:r>
              <a:rPr dirty="0" sz="1600" spc="9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9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disparo</a:t>
            </a:r>
            <a:r>
              <a:rPr dirty="0" sz="1600" spc="9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debido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</a:t>
            </a:r>
            <a:r>
              <a:rPr dirty="0" sz="1600" spc="1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las</a:t>
            </a:r>
            <a:r>
              <a:rPr dirty="0" sz="1600" spc="1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puntas</a:t>
            </a:r>
            <a:r>
              <a:rPr dirty="0" sz="1600" spc="15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1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corriente</a:t>
            </a:r>
            <a:r>
              <a:rPr dirty="0" sz="1600" spc="1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1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pico</a:t>
            </a:r>
            <a:r>
              <a:rPr dirty="0" sz="1600" spc="1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600" spc="1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son</a:t>
            </a:r>
            <a:r>
              <a:rPr dirty="0" sz="1600" spc="14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comunes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600" spc="459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señales</a:t>
            </a:r>
            <a:r>
              <a:rPr dirty="0" sz="1600" spc="4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distorsionadas</a:t>
            </a:r>
            <a:r>
              <a:rPr dirty="0" sz="1600" spc="4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con</a:t>
            </a:r>
            <a:r>
              <a:rPr dirty="0" sz="1600" spc="459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factores</a:t>
            </a:r>
            <a:r>
              <a:rPr dirty="0" sz="1600" spc="4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459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cresta importantes.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700"/>
              </a:spcBef>
            </a:pPr>
            <a:endParaRPr sz="1600">
              <a:latin typeface="Arial MT"/>
              <a:cs typeface="Arial MT"/>
            </a:endParaRPr>
          </a:p>
          <a:p>
            <a:pPr algn="just" marL="5080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Interruptor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30Amp,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cable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calibre</a:t>
            </a:r>
            <a:r>
              <a:rPr dirty="0" sz="1600" spc="-5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6AWG,</a:t>
            </a:r>
            <a:endParaRPr sz="1600">
              <a:latin typeface="Arial MT"/>
              <a:cs typeface="Arial MT"/>
            </a:endParaRPr>
          </a:p>
          <a:p>
            <a:pPr marL="50800" marR="43180">
              <a:lnSpc>
                <a:spcPts val="2530"/>
              </a:lnSpc>
              <a:spcBef>
                <a:spcPts val="85"/>
              </a:spcBef>
            </a:pPr>
            <a:r>
              <a:rPr dirty="0" sz="1600" spc="-10">
                <a:latin typeface="Arial MT"/>
                <a:cs typeface="Arial MT"/>
              </a:rPr>
              <a:t>Temperatura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del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interruptor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65</a:t>
            </a:r>
            <a:r>
              <a:rPr dirty="0" baseline="26455" sz="1575">
                <a:latin typeface="Arial MT"/>
                <a:cs typeface="Arial MT"/>
              </a:rPr>
              <a:t>o</a:t>
            </a:r>
            <a:r>
              <a:rPr dirty="0" sz="1600">
                <a:latin typeface="Arial MT"/>
                <a:cs typeface="Arial MT"/>
              </a:rPr>
              <a:t>C,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Irms=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17.3Amps </a:t>
            </a:r>
            <a:r>
              <a:rPr dirty="0" sz="1600">
                <a:latin typeface="Arial MT"/>
                <a:cs typeface="Arial MT"/>
              </a:rPr>
              <a:t>con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THDi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68.5%,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FP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0.81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18261" y="2705100"/>
            <a:ext cx="2633472" cy="395325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309249" y="1973834"/>
            <a:ext cx="76923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0">
                <a:solidFill>
                  <a:srgbClr val="252525"/>
                </a:solidFill>
                <a:latin typeface="Arial MT"/>
                <a:cs typeface="Arial MT"/>
              </a:rPr>
              <a:t>Disparo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90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5">
                <a:solidFill>
                  <a:srgbClr val="252525"/>
                </a:solidFill>
                <a:latin typeface="Arial MT"/>
                <a:cs typeface="Arial MT"/>
              </a:rPr>
              <a:t>Protección.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5">
                <a:solidFill>
                  <a:srgbClr val="252525"/>
                </a:solidFill>
                <a:latin typeface="Arial MT"/>
                <a:cs typeface="Arial MT"/>
              </a:rPr>
              <a:t>Factor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0">
                <a:solidFill>
                  <a:srgbClr val="252525"/>
                </a:solidFill>
                <a:latin typeface="Arial MT"/>
                <a:cs typeface="Arial MT"/>
              </a:rPr>
              <a:t>Cresta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75">
                <a:solidFill>
                  <a:srgbClr val="252525"/>
                </a:solidFill>
                <a:latin typeface="Arial MT"/>
                <a:cs typeface="Arial MT"/>
              </a:rPr>
              <a:t>elevados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43639" y="1053337"/>
            <a:ext cx="70567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Análisis</a:t>
            </a:r>
            <a:r>
              <a:rPr dirty="0" sz="2800" spc="-75"/>
              <a:t> </a:t>
            </a:r>
            <a:r>
              <a:rPr dirty="0" sz="2800"/>
              <a:t>de</a:t>
            </a:r>
            <a:r>
              <a:rPr dirty="0" sz="2800" spc="-75"/>
              <a:t> </a:t>
            </a:r>
            <a:r>
              <a:rPr dirty="0" sz="2800"/>
              <a:t>problemas</a:t>
            </a:r>
            <a:r>
              <a:rPr dirty="0" sz="2800" spc="-75"/>
              <a:t> </a:t>
            </a:r>
            <a:r>
              <a:rPr dirty="0" sz="2800"/>
              <a:t>creado</a:t>
            </a:r>
            <a:r>
              <a:rPr dirty="0" sz="2800" spc="-75"/>
              <a:t> </a:t>
            </a:r>
            <a:r>
              <a:rPr dirty="0" sz="2800"/>
              <a:t>por</a:t>
            </a:r>
            <a:r>
              <a:rPr dirty="0" sz="2800" spc="-75"/>
              <a:t> </a:t>
            </a:r>
            <a:r>
              <a:rPr dirty="0" sz="2800" spc="-10"/>
              <a:t>armónicos</a:t>
            </a:r>
            <a:endParaRPr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74273" y="2016505"/>
            <a:ext cx="5120005" cy="35896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09880" marR="294005" indent="-28511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11150" algn="l"/>
              </a:tabLst>
            </a:pP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Por</a:t>
            </a:r>
            <a:r>
              <a:rPr dirty="0" sz="1600" spc="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otro</a:t>
            </a:r>
            <a:r>
              <a:rPr dirty="0" sz="1600" spc="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lado,</a:t>
            </a:r>
            <a:r>
              <a:rPr dirty="0" sz="1600" spc="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600" spc="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los</a:t>
            </a:r>
            <a:r>
              <a:rPr dirty="0" sz="1600" spc="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brakers</a:t>
            </a:r>
            <a:r>
              <a:rPr dirty="0" sz="1600" spc="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convencionales,</a:t>
            </a:r>
            <a:r>
              <a:rPr dirty="0" sz="1600" spc="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que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operan</a:t>
            </a:r>
            <a:r>
              <a:rPr dirty="0" sz="1600" spc="4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por</a:t>
            </a:r>
            <a:r>
              <a:rPr dirty="0" sz="1600" spc="4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1600" spc="4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sección</a:t>
            </a:r>
            <a:r>
              <a:rPr dirty="0" sz="1600" spc="4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termica.</a:t>
            </a:r>
            <a:r>
              <a:rPr dirty="0" sz="1600" spc="4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Los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armonicos</a:t>
            </a:r>
            <a:r>
              <a:rPr dirty="0" sz="1600" spc="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generan</a:t>
            </a:r>
            <a:r>
              <a:rPr dirty="0" sz="1600" spc="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un</a:t>
            </a:r>
            <a:r>
              <a:rPr dirty="0" sz="1600" spc="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sobrecalentamiento</a:t>
            </a:r>
            <a:r>
              <a:rPr dirty="0" sz="1600" spc="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mayor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600" spc="20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</a:t>
            </a:r>
            <a:r>
              <a:rPr dirty="0" sz="1600" spc="20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equivalente</a:t>
            </a:r>
            <a:r>
              <a:rPr dirty="0" sz="1600" spc="20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fundamental</a:t>
            </a:r>
            <a:r>
              <a:rPr dirty="0" sz="1600" spc="20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por</a:t>
            </a:r>
            <a:r>
              <a:rPr dirty="0" sz="1600" spc="21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lo</a:t>
            </a:r>
            <a:r>
              <a:rPr dirty="0" sz="1600" spc="20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que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disparan</a:t>
            </a:r>
            <a:r>
              <a:rPr dirty="0" sz="1600" spc="4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anticipadamente</a:t>
            </a:r>
            <a:r>
              <a:rPr dirty="0" sz="1600" spc="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sin</a:t>
            </a:r>
            <a:r>
              <a:rPr dirty="0" sz="1600" spc="5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600" spc="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</a:t>
            </a:r>
            <a:r>
              <a:rPr dirty="0" sz="1600" spc="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registre</a:t>
            </a:r>
            <a:r>
              <a:rPr dirty="0" sz="1600" spc="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una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Irms por</a:t>
            </a:r>
            <a:r>
              <a:rPr dirty="0" sz="16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encima</a:t>
            </a:r>
            <a:r>
              <a:rPr dirty="0" sz="16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</a:t>
            </a:r>
            <a:r>
              <a:rPr dirty="0" sz="16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nominal.</a:t>
            </a:r>
            <a:endParaRPr sz="1600">
              <a:latin typeface="Arial MT"/>
              <a:cs typeface="Arial MT"/>
            </a:endParaRPr>
          </a:p>
          <a:p>
            <a:pPr algn="just" marL="309880" marR="295275" indent="-28511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11150" algn="l"/>
              </a:tabLst>
            </a:pP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Otras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protecciones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</a:t>
            </a:r>
            <a:r>
              <a:rPr dirty="0" sz="1600" spc="11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ven</a:t>
            </a:r>
            <a:r>
              <a:rPr dirty="0" sz="1600" spc="114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afectadas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por</a:t>
            </a:r>
            <a:r>
              <a:rPr dirty="0" sz="1600" spc="125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las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corrientes</a:t>
            </a:r>
            <a:r>
              <a:rPr dirty="0" sz="1600" spc="204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armónicas</a:t>
            </a:r>
            <a:r>
              <a:rPr dirty="0" sz="1600" spc="21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20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secuencia</a:t>
            </a:r>
            <a:r>
              <a:rPr dirty="0" sz="1600" spc="204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negativa</a:t>
            </a:r>
            <a:r>
              <a:rPr dirty="0" sz="1600" spc="204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que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aparentan</a:t>
            </a:r>
            <a:r>
              <a:rPr dirty="0" sz="16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venir</a:t>
            </a:r>
            <a:r>
              <a:rPr dirty="0" sz="16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una</a:t>
            </a:r>
            <a:r>
              <a:rPr dirty="0" sz="16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falla.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1600">
              <a:latin typeface="Arial MT"/>
              <a:cs typeface="Arial MT"/>
            </a:endParaRPr>
          </a:p>
          <a:p>
            <a:pPr marL="217170" marR="297243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Arial MT"/>
                <a:cs typeface="Arial MT"/>
              </a:rPr>
              <a:t>Interruptor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6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15Amp </a:t>
            </a:r>
            <a:r>
              <a:rPr dirty="0" sz="1600">
                <a:latin typeface="Arial MT"/>
                <a:cs typeface="Arial MT"/>
              </a:rPr>
              <a:t>Cable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calibre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8AWG</a:t>
            </a:r>
            <a:endParaRPr sz="1600">
              <a:latin typeface="Arial MT"/>
              <a:cs typeface="Arial MT"/>
            </a:endParaRPr>
          </a:p>
          <a:p>
            <a:pPr marL="217170" marR="43180" indent="-635">
              <a:lnSpc>
                <a:spcPct val="100000"/>
              </a:lnSpc>
            </a:pPr>
            <a:r>
              <a:rPr dirty="0" sz="1600" spc="-10">
                <a:latin typeface="Arial MT"/>
                <a:cs typeface="Arial MT"/>
              </a:rPr>
              <a:t>Temperatura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del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interruptor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45</a:t>
            </a:r>
            <a:r>
              <a:rPr dirty="0" baseline="26455" sz="1575">
                <a:latin typeface="Arial MT"/>
                <a:cs typeface="Arial MT"/>
              </a:rPr>
              <a:t>o</a:t>
            </a:r>
            <a:r>
              <a:rPr dirty="0" sz="1600">
                <a:latin typeface="Arial MT"/>
                <a:cs typeface="Arial MT"/>
              </a:rPr>
              <a:t>C,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Irms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15.1Amp, </a:t>
            </a:r>
            <a:r>
              <a:rPr dirty="0" sz="1600">
                <a:latin typeface="Arial MT"/>
                <a:cs typeface="Arial MT"/>
              </a:rPr>
              <a:t>THDi=36%.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FP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0.92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3793" y="4498085"/>
            <a:ext cx="2781300" cy="20711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6831" y="2266188"/>
            <a:ext cx="2769107" cy="207111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3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5"/>
              <a:t> </a:t>
            </a:r>
            <a:r>
              <a:rPr dirty="0"/>
              <a:t>los</a:t>
            </a:r>
            <a:r>
              <a:rPr dirty="0" spc="-30"/>
              <a:t> </a:t>
            </a:r>
            <a:r>
              <a:rPr dirty="0" spc="-10"/>
              <a:t>armónicos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09249" y="1750567"/>
            <a:ext cx="8063230" cy="1515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0">
                <a:solidFill>
                  <a:srgbClr val="252525"/>
                </a:solidFill>
                <a:latin typeface="Arial MT"/>
                <a:cs typeface="Arial MT"/>
              </a:rPr>
              <a:t>Disparo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90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5">
                <a:solidFill>
                  <a:srgbClr val="252525"/>
                </a:solidFill>
                <a:latin typeface="Arial MT"/>
                <a:cs typeface="Arial MT"/>
              </a:rPr>
              <a:t>Protección.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5">
                <a:solidFill>
                  <a:srgbClr val="252525"/>
                </a:solidFill>
                <a:latin typeface="Arial MT"/>
                <a:cs typeface="Arial MT"/>
              </a:rPr>
              <a:t>Factor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0">
                <a:solidFill>
                  <a:srgbClr val="252525"/>
                </a:solidFill>
                <a:latin typeface="Arial MT"/>
                <a:cs typeface="Arial MT"/>
              </a:rPr>
              <a:t>Cresta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75">
                <a:solidFill>
                  <a:srgbClr val="252525"/>
                </a:solidFill>
                <a:latin typeface="Arial MT"/>
                <a:cs typeface="Arial MT"/>
              </a:rPr>
              <a:t>elevados</a:t>
            </a:r>
            <a:endParaRPr sz="2400">
              <a:latin typeface="Arial MT"/>
              <a:cs typeface="Arial MT"/>
            </a:endParaRPr>
          </a:p>
          <a:p>
            <a:pPr algn="just" marL="4122420" marR="5080" indent="246379">
              <a:lnSpc>
                <a:spcPct val="130200"/>
              </a:lnSpc>
              <a:spcBef>
                <a:spcPts val="1355"/>
              </a:spcBef>
              <a:buClr>
                <a:srgbClr val="FFC000"/>
              </a:buClr>
              <a:buFont typeface="Wingdings"/>
              <a:buChar char=""/>
              <a:tabLst>
                <a:tab pos="4368800" algn="l"/>
              </a:tabLst>
            </a:pP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Los</a:t>
            </a:r>
            <a:r>
              <a:rPr dirty="0" sz="1600" spc="28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armónicos</a:t>
            </a:r>
            <a:r>
              <a:rPr dirty="0" sz="1600" spc="28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son</a:t>
            </a:r>
            <a:r>
              <a:rPr dirty="0" sz="1600" spc="28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causa</a:t>
            </a:r>
            <a:r>
              <a:rPr dirty="0" sz="1600" spc="27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frecuente</a:t>
            </a:r>
            <a:r>
              <a:rPr dirty="0" sz="1600" spc="28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de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los</a:t>
            </a:r>
            <a:r>
              <a:rPr dirty="0" sz="1600" spc="320">
                <a:solidFill>
                  <a:srgbClr val="252525"/>
                </a:solidFill>
                <a:latin typeface="Arial MT"/>
                <a:cs typeface="Arial MT"/>
              </a:rPr>
              <a:t> 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disparos</a:t>
            </a:r>
            <a:r>
              <a:rPr dirty="0" sz="1600" spc="315">
                <a:solidFill>
                  <a:srgbClr val="252525"/>
                </a:solidFill>
                <a:latin typeface="Arial MT"/>
                <a:cs typeface="Arial MT"/>
              </a:rPr>
              <a:t> 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intempestivos</a:t>
            </a:r>
            <a:r>
              <a:rPr dirty="0" sz="1600" spc="320">
                <a:solidFill>
                  <a:srgbClr val="252525"/>
                </a:solidFill>
                <a:latin typeface="Arial MT"/>
                <a:cs typeface="Arial MT"/>
              </a:rPr>
              <a:t> 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320">
                <a:solidFill>
                  <a:srgbClr val="252525"/>
                </a:solidFill>
                <a:latin typeface="Arial MT"/>
                <a:cs typeface="Arial MT"/>
              </a:rPr>
              <a:t>  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las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protecciones,</a:t>
            </a:r>
            <a:r>
              <a:rPr dirty="0" sz="1600" spc="21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600" spc="21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particular</a:t>
            </a:r>
            <a:r>
              <a:rPr dirty="0" sz="1600" spc="21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600" spc="21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aquellas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419477" y="3241426"/>
            <a:ext cx="3952240" cy="65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  <a:tabLst>
                <a:tab pos="1334135" algn="l"/>
                <a:tab pos="1810385" algn="l"/>
                <a:tab pos="2186305" algn="l"/>
                <a:tab pos="2932430" algn="l"/>
                <a:tab pos="3712845" algn="l"/>
              </a:tabLst>
            </a:pP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instalaciones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con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un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amplio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parque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de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material</a:t>
            </a:r>
            <a:r>
              <a:rPr dirty="0" sz="1600" spc="-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informático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419477" y="4218209"/>
            <a:ext cx="3952875" cy="1296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297180">
              <a:lnSpc>
                <a:spcPct val="130200"/>
              </a:lnSpc>
              <a:spcBef>
                <a:spcPts val="100"/>
              </a:spcBef>
              <a:buClr>
                <a:srgbClr val="FFC000"/>
              </a:buClr>
              <a:buFont typeface="Wingdings"/>
              <a:buChar char=""/>
              <a:tabLst>
                <a:tab pos="309880" algn="l"/>
              </a:tabLst>
            </a:pP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Lo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ocurre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realmente</a:t>
            </a:r>
            <a:r>
              <a:rPr dirty="0" sz="1600" spc="125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es</a:t>
            </a:r>
            <a:r>
              <a:rPr dirty="0" sz="1600" spc="125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la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sección</a:t>
            </a:r>
            <a:r>
              <a:rPr dirty="0" sz="1600" spc="2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magnética</a:t>
            </a:r>
            <a:r>
              <a:rPr dirty="0" sz="1600" spc="2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2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las</a:t>
            </a:r>
            <a:r>
              <a:rPr dirty="0" sz="1600" spc="2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protecciones</a:t>
            </a:r>
            <a:r>
              <a:rPr dirty="0" sz="1600" spc="24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es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disparada</a:t>
            </a:r>
            <a:r>
              <a:rPr dirty="0" sz="1600" spc="26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al</a:t>
            </a:r>
            <a:r>
              <a:rPr dirty="0" sz="1600" spc="260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superarse</a:t>
            </a:r>
            <a:r>
              <a:rPr dirty="0" sz="1600" spc="265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</a:t>
            </a:r>
            <a:r>
              <a:rPr dirty="0" sz="1600" spc="265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umbral</a:t>
            </a:r>
            <a:r>
              <a:rPr dirty="0" sz="1600" spc="265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de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disparo</a:t>
            </a:r>
            <a:r>
              <a:rPr dirty="0" sz="1600" spc="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debido</a:t>
            </a:r>
            <a:r>
              <a:rPr dirty="0" sz="1600" spc="1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</a:t>
            </a:r>
            <a:r>
              <a:rPr dirty="0" sz="1600" spc="1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las</a:t>
            </a:r>
            <a:r>
              <a:rPr dirty="0" sz="1600" spc="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puntas</a:t>
            </a:r>
            <a:r>
              <a:rPr dirty="0" sz="1600" spc="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corriente</a:t>
            </a:r>
            <a:r>
              <a:rPr dirty="0" sz="1600" spc="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926836" y="5489390"/>
            <a:ext cx="1272540" cy="65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13360">
              <a:lnSpc>
                <a:spcPct val="130000"/>
              </a:lnSpc>
              <a:spcBef>
                <a:spcPts val="100"/>
              </a:spcBef>
              <a:tabLst>
                <a:tab pos="535940" algn="l"/>
              </a:tabLst>
            </a:pP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comunes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con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factores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92693" y="5489390"/>
            <a:ext cx="1179830" cy="65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1135" marR="5080" indent="-179070">
              <a:lnSpc>
                <a:spcPct val="130000"/>
              </a:lnSpc>
              <a:spcBef>
                <a:spcPts val="100"/>
              </a:spcBef>
              <a:tabLst>
                <a:tab pos="465455" algn="l"/>
                <a:tab pos="613410" algn="l"/>
              </a:tabLst>
            </a:pP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señales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	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cresta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419477" y="5489390"/>
            <a:ext cx="1519555" cy="977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200"/>
              </a:lnSpc>
              <a:spcBef>
                <a:spcPts val="95"/>
              </a:spcBef>
              <a:tabLst>
                <a:tab pos="612140" algn="l"/>
                <a:tab pos="1177925" algn="l"/>
              </a:tabLst>
            </a:pPr>
            <a:r>
              <a:rPr dirty="0" sz="1600" spc="-20">
                <a:solidFill>
                  <a:srgbClr val="252525"/>
                </a:solidFill>
                <a:latin typeface="Arial MT"/>
                <a:cs typeface="Arial MT"/>
              </a:rPr>
              <a:t>pico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	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son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distorsionadas importantes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276997" y="2227326"/>
            <a:ext cx="3820795" cy="4037329"/>
            <a:chOff x="1276997" y="2227326"/>
            <a:chExt cx="3820795" cy="4037329"/>
          </a:xfrm>
        </p:grpSpPr>
        <p:sp>
          <p:nvSpPr>
            <p:cNvPr id="9" name="object 9" descr=""/>
            <p:cNvSpPr/>
            <p:nvPr/>
          </p:nvSpPr>
          <p:spPr>
            <a:xfrm>
              <a:off x="1276997" y="2227326"/>
              <a:ext cx="3820795" cy="4037329"/>
            </a:xfrm>
            <a:custGeom>
              <a:avLst/>
              <a:gdLst/>
              <a:ahLst/>
              <a:cxnLst/>
              <a:rect l="l" t="t" r="r" b="b"/>
              <a:pathLst>
                <a:path w="3820795" h="4037329">
                  <a:moveTo>
                    <a:pt x="3820667" y="3823716"/>
                  </a:moveTo>
                  <a:lnTo>
                    <a:pt x="3820667" y="211074"/>
                  </a:lnTo>
                  <a:lnTo>
                    <a:pt x="3819905" y="199644"/>
                  </a:lnTo>
                  <a:lnTo>
                    <a:pt x="3810182" y="154538"/>
                  </a:lnTo>
                  <a:lnTo>
                    <a:pt x="3791881" y="113314"/>
                  </a:lnTo>
                  <a:lnTo>
                    <a:pt x="3766043" y="76959"/>
                  </a:lnTo>
                  <a:lnTo>
                    <a:pt x="3733704" y="46462"/>
                  </a:lnTo>
                  <a:lnTo>
                    <a:pt x="3695903" y="22811"/>
                  </a:lnTo>
                  <a:lnTo>
                    <a:pt x="3653679" y="6994"/>
                  </a:lnTo>
                  <a:lnTo>
                    <a:pt x="3608070" y="0"/>
                  </a:lnTo>
                  <a:lnTo>
                    <a:pt x="222504" y="0"/>
                  </a:lnTo>
                  <a:lnTo>
                    <a:pt x="177479" y="4930"/>
                  </a:lnTo>
                  <a:lnTo>
                    <a:pt x="176469" y="5041"/>
                  </a:lnTo>
                  <a:lnTo>
                    <a:pt x="133505" y="18984"/>
                  </a:lnTo>
                  <a:lnTo>
                    <a:pt x="94683" y="40922"/>
                  </a:lnTo>
                  <a:lnTo>
                    <a:pt x="61078" y="69949"/>
                  </a:lnTo>
                  <a:lnTo>
                    <a:pt x="33761" y="105159"/>
                  </a:lnTo>
                  <a:lnTo>
                    <a:pt x="13806" y="145644"/>
                  </a:lnTo>
                  <a:lnTo>
                    <a:pt x="2285" y="190500"/>
                  </a:lnTo>
                  <a:lnTo>
                    <a:pt x="0" y="213360"/>
                  </a:lnTo>
                  <a:lnTo>
                    <a:pt x="0" y="3826002"/>
                  </a:lnTo>
                  <a:lnTo>
                    <a:pt x="14294" y="3893350"/>
                  </a:lnTo>
                  <a:lnTo>
                    <a:pt x="49911" y="3954191"/>
                  </a:lnTo>
                  <a:lnTo>
                    <a:pt x="76200" y="3981796"/>
                  </a:lnTo>
                  <a:lnTo>
                    <a:pt x="76200" y="214884"/>
                  </a:lnTo>
                  <a:lnTo>
                    <a:pt x="76962" y="207264"/>
                  </a:lnTo>
                  <a:lnTo>
                    <a:pt x="86080" y="169641"/>
                  </a:lnTo>
                  <a:lnTo>
                    <a:pt x="108619" y="131181"/>
                  </a:lnTo>
                  <a:lnTo>
                    <a:pt x="155662" y="92632"/>
                  </a:lnTo>
                  <a:lnTo>
                    <a:pt x="200472" y="78000"/>
                  </a:lnTo>
                  <a:lnTo>
                    <a:pt x="3605784" y="76200"/>
                  </a:lnTo>
                  <a:lnTo>
                    <a:pt x="3613404" y="76962"/>
                  </a:lnTo>
                  <a:lnTo>
                    <a:pt x="3663491" y="91884"/>
                  </a:lnTo>
                  <a:lnTo>
                    <a:pt x="3704915" y="122982"/>
                  </a:lnTo>
                  <a:lnTo>
                    <a:pt x="3733349" y="166121"/>
                  </a:lnTo>
                  <a:lnTo>
                    <a:pt x="3744467" y="217170"/>
                  </a:lnTo>
                  <a:lnTo>
                    <a:pt x="3744467" y="3981686"/>
                  </a:lnTo>
                  <a:lnTo>
                    <a:pt x="3774605" y="3949763"/>
                  </a:lnTo>
                  <a:lnTo>
                    <a:pt x="3798242" y="3911866"/>
                  </a:lnTo>
                  <a:lnTo>
                    <a:pt x="3813936" y="3869499"/>
                  </a:lnTo>
                  <a:lnTo>
                    <a:pt x="3820667" y="3823716"/>
                  </a:lnTo>
                  <a:close/>
                </a:path>
                <a:path w="3820795" h="4037329">
                  <a:moveTo>
                    <a:pt x="3744467" y="3981686"/>
                  </a:moveTo>
                  <a:lnTo>
                    <a:pt x="3744467" y="3822192"/>
                  </a:lnTo>
                  <a:lnTo>
                    <a:pt x="3743705" y="3829812"/>
                  </a:lnTo>
                  <a:lnTo>
                    <a:pt x="3729059" y="3880056"/>
                  </a:lnTo>
                  <a:lnTo>
                    <a:pt x="3698190" y="3920961"/>
                  </a:lnTo>
                  <a:lnTo>
                    <a:pt x="3655218" y="3949057"/>
                  </a:lnTo>
                  <a:lnTo>
                    <a:pt x="3604260" y="3960876"/>
                  </a:lnTo>
                  <a:lnTo>
                    <a:pt x="222504" y="3960769"/>
                  </a:lnTo>
                  <a:lnTo>
                    <a:pt x="181813" y="3955073"/>
                  </a:lnTo>
                  <a:lnTo>
                    <a:pt x="143935" y="3937452"/>
                  </a:lnTo>
                  <a:lnTo>
                    <a:pt x="112230" y="3910159"/>
                  </a:lnTo>
                  <a:lnTo>
                    <a:pt x="89294" y="3875341"/>
                  </a:lnTo>
                  <a:lnTo>
                    <a:pt x="77724" y="3835146"/>
                  </a:lnTo>
                  <a:lnTo>
                    <a:pt x="76200" y="3819906"/>
                  </a:lnTo>
                  <a:lnTo>
                    <a:pt x="76200" y="3981796"/>
                  </a:lnTo>
                  <a:lnTo>
                    <a:pt x="119758" y="4011724"/>
                  </a:lnTo>
                  <a:lnTo>
                    <a:pt x="188072" y="4034369"/>
                  </a:lnTo>
                  <a:lnTo>
                    <a:pt x="3609594" y="4037076"/>
                  </a:lnTo>
                  <a:lnTo>
                    <a:pt x="3621024" y="4035552"/>
                  </a:lnTo>
                  <a:lnTo>
                    <a:pt x="3666235" y="4026082"/>
                  </a:lnTo>
                  <a:lnTo>
                    <a:pt x="3707582" y="4007925"/>
                  </a:lnTo>
                  <a:lnTo>
                    <a:pt x="3744045" y="3982134"/>
                  </a:lnTo>
                  <a:lnTo>
                    <a:pt x="3744467" y="3981686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845" y="2337054"/>
              <a:ext cx="3257550" cy="383057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5069" y="4786122"/>
              <a:ext cx="1147572" cy="133121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6395" y="2334768"/>
              <a:ext cx="1087374" cy="87020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459115" y="3921264"/>
              <a:ext cx="2521585" cy="2233930"/>
            </a:xfrm>
            <a:custGeom>
              <a:avLst/>
              <a:gdLst/>
              <a:ahLst/>
              <a:cxnLst/>
              <a:rect l="l" t="t" r="r" b="b"/>
              <a:pathLst>
                <a:path w="2521585" h="2233929">
                  <a:moveTo>
                    <a:pt x="216408" y="217170"/>
                  </a:moveTo>
                  <a:lnTo>
                    <a:pt x="0" y="217170"/>
                  </a:lnTo>
                  <a:lnTo>
                    <a:pt x="0" y="1225296"/>
                  </a:lnTo>
                  <a:lnTo>
                    <a:pt x="216408" y="1225296"/>
                  </a:lnTo>
                  <a:lnTo>
                    <a:pt x="216408" y="217170"/>
                  </a:lnTo>
                  <a:close/>
                </a:path>
                <a:path w="2521585" h="2233929">
                  <a:moveTo>
                    <a:pt x="1155954" y="1441704"/>
                  </a:moveTo>
                  <a:lnTo>
                    <a:pt x="940308" y="1441704"/>
                  </a:lnTo>
                  <a:lnTo>
                    <a:pt x="940308" y="2233422"/>
                  </a:lnTo>
                  <a:lnTo>
                    <a:pt x="1155954" y="2233422"/>
                  </a:lnTo>
                  <a:lnTo>
                    <a:pt x="1155954" y="1441704"/>
                  </a:lnTo>
                  <a:close/>
                </a:path>
                <a:path w="2521585" h="2233929">
                  <a:moveTo>
                    <a:pt x="2521458" y="0"/>
                  </a:moveTo>
                  <a:lnTo>
                    <a:pt x="2305050" y="0"/>
                  </a:lnTo>
                  <a:lnTo>
                    <a:pt x="2305050" y="291846"/>
                  </a:lnTo>
                  <a:lnTo>
                    <a:pt x="2521458" y="291846"/>
                  </a:lnTo>
                  <a:lnTo>
                    <a:pt x="25214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3499" y="4138422"/>
              <a:ext cx="1055369" cy="79248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470545" y="4125468"/>
              <a:ext cx="1081405" cy="818515"/>
            </a:xfrm>
            <a:custGeom>
              <a:avLst/>
              <a:gdLst/>
              <a:ahLst/>
              <a:cxnLst/>
              <a:rect l="l" t="t" r="r" b="b"/>
              <a:pathLst>
                <a:path w="1081405" h="818514">
                  <a:moveTo>
                    <a:pt x="1081278" y="818388"/>
                  </a:moveTo>
                  <a:lnTo>
                    <a:pt x="1081278" y="0"/>
                  </a:lnTo>
                  <a:lnTo>
                    <a:pt x="0" y="0"/>
                  </a:lnTo>
                  <a:lnTo>
                    <a:pt x="0" y="818388"/>
                  </a:lnTo>
                  <a:lnTo>
                    <a:pt x="6858" y="818388"/>
                  </a:lnTo>
                  <a:lnTo>
                    <a:pt x="6858" y="12954"/>
                  </a:lnTo>
                  <a:lnTo>
                    <a:pt x="12954" y="6858"/>
                  </a:lnTo>
                  <a:lnTo>
                    <a:pt x="12954" y="12954"/>
                  </a:lnTo>
                  <a:lnTo>
                    <a:pt x="1068324" y="12954"/>
                  </a:lnTo>
                  <a:lnTo>
                    <a:pt x="1068324" y="6858"/>
                  </a:lnTo>
                  <a:lnTo>
                    <a:pt x="1074420" y="12954"/>
                  </a:lnTo>
                  <a:lnTo>
                    <a:pt x="1074420" y="818388"/>
                  </a:lnTo>
                  <a:lnTo>
                    <a:pt x="1081278" y="818388"/>
                  </a:lnTo>
                  <a:close/>
                </a:path>
                <a:path w="1081405" h="818514">
                  <a:moveTo>
                    <a:pt x="12954" y="12954"/>
                  </a:moveTo>
                  <a:lnTo>
                    <a:pt x="12954" y="6858"/>
                  </a:lnTo>
                  <a:lnTo>
                    <a:pt x="6858" y="12954"/>
                  </a:lnTo>
                  <a:lnTo>
                    <a:pt x="12954" y="12954"/>
                  </a:lnTo>
                  <a:close/>
                </a:path>
                <a:path w="1081405" h="818514">
                  <a:moveTo>
                    <a:pt x="12954" y="805434"/>
                  </a:moveTo>
                  <a:lnTo>
                    <a:pt x="12954" y="12954"/>
                  </a:lnTo>
                  <a:lnTo>
                    <a:pt x="6858" y="12954"/>
                  </a:lnTo>
                  <a:lnTo>
                    <a:pt x="6858" y="805434"/>
                  </a:lnTo>
                  <a:lnTo>
                    <a:pt x="12954" y="805434"/>
                  </a:lnTo>
                  <a:close/>
                </a:path>
                <a:path w="1081405" h="818514">
                  <a:moveTo>
                    <a:pt x="1074420" y="805434"/>
                  </a:moveTo>
                  <a:lnTo>
                    <a:pt x="6858" y="805434"/>
                  </a:lnTo>
                  <a:lnTo>
                    <a:pt x="12954" y="811530"/>
                  </a:lnTo>
                  <a:lnTo>
                    <a:pt x="12954" y="818388"/>
                  </a:lnTo>
                  <a:lnTo>
                    <a:pt x="1068324" y="818388"/>
                  </a:lnTo>
                  <a:lnTo>
                    <a:pt x="1068324" y="811530"/>
                  </a:lnTo>
                  <a:lnTo>
                    <a:pt x="1074420" y="805434"/>
                  </a:lnTo>
                  <a:close/>
                </a:path>
                <a:path w="1081405" h="818514">
                  <a:moveTo>
                    <a:pt x="12954" y="818388"/>
                  </a:moveTo>
                  <a:lnTo>
                    <a:pt x="12954" y="811530"/>
                  </a:lnTo>
                  <a:lnTo>
                    <a:pt x="6858" y="805434"/>
                  </a:lnTo>
                  <a:lnTo>
                    <a:pt x="6858" y="818388"/>
                  </a:lnTo>
                  <a:lnTo>
                    <a:pt x="12954" y="818388"/>
                  </a:lnTo>
                  <a:close/>
                </a:path>
                <a:path w="1081405" h="818514">
                  <a:moveTo>
                    <a:pt x="1074420" y="12954"/>
                  </a:moveTo>
                  <a:lnTo>
                    <a:pt x="1068324" y="6858"/>
                  </a:lnTo>
                  <a:lnTo>
                    <a:pt x="1068324" y="12954"/>
                  </a:lnTo>
                  <a:lnTo>
                    <a:pt x="1074420" y="12954"/>
                  </a:lnTo>
                  <a:close/>
                </a:path>
                <a:path w="1081405" h="818514">
                  <a:moveTo>
                    <a:pt x="1074420" y="805434"/>
                  </a:moveTo>
                  <a:lnTo>
                    <a:pt x="1074420" y="12954"/>
                  </a:lnTo>
                  <a:lnTo>
                    <a:pt x="1068324" y="12954"/>
                  </a:lnTo>
                  <a:lnTo>
                    <a:pt x="1068324" y="805434"/>
                  </a:lnTo>
                  <a:lnTo>
                    <a:pt x="1074420" y="805434"/>
                  </a:lnTo>
                  <a:close/>
                </a:path>
                <a:path w="1081405" h="818514">
                  <a:moveTo>
                    <a:pt x="1074420" y="818388"/>
                  </a:moveTo>
                  <a:lnTo>
                    <a:pt x="1074420" y="805434"/>
                  </a:lnTo>
                  <a:lnTo>
                    <a:pt x="1068324" y="811530"/>
                  </a:lnTo>
                  <a:lnTo>
                    <a:pt x="1068324" y="818388"/>
                  </a:lnTo>
                  <a:lnTo>
                    <a:pt x="1074420" y="81838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9781" y="4174236"/>
              <a:ext cx="1103375" cy="828294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3720731" y="4155186"/>
              <a:ext cx="1141730" cy="866775"/>
            </a:xfrm>
            <a:custGeom>
              <a:avLst/>
              <a:gdLst/>
              <a:ahLst/>
              <a:cxnLst/>
              <a:rect l="l" t="t" r="r" b="b"/>
              <a:pathLst>
                <a:path w="1141729" h="866775">
                  <a:moveTo>
                    <a:pt x="1141476" y="866394"/>
                  </a:moveTo>
                  <a:lnTo>
                    <a:pt x="1141476" y="0"/>
                  </a:lnTo>
                  <a:lnTo>
                    <a:pt x="0" y="0"/>
                  </a:lnTo>
                  <a:lnTo>
                    <a:pt x="0" y="866394"/>
                  </a:lnTo>
                  <a:lnTo>
                    <a:pt x="9143" y="866394"/>
                  </a:lnTo>
                  <a:lnTo>
                    <a:pt x="9143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1122426" y="19050"/>
                  </a:lnTo>
                  <a:lnTo>
                    <a:pt x="1122426" y="9144"/>
                  </a:lnTo>
                  <a:lnTo>
                    <a:pt x="1131570" y="19050"/>
                  </a:lnTo>
                  <a:lnTo>
                    <a:pt x="1131570" y="866394"/>
                  </a:lnTo>
                  <a:lnTo>
                    <a:pt x="1141476" y="866394"/>
                  </a:lnTo>
                  <a:close/>
                </a:path>
                <a:path w="1141729" h="866775">
                  <a:moveTo>
                    <a:pt x="19050" y="19050"/>
                  </a:moveTo>
                  <a:lnTo>
                    <a:pt x="19050" y="9144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1141729" h="866775">
                  <a:moveTo>
                    <a:pt x="19050" y="847344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847344"/>
                  </a:lnTo>
                  <a:lnTo>
                    <a:pt x="19050" y="847344"/>
                  </a:lnTo>
                  <a:close/>
                </a:path>
                <a:path w="1141729" h="866775">
                  <a:moveTo>
                    <a:pt x="1131570" y="847344"/>
                  </a:moveTo>
                  <a:lnTo>
                    <a:pt x="9143" y="847344"/>
                  </a:lnTo>
                  <a:lnTo>
                    <a:pt x="19050" y="856488"/>
                  </a:lnTo>
                  <a:lnTo>
                    <a:pt x="19050" y="866394"/>
                  </a:lnTo>
                  <a:lnTo>
                    <a:pt x="1122426" y="866394"/>
                  </a:lnTo>
                  <a:lnTo>
                    <a:pt x="1122426" y="856488"/>
                  </a:lnTo>
                  <a:lnTo>
                    <a:pt x="1131570" y="847344"/>
                  </a:lnTo>
                  <a:close/>
                </a:path>
                <a:path w="1141729" h="866775">
                  <a:moveTo>
                    <a:pt x="19050" y="866394"/>
                  </a:moveTo>
                  <a:lnTo>
                    <a:pt x="19050" y="856488"/>
                  </a:lnTo>
                  <a:lnTo>
                    <a:pt x="9143" y="847344"/>
                  </a:lnTo>
                  <a:lnTo>
                    <a:pt x="9143" y="866394"/>
                  </a:lnTo>
                  <a:lnTo>
                    <a:pt x="19050" y="866394"/>
                  </a:lnTo>
                  <a:close/>
                </a:path>
                <a:path w="1141729" h="866775">
                  <a:moveTo>
                    <a:pt x="1131570" y="19050"/>
                  </a:moveTo>
                  <a:lnTo>
                    <a:pt x="1122426" y="9144"/>
                  </a:lnTo>
                  <a:lnTo>
                    <a:pt x="1122426" y="19050"/>
                  </a:lnTo>
                  <a:lnTo>
                    <a:pt x="1131570" y="19050"/>
                  </a:lnTo>
                  <a:close/>
                </a:path>
                <a:path w="1141729" h="866775">
                  <a:moveTo>
                    <a:pt x="1131570" y="847344"/>
                  </a:moveTo>
                  <a:lnTo>
                    <a:pt x="1131570" y="19050"/>
                  </a:lnTo>
                  <a:lnTo>
                    <a:pt x="1122426" y="19050"/>
                  </a:lnTo>
                  <a:lnTo>
                    <a:pt x="1122426" y="847344"/>
                  </a:lnTo>
                  <a:lnTo>
                    <a:pt x="1131570" y="847344"/>
                  </a:lnTo>
                  <a:close/>
                </a:path>
                <a:path w="1141729" h="866775">
                  <a:moveTo>
                    <a:pt x="1131570" y="866394"/>
                  </a:moveTo>
                  <a:lnTo>
                    <a:pt x="1131570" y="847344"/>
                  </a:lnTo>
                  <a:lnTo>
                    <a:pt x="1122426" y="856488"/>
                  </a:lnTo>
                  <a:lnTo>
                    <a:pt x="1122426" y="866394"/>
                  </a:lnTo>
                  <a:lnTo>
                    <a:pt x="1131570" y="866394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386725" y="3697223"/>
            <a:ext cx="791845" cy="3689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2545" rIns="0" bIns="0" rtlCol="0" vert="horz">
            <a:spAutoFit/>
          </a:bodyPr>
          <a:lstStyle/>
          <a:p>
            <a:pPr marL="90170" marR="130810">
              <a:lnSpc>
                <a:spcPct val="100000"/>
              </a:lnSpc>
              <a:spcBef>
                <a:spcPts val="335"/>
              </a:spcBef>
            </a:pPr>
            <a:r>
              <a:rPr dirty="0" sz="900" spc="-10" b="1">
                <a:latin typeface="Arial"/>
                <a:cs typeface="Arial"/>
              </a:rPr>
              <a:t>Corriente Absorbida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4123067" y="3768852"/>
            <a:ext cx="719455" cy="3695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2545" rIns="0" bIns="0" rtlCol="0" vert="horz">
            <a:spAutoFit/>
          </a:bodyPr>
          <a:lstStyle/>
          <a:p>
            <a:pPr marL="90805" marR="146685">
              <a:lnSpc>
                <a:spcPct val="100000"/>
              </a:lnSpc>
              <a:spcBef>
                <a:spcPts val="335"/>
              </a:spcBef>
            </a:pPr>
            <a:r>
              <a:rPr dirty="0" sz="900" spc="-10" b="1">
                <a:latin typeface="Arial"/>
                <a:cs typeface="Arial"/>
              </a:rPr>
              <a:t>Tensión Aplicada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300477"/>
            <a:ext cx="9144000" cy="4906645"/>
            <a:chOff x="774839" y="2300477"/>
            <a:chExt cx="9144000" cy="490664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99629" y="2300477"/>
              <a:ext cx="8634730" cy="4468495"/>
            </a:xfrm>
            <a:custGeom>
              <a:avLst/>
              <a:gdLst/>
              <a:ahLst/>
              <a:cxnLst/>
              <a:rect l="l" t="t" r="r" b="b"/>
              <a:pathLst>
                <a:path w="8634730" h="4468495">
                  <a:moveTo>
                    <a:pt x="8634222" y="4224528"/>
                  </a:moveTo>
                  <a:lnTo>
                    <a:pt x="8634222" y="254507"/>
                  </a:lnTo>
                  <a:lnTo>
                    <a:pt x="8632698" y="228599"/>
                  </a:lnTo>
                  <a:lnTo>
                    <a:pt x="8623591" y="182893"/>
                  </a:lnTo>
                  <a:lnTo>
                    <a:pt x="8606898" y="140689"/>
                  </a:lnTo>
                  <a:lnTo>
                    <a:pt x="8583386" y="102682"/>
                  </a:lnTo>
                  <a:lnTo>
                    <a:pt x="8553821" y="69570"/>
                  </a:lnTo>
                  <a:lnTo>
                    <a:pt x="8518971" y="42049"/>
                  </a:lnTo>
                  <a:lnTo>
                    <a:pt x="8479603" y="20816"/>
                  </a:lnTo>
                  <a:lnTo>
                    <a:pt x="8436484" y="6568"/>
                  </a:lnTo>
                  <a:lnTo>
                    <a:pt x="8390382" y="0"/>
                  </a:lnTo>
                  <a:lnTo>
                    <a:pt x="254508" y="0"/>
                  </a:lnTo>
                  <a:lnTo>
                    <a:pt x="208432" y="4313"/>
                  </a:lnTo>
                  <a:lnTo>
                    <a:pt x="164798" y="16635"/>
                  </a:lnTo>
                  <a:lnTo>
                    <a:pt x="124477" y="36236"/>
                  </a:lnTo>
                  <a:lnTo>
                    <a:pt x="92976" y="59033"/>
                  </a:lnTo>
                  <a:lnTo>
                    <a:pt x="57256" y="94362"/>
                  </a:lnTo>
                  <a:lnTo>
                    <a:pt x="32099" y="131430"/>
                  </a:lnTo>
                  <a:lnTo>
                    <a:pt x="13739" y="172863"/>
                  </a:lnTo>
                  <a:lnTo>
                    <a:pt x="3047" y="217932"/>
                  </a:lnTo>
                  <a:lnTo>
                    <a:pt x="0" y="243078"/>
                  </a:lnTo>
                  <a:lnTo>
                    <a:pt x="0" y="4213860"/>
                  </a:lnTo>
                  <a:lnTo>
                    <a:pt x="3048" y="4252722"/>
                  </a:lnTo>
                  <a:lnTo>
                    <a:pt x="16719" y="4303559"/>
                  </a:lnTo>
                  <a:lnTo>
                    <a:pt x="34109" y="4340104"/>
                  </a:lnTo>
                  <a:lnTo>
                    <a:pt x="56922" y="4373534"/>
                  </a:lnTo>
                  <a:lnTo>
                    <a:pt x="76200" y="4393956"/>
                  </a:lnTo>
                  <a:lnTo>
                    <a:pt x="76200" y="245364"/>
                  </a:lnTo>
                  <a:lnTo>
                    <a:pt x="76962" y="236220"/>
                  </a:lnTo>
                  <a:lnTo>
                    <a:pt x="88249" y="191019"/>
                  </a:lnTo>
                  <a:lnTo>
                    <a:pt x="116016" y="143057"/>
                  </a:lnTo>
                  <a:lnTo>
                    <a:pt x="149352" y="111252"/>
                  </a:lnTo>
                  <a:lnTo>
                    <a:pt x="200182" y="84934"/>
                  </a:lnTo>
                  <a:lnTo>
                    <a:pt x="254508" y="76342"/>
                  </a:lnTo>
                  <a:lnTo>
                    <a:pt x="8390382" y="76326"/>
                  </a:lnTo>
                  <a:lnTo>
                    <a:pt x="8398002" y="76961"/>
                  </a:lnTo>
                  <a:lnTo>
                    <a:pt x="8448324" y="90374"/>
                  </a:lnTo>
                  <a:lnTo>
                    <a:pt x="8491270" y="116053"/>
                  </a:lnTo>
                  <a:lnTo>
                    <a:pt x="8525057" y="152094"/>
                  </a:lnTo>
                  <a:lnTo>
                    <a:pt x="8547902" y="196594"/>
                  </a:lnTo>
                  <a:lnTo>
                    <a:pt x="8558022" y="247649"/>
                  </a:lnTo>
                  <a:lnTo>
                    <a:pt x="8558022" y="4393888"/>
                  </a:lnTo>
                  <a:lnTo>
                    <a:pt x="8564599" y="4388005"/>
                  </a:lnTo>
                  <a:lnTo>
                    <a:pt x="8592041" y="4353175"/>
                  </a:lnTo>
                  <a:lnTo>
                    <a:pt x="8613235" y="4313814"/>
                  </a:lnTo>
                  <a:lnTo>
                    <a:pt x="8627516" y="4270678"/>
                  </a:lnTo>
                  <a:lnTo>
                    <a:pt x="8634222" y="4224528"/>
                  </a:lnTo>
                  <a:close/>
                </a:path>
                <a:path w="8634730" h="4468495">
                  <a:moveTo>
                    <a:pt x="8558022" y="4393888"/>
                  </a:moveTo>
                  <a:lnTo>
                    <a:pt x="8558022" y="4223004"/>
                  </a:lnTo>
                  <a:lnTo>
                    <a:pt x="8557260" y="4232147"/>
                  </a:lnTo>
                  <a:lnTo>
                    <a:pt x="8543852" y="4282376"/>
                  </a:lnTo>
                  <a:lnTo>
                    <a:pt x="8518183" y="4325372"/>
                  </a:lnTo>
                  <a:lnTo>
                    <a:pt x="8482149" y="4359256"/>
                  </a:lnTo>
                  <a:lnTo>
                    <a:pt x="8437646" y="4382148"/>
                  </a:lnTo>
                  <a:lnTo>
                    <a:pt x="8386572" y="4392168"/>
                  </a:lnTo>
                  <a:lnTo>
                    <a:pt x="256032" y="4392168"/>
                  </a:lnTo>
                  <a:lnTo>
                    <a:pt x="204862" y="4384891"/>
                  </a:lnTo>
                  <a:lnTo>
                    <a:pt x="158843" y="4363764"/>
                  </a:lnTo>
                  <a:lnTo>
                    <a:pt x="120655" y="4330959"/>
                  </a:lnTo>
                  <a:lnTo>
                    <a:pt x="92976" y="4288649"/>
                  </a:lnTo>
                  <a:lnTo>
                    <a:pt x="78486" y="4239006"/>
                  </a:lnTo>
                  <a:lnTo>
                    <a:pt x="76200" y="4220718"/>
                  </a:lnTo>
                  <a:lnTo>
                    <a:pt x="76200" y="4393956"/>
                  </a:lnTo>
                  <a:lnTo>
                    <a:pt x="138344" y="4439759"/>
                  </a:lnTo>
                  <a:lnTo>
                    <a:pt x="175788" y="4455485"/>
                  </a:lnTo>
                  <a:lnTo>
                    <a:pt x="215254" y="4465080"/>
                  </a:lnTo>
                  <a:lnTo>
                    <a:pt x="254508" y="4468245"/>
                  </a:lnTo>
                  <a:lnTo>
                    <a:pt x="8379714" y="4468368"/>
                  </a:lnTo>
                  <a:lnTo>
                    <a:pt x="8405622" y="4466844"/>
                  </a:lnTo>
                  <a:lnTo>
                    <a:pt x="8451419" y="4457722"/>
                  </a:lnTo>
                  <a:lnTo>
                    <a:pt x="8493624" y="4441037"/>
                  </a:lnTo>
                  <a:lnTo>
                    <a:pt x="8531571" y="4417545"/>
                  </a:lnTo>
                  <a:lnTo>
                    <a:pt x="8558022" y="439388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1465459" y="1832102"/>
            <a:ext cx="58502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250833" y="5983223"/>
            <a:ext cx="7057390" cy="4622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005" rIns="0" bIns="0" rtlCol="0" vert="horz">
            <a:spAutoFit/>
          </a:bodyPr>
          <a:lstStyle/>
          <a:p>
            <a:pPr marL="90805" marR="685800">
              <a:lnSpc>
                <a:spcPct val="100000"/>
              </a:lnSpc>
              <a:spcBef>
                <a:spcPts val="315"/>
              </a:spcBef>
            </a:pPr>
            <a:r>
              <a:rPr dirty="0" sz="1200" b="1">
                <a:latin typeface="Arial"/>
                <a:cs typeface="Arial"/>
              </a:rPr>
              <a:t>a)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Diagrama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básico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fuente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poder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un</a:t>
            </a:r>
            <a:r>
              <a:rPr dirty="0" sz="1200" spc="-10" b="1">
                <a:latin typeface="Arial"/>
                <a:cs typeface="Arial"/>
              </a:rPr>
              <a:t> computador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una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gran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variedad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de </a:t>
            </a:r>
            <a:r>
              <a:rPr dirty="0" sz="1200" b="1">
                <a:latin typeface="Arial"/>
                <a:cs typeface="Arial"/>
              </a:rPr>
              <a:t>equipos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electrónicos.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b)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Forma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onda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voltaje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corrientes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entrada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8689" y="2769869"/>
            <a:ext cx="8455914" cy="3213354"/>
          </a:xfrm>
          <a:prstGeom prst="rect">
            <a:avLst/>
          </a:prstGeom>
        </p:spPr>
      </p:pic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5459" y="1832102"/>
            <a:ext cx="58502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36469" y="2477069"/>
            <a:ext cx="3708400" cy="2564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350" indent="210820">
              <a:lnSpc>
                <a:spcPct val="130200"/>
              </a:lnSpc>
              <a:spcBef>
                <a:spcPts val="95"/>
              </a:spcBef>
              <a:buClr>
                <a:srgbClr val="FFC000"/>
              </a:buClr>
              <a:buFont typeface="Wingdings"/>
              <a:buChar char=""/>
              <a:tabLst>
                <a:tab pos="223520" algn="l"/>
              </a:tabLst>
            </a:pP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Las</a:t>
            </a:r>
            <a:r>
              <a:rPr dirty="0" sz="1600" spc="-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corrientes armónicas de</a:t>
            </a:r>
            <a:r>
              <a:rPr dirty="0" sz="1600" spc="-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orden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3</a:t>
            </a:r>
            <a:r>
              <a:rPr dirty="0" sz="1600" spc="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solidFill>
                  <a:srgbClr val="252525"/>
                </a:solidFill>
                <a:latin typeface="Arial MT"/>
                <a:cs typeface="Arial MT"/>
              </a:rPr>
              <a:t>y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sus</a:t>
            </a:r>
            <a:r>
              <a:rPr dirty="0" sz="1600" spc="1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múltiplos</a:t>
            </a:r>
            <a:r>
              <a:rPr dirty="0" sz="1600" spc="1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son</a:t>
            </a:r>
            <a:r>
              <a:rPr dirty="0" sz="1600" spc="1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síncronas</a:t>
            </a:r>
            <a:r>
              <a:rPr dirty="0" sz="1600" spc="1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al</a:t>
            </a:r>
            <a:r>
              <a:rPr dirty="0" sz="1600" spc="1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paso</a:t>
            </a:r>
            <a:r>
              <a:rPr dirty="0" sz="1600" spc="1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por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cero</a:t>
            </a:r>
            <a:r>
              <a:rPr dirty="0" sz="16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cada</a:t>
            </a:r>
            <a:r>
              <a:rPr dirty="0" sz="16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252525"/>
                </a:solidFill>
                <a:latin typeface="Arial MT"/>
                <a:cs typeface="Arial MT"/>
              </a:rPr>
              <a:t>fase</a:t>
            </a:r>
            <a:endParaRPr sz="1600">
              <a:latin typeface="Arial MT"/>
              <a:cs typeface="Arial MT"/>
            </a:endParaRPr>
          </a:p>
          <a:p>
            <a:pPr algn="just" marL="12700" marR="5080" indent="226695">
              <a:lnSpc>
                <a:spcPct val="130200"/>
              </a:lnSpc>
              <a:buClr>
                <a:srgbClr val="FFC000"/>
              </a:buClr>
              <a:buFont typeface="Wingdings"/>
              <a:buChar char=""/>
              <a:tabLst>
                <a:tab pos="239395" algn="l"/>
              </a:tabLst>
            </a:pP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práctica</a:t>
            </a:r>
            <a:r>
              <a:rPr dirty="0" sz="1600" spc="1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contribución</a:t>
            </a:r>
            <a:r>
              <a:rPr dirty="0" sz="1600" spc="1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</a:t>
            </a:r>
            <a:r>
              <a:rPr dirty="0" sz="1600" spc="1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partir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1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cada</a:t>
            </a:r>
            <a:r>
              <a:rPr dirty="0" sz="1600" spc="14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fase</a:t>
            </a:r>
            <a:r>
              <a:rPr dirty="0" sz="1600" spc="1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(desbalance),</a:t>
            </a:r>
            <a:r>
              <a:rPr dirty="0" sz="1600" spc="1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</a:t>
            </a:r>
            <a:r>
              <a:rPr dirty="0" sz="1600" spc="1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suma</a:t>
            </a:r>
            <a:r>
              <a:rPr dirty="0" sz="1600" spc="1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en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el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neutro,</a:t>
            </a:r>
            <a:r>
              <a:rPr dirty="0" sz="1600" spc="2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lo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produce</a:t>
            </a:r>
            <a:r>
              <a:rPr dirty="0" sz="1600" spc="26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1600" spc="254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circulación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altas</a:t>
            </a:r>
            <a:r>
              <a:rPr dirty="0" sz="1600" spc="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corrientes</a:t>
            </a:r>
            <a:r>
              <a:rPr dirty="0" sz="1600" spc="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y</a:t>
            </a:r>
            <a:r>
              <a:rPr dirty="0" sz="1600" spc="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sobrecalentamiento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este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 conductor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276997" y="2300477"/>
            <a:ext cx="4179570" cy="3892550"/>
            <a:chOff x="1276997" y="2300477"/>
            <a:chExt cx="4179570" cy="389255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0061" y="2560330"/>
              <a:ext cx="3657625" cy="338730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276997" y="2300477"/>
              <a:ext cx="4179570" cy="3892550"/>
            </a:xfrm>
            <a:custGeom>
              <a:avLst/>
              <a:gdLst/>
              <a:ahLst/>
              <a:cxnLst/>
              <a:rect l="l" t="t" r="r" b="b"/>
              <a:pathLst>
                <a:path w="4179570" h="3892550">
                  <a:moveTo>
                    <a:pt x="4179570" y="3675888"/>
                  </a:moveTo>
                  <a:lnTo>
                    <a:pt x="4179570" y="214121"/>
                  </a:lnTo>
                  <a:lnTo>
                    <a:pt x="4178808" y="202691"/>
                  </a:lnTo>
                  <a:lnTo>
                    <a:pt x="4168543" y="156482"/>
                  </a:lnTo>
                  <a:lnTo>
                    <a:pt x="4149931" y="114575"/>
                  </a:lnTo>
                  <a:lnTo>
                    <a:pt x="4123873" y="77840"/>
                  </a:lnTo>
                  <a:lnTo>
                    <a:pt x="4091267" y="47146"/>
                  </a:lnTo>
                  <a:lnTo>
                    <a:pt x="4053013" y="23362"/>
                  </a:lnTo>
                  <a:lnTo>
                    <a:pt x="4010011" y="7356"/>
                  </a:lnTo>
                  <a:lnTo>
                    <a:pt x="3963162" y="0"/>
                  </a:lnTo>
                  <a:lnTo>
                    <a:pt x="226314" y="0"/>
                  </a:lnTo>
                  <a:lnTo>
                    <a:pt x="180155" y="4963"/>
                  </a:lnTo>
                  <a:lnTo>
                    <a:pt x="179345" y="5050"/>
                  </a:lnTo>
                  <a:lnTo>
                    <a:pt x="135632" y="19112"/>
                  </a:lnTo>
                  <a:lnTo>
                    <a:pt x="96215" y="41297"/>
                  </a:lnTo>
                  <a:lnTo>
                    <a:pt x="62133" y="70719"/>
                  </a:lnTo>
                  <a:lnTo>
                    <a:pt x="34425" y="106493"/>
                  </a:lnTo>
                  <a:lnTo>
                    <a:pt x="14129" y="147731"/>
                  </a:lnTo>
                  <a:lnTo>
                    <a:pt x="2285" y="193547"/>
                  </a:lnTo>
                  <a:lnTo>
                    <a:pt x="0" y="216407"/>
                  </a:lnTo>
                  <a:lnTo>
                    <a:pt x="0" y="3678174"/>
                  </a:lnTo>
                  <a:lnTo>
                    <a:pt x="14614" y="3746112"/>
                  </a:lnTo>
                  <a:lnTo>
                    <a:pt x="50202" y="3808131"/>
                  </a:lnTo>
                  <a:lnTo>
                    <a:pt x="76200" y="3835630"/>
                  </a:lnTo>
                  <a:lnTo>
                    <a:pt x="76200" y="217931"/>
                  </a:lnTo>
                  <a:lnTo>
                    <a:pt x="76962" y="210311"/>
                  </a:lnTo>
                  <a:lnTo>
                    <a:pt x="85919" y="173133"/>
                  </a:lnTo>
                  <a:lnTo>
                    <a:pt x="109449" y="132261"/>
                  </a:lnTo>
                  <a:lnTo>
                    <a:pt x="137160" y="105155"/>
                  </a:lnTo>
                  <a:lnTo>
                    <a:pt x="180155" y="83391"/>
                  </a:lnTo>
                  <a:lnTo>
                    <a:pt x="226314" y="76314"/>
                  </a:lnTo>
                  <a:lnTo>
                    <a:pt x="3961638" y="76199"/>
                  </a:lnTo>
                  <a:lnTo>
                    <a:pt x="3969258" y="76961"/>
                  </a:lnTo>
                  <a:lnTo>
                    <a:pt x="4011249" y="87810"/>
                  </a:lnTo>
                  <a:lnTo>
                    <a:pt x="4047397" y="109440"/>
                  </a:lnTo>
                  <a:lnTo>
                    <a:pt x="4075961" y="139971"/>
                  </a:lnTo>
                  <a:lnTo>
                    <a:pt x="4095198" y="177524"/>
                  </a:lnTo>
                  <a:lnTo>
                    <a:pt x="4103370" y="220217"/>
                  </a:lnTo>
                  <a:lnTo>
                    <a:pt x="4103370" y="3834997"/>
                  </a:lnTo>
                  <a:lnTo>
                    <a:pt x="4132646" y="3803962"/>
                  </a:lnTo>
                  <a:lnTo>
                    <a:pt x="4156538" y="3765616"/>
                  </a:lnTo>
                  <a:lnTo>
                    <a:pt x="4172498" y="3722605"/>
                  </a:lnTo>
                  <a:lnTo>
                    <a:pt x="4179570" y="3675888"/>
                  </a:lnTo>
                  <a:close/>
                </a:path>
                <a:path w="4179570" h="3892550">
                  <a:moveTo>
                    <a:pt x="4103370" y="3834997"/>
                  </a:moveTo>
                  <a:lnTo>
                    <a:pt x="4103370" y="3674364"/>
                  </a:lnTo>
                  <a:lnTo>
                    <a:pt x="4102608" y="3681984"/>
                  </a:lnTo>
                  <a:lnTo>
                    <a:pt x="4091736" y="3724045"/>
                  </a:lnTo>
                  <a:lnTo>
                    <a:pt x="4070133" y="3760195"/>
                  </a:lnTo>
                  <a:lnTo>
                    <a:pt x="4039640" y="3788725"/>
                  </a:lnTo>
                  <a:lnTo>
                    <a:pt x="4002099" y="3807928"/>
                  </a:lnTo>
                  <a:lnTo>
                    <a:pt x="3959352" y="3816096"/>
                  </a:lnTo>
                  <a:lnTo>
                    <a:pt x="226314" y="3815990"/>
                  </a:lnTo>
                  <a:lnTo>
                    <a:pt x="184027" y="3810152"/>
                  </a:lnTo>
                  <a:lnTo>
                    <a:pt x="145384" y="3792364"/>
                  </a:lnTo>
                  <a:lnTo>
                    <a:pt x="113330" y="3764670"/>
                  </a:lnTo>
                  <a:lnTo>
                    <a:pt x="90048" y="3729008"/>
                  </a:lnTo>
                  <a:lnTo>
                    <a:pt x="77724" y="3687317"/>
                  </a:lnTo>
                  <a:lnTo>
                    <a:pt x="76200" y="3672078"/>
                  </a:lnTo>
                  <a:lnTo>
                    <a:pt x="76200" y="3835630"/>
                  </a:lnTo>
                  <a:lnTo>
                    <a:pt x="122345" y="3866978"/>
                  </a:lnTo>
                  <a:lnTo>
                    <a:pt x="190956" y="3889576"/>
                  </a:lnTo>
                  <a:lnTo>
                    <a:pt x="3965448" y="3892296"/>
                  </a:lnTo>
                  <a:lnTo>
                    <a:pt x="3976878" y="3891534"/>
                  </a:lnTo>
                  <a:lnTo>
                    <a:pt x="4022937" y="3881430"/>
                  </a:lnTo>
                  <a:lnTo>
                    <a:pt x="4064889" y="3862827"/>
                  </a:lnTo>
                  <a:lnTo>
                    <a:pt x="4101777" y="3836685"/>
                  </a:lnTo>
                  <a:lnTo>
                    <a:pt x="4103370" y="3834997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5873381" y="5203697"/>
            <a:ext cx="3376929" cy="605155"/>
            <a:chOff x="5873381" y="5203697"/>
            <a:chExt cx="3376929" cy="605155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87859" y="5218175"/>
              <a:ext cx="3347466" cy="57607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73381" y="5203697"/>
              <a:ext cx="3376929" cy="605155"/>
            </a:xfrm>
            <a:custGeom>
              <a:avLst/>
              <a:gdLst/>
              <a:ahLst/>
              <a:cxnLst/>
              <a:rect l="l" t="t" r="r" b="b"/>
              <a:pathLst>
                <a:path w="3376929" h="605154">
                  <a:moveTo>
                    <a:pt x="3376422" y="598931"/>
                  </a:moveTo>
                  <a:lnTo>
                    <a:pt x="3376422" y="6857"/>
                  </a:lnTo>
                  <a:lnTo>
                    <a:pt x="3370326" y="0"/>
                  </a:lnTo>
                  <a:lnTo>
                    <a:pt x="6095" y="0"/>
                  </a:lnTo>
                  <a:lnTo>
                    <a:pt x="0" y="6857"/>
                  </a:lnTo>
                  <a:lnTo>
                    <a:pt x="0" y="598931"/>
                  </a:lnTo>
                  <a:lnTo>
                    <a:pt x="6096" y="605027"/>
                  </a:lnTo>
                  <a:lnTo>
                    <a:pt x="14477" y="605027"/>
                  </a:lnTo>
                  <a:lnTo>
                    <a:pt x="14478" y="28955"/>
                  </a:lnTo>
                  <a:lnTo>
                    <a:pt x="28194" y="14477"/>
                  </a:lnTo>
                  <a:lnTo>
                    <a:pt x="28194" y="28955"/>
                  </a:lnTo>
                  <a:lnTo>
                    <a:pt x="3348228" y="28955"/>
                  </a:lnTo>
                  <a:lnTo>
                    <a:pt x="3348228" y="14477"/>
                  </a:lnTo>
                  <a:lnTo>
                    <a:pt x="3361944" y="28955"/>
                  </a:lnTo>
                  <a:lnTo>
                    <a:pt x="3361944" y="605027"/>
                  </a:lnTo>
                  <a:lnTo>
                    <a:pt x="3370326" y="605027"/>
                  </a:lnTo>
                  <a:lnTo>
                    <a:pt x="3376422" y="598931"/>
                  </a:lnTo>
                  <a:close/>
                </a:path>
                <a:path w="3376929" h="605154">
                  <a:moveTo>
                    <a:pt x="28194" y="28955"/>
                  </a:moveTo>
                  <a:lnTo>
                    <a:pt x="28194" y="14477"/>
                  </a:lnTo>
                  <a:lnTo>
                    <a:pt x="14478" y="28955"/>
                  </a:lnTo>
                  <a:lnTo>
                    <a:pt x="28194" y="28955"/>
                  </a:lnTo>
                  <a:close/>
                </a:path>
                <a:path w="3376929" h="605154">
                  <a:moveTo>
                    <a:pt x="28194" y="576833"/>
                  </a:moveTo>
                  <a:lnTo>
                    <a:pt x="28194" y="28955"/>
                  </a:lnTo>
                  <a:lnTo>
                    <a:pt x="14478" y="28955"/>
                  </a:lnTo>
                  <a:lnTo>
                    <a:pt x="14478" y="576833"/>
                  </a:lnTo>
                  <a:lnTo>
                    <a:pt x="28194" y="576833"/>
                  </a:lnTo>
                  <a:close/>
                </a:path>
                <a:path w="3376929" h="605154">
                  <a:moveTo>
                    <a:pt x="3361944" y="576833"/>
                  </a:moveTo>
                  <a:lnTo>
                    <a:pt x="14478" y="576833"/>
                  </a:lnTo>
                  <a:lnTo>
                    <a:pt x="28194" y="590549"/>
                  </a:lnTo>
                  <a:lnTo>
                    <a:pt x="28194" y="605027"/>
                  </a:lnTo>
                  <a:lnTo>
                    <a:pt x="3348228" y="605027"/>
                  </a:lnTo>
                  <a:lnTo>
                    <a:pt x="3348228" y="590549"/>
                  </a:lnTo>
                  <a:lnTo>
                    <a:pt x="3361944" y="576833"/>
                  </a:lnTo>
                  <a:close/>
                </a:path>
                <a:path w="3376929" h="605154">
                  <a:moveTo>
                    <a:pt x="28194" y="605027"/>
                  </a:moveTo>
                  <a:lnTo>
                    <a:pt x="28194" y="590549"/>
                  </a:lnTo>
                  <a:lnTo>
                    <a:pt x="14478" y="576833"/>
                  </a:lnTo>
                  <a:lnTo>
                    <a:pt x="14477" y="605027"/>
                  </a:lnTo>
                  <a:lnTo>
                    <a:pt x="28194" y="605027"/>
                  </a:lnTo>
                  <a:close/>
                </a:path>
                <a:path w="3376929" h="605154">
                  <a:moveTo>
                    <a:pt x="3361944" y="28955"/>
                  </a:moveTo>
                  <a:lnTo>
                    <a:pt x="3348228" y="14477"/>
                  </a:lnTo>
                  <a:lnTo>
                    <a:pt x="3348228" y="28955"/>
                  </a:lnTo>
                  <a:lnTo>
                    <a:pt x="3361944" y="28955"/>
                  </a:lnTo>
                  <a:close/>
                </a:path>
                <a:path w="3376929" h="605154">
                  <a:moveTo>
                    <a:pt x="3361944" y="576833"/>
                  </a:moveTo>
                  <a:lnTo>
                    <a:pt x="3361944" y="28955"/>
                  </a:lnTo>
                  <a:lnTo>
                    <a:pt x="3348228" y="28955"/>
                  </a:lnTo>
                  <a:lnTo>
                    <a:pt x="3348228" y="576833"/>
                  </a:lnTo>
                  <a:lnTo>
                    <a:pt x="3361944" y="576833"/>
                  </a:lnTo>
                  <a:close/>
                </a:path>
                <a:path w="3376929" h="605154">
                  <a:moveTo>
                    <a:pt x="3361944" y="605027"/>
                  </a:moveTo>
                  <a:lnTo>
                    <a:pt x="3361944" y="576833"/>
                  </a:lnTo>
                  <a:lnTo>
                    <a:pt x="3348228" y="590549"/>
                  </a:lnTo>
                  <a:lnTo>
                    <a:pt x="3348228" y="605027"/>
                  </a:lnTo>
                  <a:lnTo>
                    <a:pt x="3361944" y="605027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221609" y="5287771"/>
            <a:ext cx="26790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3600">
                <a:solidFill>
                  <a:srgbClr val="252525"/>
                </a:solidFill>
                <a:latin typeface="Calibri"/>
                <a:cs typeface="Calibri"/>
              </a:rPr>
              <a:t>I</a:t>
            </a:r>
            <a:r>
              <a:rPr dirty="0" sz="1200">
                <a:solidFill>
                  <a:srgbClr val="252525"/>
                </a:solidFill>
                <a:latin typeface="Calibri"/>
                <a:cs typeface="Calibri"/>
              </a:rPr>
              <a:t>neutro</a:t>
            </a:r>
            <a:r>
              <a:rPr dirty="0" sz="1200" spc="22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>
                <a:solidFill>
                  <a:srgbClr val="252525"/>
                </a:solidFill>
                <a:latin typeface="Calibri"/>
                <a:cs typeface="Calibri"/>
              </a:rPr>
              <a:t>=</a:t>
            </a:r>
            <a:r>
              <a:rPr dirty="0" baseline="10416" sz="3600" spc="-37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>
                <a:solidFill>
                  <a:srgbClr val="252525"/>
                </a:solidFill>
                <a:latin typeface="Calibri"/>
                <a:cs typeface="Calibri"/>
              </a:rPr>
              <a:t>3</a:t>
            </a:r>
            <a:r>
              <a:rPr dirty="0" baseline="10416" sz="3600" spc="-52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>
                <a:solidFill>
                  <a:srgbClr val="252525"/>
                </a:solidFill>
                <a:latin typeface="Calibri"/>
                <a:cs typeface="Calibri"/>
              </a:rPr>
              <a:t>x</a:t>
            </a:r>
            <a:r>
              <a:rPr dirty="0" baseline="10416" sz="3600" spc="-44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>
                <a:solidFill>
                  <a:srgbClr val="252525"/>
                </a:solidFill>
                <a:latin typeface="Calibri"/>
                <a:cs typeface="Calibri"/>
              </a:rPr>
              <a:t>I</a:t>
            </a:r>
            <a:r>
              <a:rPr dirty="0" sz="1200">
                <a:solidFill>
                  <a:srgbClr val="252525"/>
                </a:solidFill>
                <a:latin typeface="Calibri"/>
                <a:cs typeface="Calibri"/>
              </a:rPr>
              <a:t>armónicas</a:t>
            </a:r>
            <a:r>
              <a:rPr dirty="0" sz="1200" spc="12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3888" sz="2700" spc="-15">
                <a:solidFill>
                  <a:srgbClr val="252525"/>
                </a:solidFill>
                <a:latin typeface="Calibri"/>
                <a:cs typeface="Calibri"/>
              </a:rPr>
              <a:t>(ord.3)</a:t>
            </a:r>
            <a:endParaRPr baseline="13888" sz="27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1891169" y="3676650"/>
            <a:ext cx="1080135" cy="4622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640" rIns="0" bIns="0" rtlCol="0" vert="horz">
            <a:spAutoFit/>
          </a:bodyPr>
          <a:lstStyle/>
          <a:p>
            <a:pPr marL="90805" marR="116839">
              <a:lnSpc>
                <a:spcPct val="100000"/>
              </a:lnSpc>
              <a:spcBef>
                <a:spcPts val="320"/>
              </a:spcBef>
            </a:pPr>
            <a:r>
              <a:rPr dirty="0" sz="1200" spc="-10" b="1">
                <a:latin typeface="Arial"/>
                <a:cs typeface="Arial"/>
              </a:rPr>
              <a:t>Secundario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la</a:t>
            </a:r>
            <a:r>
              <a:rPr dirty="0" sz="1200" spc="-10" b="1">
                <a:latin typeface="Arial"/>
                <a:cs typeface="Arial"/>
              </a:rPr>
              <a:t> fuente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979049" y="3707129"/>
            <a:ext cx="863600" cy="28765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005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dirty="0" sz="1200" spc="-10" b="1">
                <a:latin typeface="Arial"/>
                <a:cs typeface="Arial"/>
              </a:rPr>
              <a:t>Receptor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74839" y="2555748"/>
            <a:ext cx="9144000" cy="2303145"/>
            <a:chOff x="774839" y="2555748"/>
            <a:chExt cx="9144000" cy="230314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9049" y="3767328"/>
              <a:ext cx="5933694" cy="46634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3047" y="3218688"/>
              <a:ext cx="5200649" cy="48615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839" y="3170682"/>
              <a:ext cx="3173730" cy="1676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7045" y="4353306"/>
              <a:ext cx="5971794" cy="50520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386725" y="2555748"/>
              <a:ext cx="7777480" cy="647065"/>
            </a:xfrm>
            <a:custGeom>
              <a:avLst/>
              <a:gdLst/>
              <a:ahLst/>
              <a:cxnLst/>
              <a:rect l="l" t="t" r="r" b="b"/>
              <a:pathLst>
                <a:path w="7777480" h="647064">
                  <a:moveTo>
                    <a:pt x="7776972" y="646938"/>
                  </a:moveTo>
                  <a:lnTo>
                    <a:pt x="7776972" y="0"/>
                  </a:lnTo>
                  <a:lnTo>
                    <a:pt x="0" y="0"/>
                  </a:lnTo>
                  <a:lnTo>
                    <a:pt x="0" y="646938"/>
                  </a:lnTo>
                  <a:lnTo>
                    <a:pt x="7776972" y="6469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65459" y="1832102"/>
            <a:ext cx="7348220" cy="132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85">
                <a:solidFill>
                  <a:srgbClr val="252525"/>
                </a:solidFill>
                <a:latin typeface="Arial MT"/>
                <a:cs typeface="Arial MT"/>
              </a:rPr>
              <a:t>Neutro.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5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800" spc="-4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90">
                <a:solidFill>
                  <a:srgbClr val="252525"/>
                </a:solidFill>
                <a:latin typeface="Arial MT"/>
                <a:cs typeface="Arial MT"/>
              </a:rPr>
              <a:t>sucede</a:t>
            </a:r>
            <a:r>
              <a:rPr dirty="0" sz="18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45">
                <a:solidFill>
                  <a:srgbClr val="252525"/>
                </a:solidFill>
                <a:latin typeface="Arial MT"/>
                <a:cs typeface="Arial MT"/>
              </a:rPr>
              <a:t>Realmente?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875"/>
              </a:spcBef>
            </a:pPr>
            <a:r>
              <a:rPr dirty="0" sz="1800" spc="65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18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105">
                <a:solidFill>
                  <a:srgbClr val="252525"/>
                </a:solidFill>
                <a:latin typeface="Arial MT"/>
                <a:cs typeface="Arial MT"/>
              </a:rPr>
              <a:t>corriente</a:t>
            </a:r>
            <a:r>
              <a:rPr dirty="0" sz="18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0">
                <a:solidFill>
                  <a:srgbClr val="252525"/>
                </a:solidFill>
                <a:latin typeface="Arial MT"/>
                <a:cs typeface="Arial MT"/>
              </a:rPr>
              <a:t>o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el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252525"/>
                </a:solidFill>
                <a:latin typeface="Arial MT"/>
                <a:cs typeface="Arial MT"/>
              </a:rPr>
              <a:t>voltaje</a:t>
            </a:r>
            <a:r>
              <a:rPr dirty="0" sz="18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252525"/>
                </a:solidFill>
                <a:latin typeface="Arial MT"/>
                <a:cs typeface="Arial MT"/>
              </a:rPr>
              <a:t>no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252525"/>
                </a:solidFill>
                <a:latin typeface="Arial MT"/>
                <a:cs typeface="Arial MT"/>
              </a:rPr>
              <a:t>sinusoidal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60">
                <a:solidFill>
                  <a:srgbClr val="252525"/>
                </a:solidFill>
                <a:latin typeface="Arial MT"/>
                <a:cs typeface="Arial MT"/>
              </a:rPr>
              <a:t>se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5">
                <a:solidFill>
                  <a:srgbClr val="252525"/>
                </a:solidFill>
                <a:latin typeface="Arial MT"/>
                <a:cs typeface="Arial MT"/>
              </a:rPr>
              <a:t>puede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0">
                <a:solidFill>
                  <a:srgbClr val="252525"/>
                </a:solidFill>
                <a:latin typeface="Arial MT"/>
                <a:cs typeface="Arial MT"/>
              </a:rPr>
              <a:t>expresar</a:t>
            </a:r>
            <a:r>
              <a:rPr dirty="0" sz="18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65">
                <a:solidFill>
                  <a:srgbClr val="252525"/>
                </a:solidFill>
                <a:latin typeface="Arial MT"/>
                <a:cs typeface="Arial MT"/>
              </a:rPr>
              <a:t>mediante </a:t>
            </a:r>
            <a:r>
              <a:rPr dirty="0" sz="1800" spc="75">
                <a:solidFill>
                  <a:srgbClr val="252525"/>
                </a:solidFill>
                <a:latin typeface="Arial MT"/>
                <a:cs typeface="Arial MT"/>
              </a:rPr>
              <a:t>diversas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5">
                <a:solidFill>
                  <a:srgbClr val="252525"/>
                </a:solidFill>
                <a:latin typeface="Arial MT"/>
                <a:cs typeface="Arial MT"/>
              </a:rPr>
              <a:t>componentes,</a:t>
            </a:r>
            <a:r>
              <a:rPr dirty="0" sz="18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252525"/>
                </a:solidFill>
                <a:latin typeface="Arial MT"/>
                <a:cs typeface="Arial MT"/>
              </a:rPr>
              <a:t>llamadas</a:t>
            </a:r>
            <a:r>
              <a:rPr dirty="0" sz="18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0">
                <a:solidFill>
                  <a:srgbClr val="252525"/>
                </a:solidFill>
                <a:latin typeface="Arial MT"/>
                <a:cs typeface="Arial MT"/>
              </a:rPr>
              <a:t>armónicas: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43613" y="5020055"/>
            <a:ext cx="2135123" cy="58293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2576455" y="5047742"/>
            <a:ext cx="21653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65">
                <a:solidFill>
                  <a:srgbClr val="252525"/>
                </a:solidFill>
                <a:latin typeface="Arial MT"/>
                <a:cs typeface="Arial MT"/>
              </a:rPr>
              <a:t>Finalmente</a:t>
            </a:r>
            <a:r>
              <a:rPr dirty="0" sz="18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1800" spc="-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50">
                <a:solidFill>
                  <a:srgbClr val="252525"/>
                </a:solidFill>
                <a:latin typeface="Arial MT"/>
                <a:cs typeface="Arial MT"/>
              </a:rPr>
              <a:t>suma </a:t>
            </a:r>
            <a:r>
              <a:rPr dirty="0" sz="1800" spc="65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el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r>
              <a:rPr dirty="0" sz="1800" spc="-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35">
                <a:solidFill>
                  <a:srgbClr val="252525"/>
                </a:solidFill>
                <a:latin typeface="Arial MT"/>
                <a:cs typeface="Arial MT"/>
              </a:rPr>
              <a:t>In: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77581" y="5821679"/>
            <a:ext cx="7420356" cy="771144"/>
          </a:xfrm>
          <a:prstGeom prst="rect">
            <a:avLst/>
          </a:prstGeom>
        </p:spPr>
      </p:pic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5459" y="1832102"/>
            <a:ext cx="593090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85">
                <a:solidFill>
                  <a:srgbClr val="252525"/>
                </a:solidFill>
                <a:latin typeface="Arial MT"/>
                <a:cs typeface="Arial MT"/>
              </a:rPr>
              <a:t>Neutro.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50">
                <a:solidFill>
                  <a:srgbClr val="252525"/>
                </a:solidFill>
                <a:latin typeface="Arial MT"/>
                <a:cs typeface="Arial MT"/>
              </a:rPr>
              <a:t>Que</a:t>
            </a:r>
            <a:r>
              <a:rPr dirty="0" sz="1800" spc="-4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90">
                <a:solidFill>
                  <a:srgbClr val="252525"/>
                </a:solidFill>
                <a:latin typeface="Arial MT"/>
                <a:cs typeface="Arial MT"/>
              </a:rPr>
              <a:t>sucede</a:t>
            </a:r>
            <a:r>
              <a:rPr dirty="0" sz="18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45">
                <a:solidFill>
                  <a:srgbClr val="252525"/>
                </a:solidFill>
                <a:latin typeface="Arial MT"/>
                <a:cs typeface="Arial MT"/>
              </a:rPr>
              <a:t>Realmente?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68813" y="6110655"/>
            <a:ext cx="546481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80795" marR="5080" indent="-1268730">
              <a:lnSpc>
                <a:spcPct val="100000"/>
              </a:lnSpc>
              <a:spcBef>
                <a:spcPts val="100"/>
              </a:spcBef>
            </a:pPr>
            <a:r>
              <a:rPr dirty="0" u="sng" sz="1800" spc="-10" b="1">
                <a:solidFill>
                  <a:srgbClr val="252525"/>
                </a:solidFill>
                <a:uFill>
                  <a:solidFill>
                    <a:srgbClr val="262626"/>
                  </a:solidFill>
                </a:uFill>
                <a:latin typeface="Arial"/>
                <a:cs typeface="Arial"/>
              </a:rPr>
              <a:t>Conclusión:</a:t>
            </a:r>
            <a:r>
              <a:rPr dirty="0" u="sng" sz="1800" spc="-60" b="1">
                <a:solidFill>
                  <a:srgbClr val="252525"/>
                </a:solidFill>
                <a:uFill>
                  <a:solidFill>
                    <a:srgbClr val="262626"/>
                  </a:solidFill>
                </a:u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Las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100">
                <a:solidFill>
                  <a:srgbClr val="252525"/>
                </a:solidFill>
                <a:latin typeface="Arial MT"/>
                <a:cs typeface="Arial MT"/>
              </a:rPr>
              <a:t>corrientes</a:t>
            </a:r>
            <a:r>
              <a:rPr dirty="0" sz="1800" spc="-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95">
                <a:solidFill>
                  <a:srgbClr val="252525"/>
                </a:solidFill>
                <a:latin typeface="Arial MT"/>
                <a:cs typeface="Arial MT"/>
              </a:rPr>
              <a:t>armónicas</a:t>
            </a:r>
            <a:r>
              <a:rPr dirty="0" sz="18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5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8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90">
                <a:solidFill>
                  <a:srgbClr val="252525"/>
                </a:solidFill>
                <a:latin typeface="Arial MT"/>
                <a:cs typeface="Arial MT"/>
              </a:rPr>
              <a:t>orden</a:t>
            </a:r>
            <a:r>
              <a:rPr dirty="0" sz="1800" spc="-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10">
                <a:solidFill>
                  <a:srgbClr val="252525"/>
                </a:solidFill>
                <a:latin typeface="Arial MT"/>
                <a:cs typeface="Arial MT"/>
              </a:rPr>
              <a:t>3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y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sus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90">
                <a:solidFill>
                  <a:srgbClr val="252525"/>
                </a:solidFill>
                <a:latin typeface="Arial MT"/>
                <a:cs typeface="Arial MT"/>
              </a:rPr>
              <a:t>múltiplos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60">
                <a:solidFill>
                  <a:srgbClr val="252525"/>
                </a:solidFill>
                <a:latin typeface="Arial MT"/>
                <a:cs typeface="Arial MT"/>
              </a:rPr>
              <a:t>se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252525"/>
                </a:solidFill>
                <a:latin typeface="Arial MT"/>
                <a:cs typeface="Arial MT"/>
              </a:rPr>
              <a:t>suman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800" spc="-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252525"/>
                </a:solidFill>
                <a:latin typeface="Arial MT"/>
                <a:cs typeface="Arial MT"/>
              </a:rPr>
              <a:t>el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60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r>
              <a:rPr dirty="0" sz="1600" spc="60">
                <a:solidFill>
                  <a:srgbClr val="252525"/>
                </a:solidFill>
                <a:latin typeface="Arial MT"/>
                <a:cs typeface="Arial MT"/>
              </a:rPr>
              <a:t>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689" y="4642103"/>
            <a:ext cx="2298192" cy="62788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12575" y="2643139"/>
            <a:ext cx="4379722" cy="2710601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098689" y="5440679"/>
            <a:ext cx="8763000" cy="1160780"/>
            <a:chOff x="1098689" y="5440679"/>
            <a:chExt cx="8763000" cy="116078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8689" y="5440679"/>
              <a:ext cx="5925311" cy="64160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8970" y="6124955"/>
              <a:ext cx="3348227" cy="46177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485267" y="6110477"/>
              <a:ext cx="3376929" cy="490855"/>
            </a:xfrm>
            <a:custGeom>
              <a:avLst/>
              <a:gdLst/>
              <a:ahLst/>
              <a:cxnLst/>
              <a:rect l="l" t="t" r="r" b="b"/>
              <a:pathLst>
                <a:path w="3376929" h="490854">
                  <a:moveTo>
                    <a:pt x="3376422" y="483870"/>
                  </a:moveTo>
                  <a:lnTo>
                    <a:pt x="3376422" y="6858"/>
                  </a:lnTo>
                  <a:lnTo>
                    <a:pt x="3370326" y="0"/>
                  </a:lnTo>
                  <a:lnTo>
                    <a:pt x="6095" y="0"/>
                  </a:lnTo>
                  <a:lnTo>
                    <a:pt x="0" y="6858"/>
                  </a:lnTo>
                  <a:lnTo>
                    <a:pt x="0" y="483870"/>
                  </a:lnTo>
                  <a:lnTo>
                    <a:pt x="6096" y="490728"/>
                  </a:lnTo>
                  <a:lnTo>
                    <a:pt x="13715" y="490728"/>
                  </a:lnTo>
                  <a:lnTo>
                    <a:pt x="13716" y="28956"/>
                  </a:lnTo>
                  <a:lnTo>
                    <a:pt x="28194" y="14478"/>
                  </a:lnTo>
                  <a:lnTo>
                    <a:pt x="28194" y="28956"/>
                  </a:lnTo>
                  <a:lnTo>
                    <a:pt x="3347466" y="28956"/>
                  </a:lnTo>
                  <a:lnTo>
                    <a:pt x="3347466" y="14478"/>
                  </a:lnTo>
                  <a:lnTo>
                    <a:pt x="3361944" y="28956"/>
                  </a:lnTo>
                  <a:lnTo>
                    <a:pt x="3361944" y="490728"/>
                  </a:lnTo>
                  <a:lnTo>
                    <a:pt x="3370326" y="490728"/>
                  </a:lnTo>
                  <a:lnTo>
                    <a:pt x="3376422" y="483870"/>
                  </a:lnTo>
                  <a:close/>
                </a:path>
                <a:path w="3376929" h="490854">
                  <a:moveTo>
                    <a:pt x="28194" y="28956"/>
                  </a:moveTo>
                  <a:lnTo>
                    <a:pt x="28194" y="14478"/>
                  </a:lnTo>
                  <a:lnTo>
                    <a:pt x="13716" y="28956"/>
                  </a:lnTo>
                  <a:lnTo>
                    <a:pt x="28194" y="28956"/>
                  </a:lnTo>
                  <a:close/>
                </a:path>
                <a:path w="3376929" h="490854">
                  <a:moveTo>
                    <a:pt x="28194" y="461772"/>
                  </a:moveTo>
                  <a:lnTo>
                    <a:pt x="28194" y="28956"/>
                  </a:lnTo>
                  <a:lnTo>
                    <a:pt x="13716" y="28956"/>
                  </a:lnTo>
                  <a:lnTo>
                    <a:pt x="13716" y="461772"/>
                  </a:lnTo>
                  <a:lnTo>
                    <a:pt x="28194" y="461772"/>
                  </a:lnTo>
                  <a:close/>
                </a:path>
                <a:path w="3376929" h="490854">
                  <a:moveTo>
                    <a:pt x="3361944" y="461772"/>
                  </a:moveTo>
                  <a:lnTo>
                    <a:pt x="13716" y="461772"/>
                  </a:lnTo>
                  <a:lnTo>
                    <a:pt x="28194" y="476250"/>
                  </a:lnTo>
                  <a:lnTo>
                    <a:pt x="28194" y="490728"/>
                  </a:lnTo>
                  <a:lnTo>
                    <a:pt x="3347466" y="490728"/>
                  </a:lnTo>
                  <a:lnTo>
                    <a:pt x="3347466" y="476250"/>
                  </a:lnTo>
                  <a:lnTo>
                    <a:pt x="3361944" y="461772"/>
                  </a:lnTo>
                  <a:close/>
                </a:path>
                <a:path w="3376929" h="490854">
                  <a:moveTo>
                    <a:pt x="28194" y="490728"/>
                  </a:moveTo>
                  <a:lnTo>
                    <a:pt x="28194" y="476250"/>
                  </a:lnTo>
                  <a:lnTo>
                    <a:pt x="13716" y="461772"/>
                  </a:lnTo>
                  <a:lnTo>
                    <a:pt x="13715" y="490728"/>
                  </a:lnTo>
                  <a:lnTo>
                    <a:pt x="28194" y="490728"/>
                  </a:lnTo>
                  <a:close/>
                </a:path>
                <a:path w="3376929" h="490854">
                  <a:moveTo>
                    <a:pt x="3361944" y="28956"/>
                  </a:moveTo>
                  <a:lnTo>
                    <a:pt x="3347466" y="14478"/>
                  </a:lnTo>
                  <a:lnTo>
                    <a:pt x="3347466" y="28956"/>
                  </a:lnTo>
                  <a:lnTo>
                    <a:pt x="3361944" y="28956"/>
                  </a:lnTo>
                  <a:close/>
                </a:path>
                <a:path w="3376929" h="490854">
                  <a:moveTo>
                    <a:pt x="3361944" y="461772"/>
                  </a:moveTo>
                  <a:lnTo>
                    <a:pt x="3361944" y="28956"/>
                  </a:lnTo>
                  <a:lnTo>
                    <a:pt x="3347466" y="28956"/>
                  </a:lnTo>
                  <a:lnTo>
                    <a:pt x="3347466" y="461772"/>
                  </a:lnTo>
                  <a:lnTo>
                    <a:pt x="3361944" y="461772"/>
                  </a:lnTo>
                  <a:close/>
                </a:path>
                <a:path w="3376929" h="490854">
                  <a:moveTo>
                    <a:pt x="3361944" y="490728"/>
                  </a:moveTo>
                  <a:lnTo>
                    <a:pt x="3361944" y="461772"/>
                  </a:lnTo>
                  <a:lnTo>
                    <a:pt x="3347466" y="476250"/>
                  </a:lnTo>
                  <a:lnTo>
                    <a:pt x="3347466" y="490728"/>
                  </a:lnTo>
                  <a:lnTo>
                    <a:pt x="3361944" y="49072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806063" y="6194550"/>
            <a:ext cx="27336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3600" b="1">
                <a:solidFill>
                  <a:srgbClr val="252525"/>
                </a:solidFill>
                <a:latin typeface="Calibri"/>
                <a:cs typeface="Calibri"/>
              </a:rPr>
              <a:t>I</a:t>
            </a:r>
            <a:r>
              <a:rPr dirty="0" sz="1200" b="1">
                <a:solidFill>
                  <a:srgbClr val="252525"/>
                </a:solidFill>
                <a:latin typeface="Calibri"/>
                <a:cs typeface="Calibri"/>
              </a:rPr>
              <a:t>neutro</a:t>
            </a:r>
            <a:r>
              <a:rPr dirty="0" sz="1200" spc="254" b="1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 b="1">
                <a:solidFill>
                  <a:srgbClr val="252525"/>
                </a:solidFill>
                <a:latin typeface="Calibri"/>
                <a:cs typeface="Calibri"/>
              </a:rPr>
              <a:t>=</a:t>
            </a:r>
            <a:r>
              <a:rPr dirty="0" baseline="10416" sz="3600" spc="-22" b="1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 b="1">
                <a:solidFill>
                  <a:srgbClr val="252525"/>
                </a:solidFill>
                <a:latin typeface="Calibri"/>
                <a:cs typeface="Calibri"/>
              </a:rPr>
              <a:t>3</a:t>
            </a:r>
            <a:r>
              <a:rPr dirty="0" baseline="10416" sz="3600" spc="-52" b="1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 b="1">
                <a:solidFill>
                  <a:srgbClr val="252525"/>
                </a:solidFill>
                <a:latin typeface="Calibri"/>
                <a:cs typeface="Calibri"/>
              </a:rPr>
              <a:t>x</a:t>
            </a:r>
            <a:r>
              <a:rPr dirty="0" baseline="10416" sz="3600" spc="-37" b="1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0416" sz="3600" b="1">
                <a:solidFill>
                  <a:srgbClr val="252525"/>
                </a:solidFill>
                <a:latin typeface="Calibri"/>
                <a:cs typeface="Calibri"/>
              </a:rPr>
              <a:t>I</a:t>
            </a:r>
            <a:r>
              <a:rPr dirty="0" sz="1200" b="1">
                <a:solidFill>
                  <a:srgbClr val="252525"/>
                </a:solidFill>
                <a:latin typeface="Calibri"/>
                <a:cs typeface="Calibri"/>
              </a:rPr>
              <a:t>armónicas</a:t>
            </a:r>
            <a:r>
              <a:rPr dirty="0" sz="1200" spc="105" b="1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dirty="0" baseline="13888" sz="2700" spc="-15" b="1">
                <a:solidFill>
                  <a:srgbClr val="252525"/>
                </a:solidFill>
                <a:latin typeface="Calibri"/>
                <a:cs typeface="Calibri"/>
              </a:rPr>
              <a:t>(ord.3)</a:t>
            </a:r>
            <a:endParaRPr baseline="13888" sz="27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1217809" y="3878071"/>
            <a:ext cx="21653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65">
                <a:solidFill>
                  <a:srgbClr val="252525"/>
                </a:solidFill>
                <a:latin typeface="Arial MT"/>
                <a:cs typeface="Arial MT"/>
              </a:rPr>
              <a:t>Finalmente</a:t>
            </a:r>
            <a:r>
              <a:rPr dirty="0" sz="1800" spc="-2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la</a:t>
            </a:r>
            <a:r>
              <a:rPr dirty="0" sz="1800" spc="-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50">
                <a:solidFill>
                  <a:srgbClr val="252525"/>
                </a:solidFill>
                <a:latin typeface="Arial MT"/>
                <a:cs typeface="Arial MT"/>
              </a:rPr>
              <a:t>suma </a:t>
            </a:r>
            <a:r>
              <a:rPr dirty="0" sz="1800" spc="65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252525"/>
                </a:solidFill>
                <a:latin typeface="Arial MT"/>
                <a:cs typeface="Arial MT"/>
              </a:rPr>
              <a:t>el</a:t>
            </a:r>
            <a:r>
              <a:rPr dirty="0" sz="1800" spc="-4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8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r>
              <a:rPr dirty="0" sz="1800" spc="-3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800" spc="35">
                <a:solidFill>
                  <a:srgbClr val="252525"/>
                </a:solidFill>
                <a:latin typeface="Arial MT"/>
                <a:cs typeface="Arial MT"/>
              </a:rPr>
              <a:t>In: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65459" y="1832102"/>
            <a:ext cx="58502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9882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2875" y="2203704"/>
            <a:ext cx="8496300" cy="498195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65459" y="1832102"/>
            <a:ext cx="58502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9882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2887" y="2698241"/>
            <a:ext cx="5181600" cy="366674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4851" y="2844545"/>
            <a:ext cx="5979121" cy="367436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65459" y="1832102"/>
            <a:ext cx="5850255" cy="116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2400">
              <a:latin typeface="Arial MT"/>
              <a:cs typeface="Arial MT"/>
            </a:endParaRPr>
          </a:p>
          <a:p>
            <a:pPr algn="ctr" marL="121285">
              <a:lnSpc>
                <a:spcPct val="100000"/>
              </a:lnSpc>
            </a:pPr>
            <a:r>
              <a:rPr dirty="0" sz="2000" spc="-40">
                <a:solidFill>
                  <a:srgbClr val="0A0363"/>
                </a:solidFill>
                <a:latin typeface="Georgia"/>
                <a:cs typeface="Georgia"/>
              </a:rPr>
              <a:t>Corrientes</a:t>
            </a:r>
            <a:r>
              <a:rPr dirty="0" sz="2000" spc="-65">
                <a:solidFill>
                  <a:srgbClr val="0A0363"/>
                </a:solidFill>
                <a:latin typeface="Georgia"/>
                <a:cs typeface="Georgia"/>
              </a:rPr>
              <a:t> </a:t>
            </a:r>
            <a:r>
              <a:rPr dirty="0" sz="2000" spc="-35">
                <a:solidFill>
                  <a:srgbClr val="0A0363"/>
                </a:solidFill>
                <a:latin typeface="Georgia"/>
                <a:cs typeface="Georgia"/>
              </a:rPr>
              <a:t>por</a:t>
            </a:r>
            <a:r>
              <a:rPr dirty="0" sz="2000" spc="-65">
                <a:solidFill>
                  <a:srgbClr val="0A0363"/>
                </a:solidFill>
                <a:latin typeface="Georgia"/>
                <a:cs typeface="Georgia"/>
              </a:rPr>
              <a:t> </a:t>
            </a:r>
            <a:r>
              <a:rPr dirty="0" sz="2000">
                <a:solidFill>
                  <a:srgbClr val="0A0363"/>
                </a:solidFill>
                <a:latin typeface="Georgia"/>
                <a:cs typeface="Georgia"/>
              </a:rPr>
              <a:t>el</a:t>
            </a:r>
            <a:r>
              <a:rPr dirty="0" sz="2000" spc="-65">
                <a:solidFill>
                  <a:srgbClr val="0A0363"/>
                </a:solidFill>
                <a:latin typeface="Georgia"/>
                <a:cs typeface="Georgi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Georgia"/>
                <a:cs typeface="Georgia"/>
              </a:rPr>
              <a:t>Neutro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65459" y="1832102"/>
            <a:ext cx="5850255" cy="1187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Calentamiento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del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60">
                <a:solidFill>
                  <a:srgbClr val="252525"/>
                </a:solidFill>
                <a:latin typeface="Arial MT"/>
                <a:cs typeface="Arial MT"/>
              </a:rPr>
              <a:t>conductor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2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5">
                <a:solidFill>
                  <a:srgbClr val="252525"/>
                </a:solidFill>
                <a:latin typeface="Arial MT"/>
                <a:cs typeface="Arial MT"/>
              </a:rPr>
              <a:t>Neutro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00">
              <a:latin typeface="Arial MT"/>
              <a:cs typeface="Arial MT"/>
            </a:endParaRPr>
          </a:p>
          <a:p>
            <a:pPr algn="ctr" marL="200660">
              <a:lnSpc>
                <a:spcPct val="100000"/>
              </a:lnSpc>
            </a:pPr>
            <a:r>
              <a:rPr dirty="0" sz="2000" spc="-40">
                <a:solidFill>
                  <a:srgbClr val="0A0363"/>
                </a:solidFill>
                <a:latin typeface="Georgia"/>
                <a:cs typeface="Georgia"/>
              </a:rPr>
              <a:t>Corrientes</a:t>
            </a:r>
            <a:r>
              <a:rPr dirty="0" sz="2000" spc="-65">
                <a:solidFill>
                  <a:srgbClr val="0A0363"/>
                </a:solidFill>
                <a:latin typeface="Georgia"/>
                <a:cs typeface="Georgia"/>
              </a:rPr>
              <a:t> </a:t>
            </a:r>
            <a:r>
              <a:rPr dirty="0" sz="2000" spc="-35">
                <a:solidFill>
                  <a:srgbClr val="0A0363"/>
                </a:solidFill>
                <a:latin typeface="Georgia"/>
                <a:cs typeface="Georgia"/>
              </a:rPr>
              <a:t>por</a:t>
            </a:r>
            <a:r>
              <a:rPr dirty="0" sz="2000" spc="-65">
                <a:solidFill>
                  <a:srgbClr val="0A0363"/>
                </a:solidFill>
                <a:latin typeface="Georgia"/>
                <a:cs typeface="Georgia"/>
              </a:rPr>
              <a:t> </a:t>
            </a:r>
            <a:r>
              <a:rPr dirty="0" sz="2000">
                <a:solidFill>
                  <a:srgbClr val="0A0363"/>
                </a:solidFill>
                <a:latin typeface="Georgia"/>
                <a:cs typeface="Georgia"/>
              </a:rPr>
              <a:t>el</a:t>
            </a:r>
            <a:r>
              <a:rPr dirty="0" sz="2000" spc="-65">
                <a:solidFill>
                  <a:srgbClr val="0A0363"/>
                </a:solidFill>
                <a:latin typeface="Georgia"/>
                <a:cs typeface="Georgi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Georgia"/>
                <a:cs typeface="Georgia"/>
              </a:rPr>
              <a:t>Neutro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8473" y="3097529"/>
            <a:ext cx="5814402" cy="310972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768095"/>
            <a:ext cx="9144000" cy="6438900"/>
            <a:chOff x="774839" y="768095"/>
            <a:chExt cx="9144000" cy="64389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9073" y="1546098"/>
              <a:ext cx="3768852" cy="259232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2215" y="4066031"/>
              <a:ext cx="4356353" cy="270586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400929" y="2187701"/>
              <a:ext cx="4201160" cy="2989580"/>
            </a:xfrm>
            <a:custGeom>
              <a:avLst/>
              <a:gdLst/>
              <a:ahLst/>
              <a:cxnLst/>
              <a:rect l="l" t="t" r="r" b="b"/>
              <a:pathLst>
                <a:path w="4201159" h="2989579">
                  <a:moveTo>
                    <a:pt x="2400299" y="1296924"/>
                  </a:moveTo>
                  <a:lnTo>
                    <a:pt x="2400299" y="1073658"/>
                  </a:lnTo>
                  <a:lnTo>
                    <a:pt x="165863" y="2845499"/>
                  </a:lnTo>
                  <a:lnTo>
                    <a:pt x="45719" y="2957322"/>
                  </a:lnTo>
                  <a:lnTo>
                    <a:pt x="37478" y="2947582"/>
                  </a:lnTo>
                  <a:lnTo>
                    <a:pt x="0" y="2982468"/>
                  </a:lnTo>
                  <a:lnTo>
                    <a:pt x="6095" y="2989326"/>
                  </a:lnTo>
                  <a:lnTo>
                    <a:pt x="2388107" y="1099803"/>
                  </a:lnTo>
                  <a:lnTo>
                    <a:pt x="2388107" y="1087374"/>
                  </a:lnTo>
                  <a:lnTo>
                    <a:pt x="2398013" y="1091946"/>
                  </a:lnTo>
                  <a:lnTo>
                    <a:pt x="2398013" y="1296924"/>
                  </a:lnTo>
                  <a:lnTo>
                    <a:pt x="2400299" y="1296924"/>
                  </a:lnTo>
                  <a:close/>
                </a:path>
                <a:path w="4201159" h="2989579">
                  <a:moveTo>
                    <a:pt x="39497" y="2945703"/>
                  </a:moveTo>
                  <a:lnTo>
                    <a:pt x="37478" y="2947304"/>
                  </a:lnTo>
                  <a:lnTo>
                    <a:pt x="37337" y="2947416"/>
                  </a:lnTo>
                  <a:lnTo>
                    <a:pt x="37478" y="2947582"/>
                  </a:lnTo>
                  <a:lnTo>
                    <a:pt x="39497" y="2945703"/>
                  </a:lnTo>
                  <a:close/>
                </a:path>
                <a:path w="4201159" h="2989579">
                  <a:moveTo>
                    <a:pt x="165863" y="2845499"/>
                  </a:moveTo>
                  <a:lnTo>
                    <a:pt x="39497" y="2945703"/>
                  </a:lnTo>
                  <a:lnTo>
                    <a:pt x="37478" y="2947582"/>
                  </a:lnTo>
                  <a:lnTo>
                    <a:pt x="45719" y="2957322"/>
                  </a:lnTo>
                  <a:lnTo>
                    <a:pt x="165863" y="2845499"/>
                  </a:lnTo>
                  <a:close/>
                </a:path>
                <a:path w="4201159" h="2989579">
                  <a:moveTo>
                    <a:pt x="2389631" y="758190"/>
                  </a:moveTo>
                  <a:lnTo>
                    <a:pt x="39497" y="2945703"/>
                  </a:lnTo>
                  <a:lnTo>
                    <a:pt x="165863" y="2845499"/>
                  </a:lnTo>
                  <a:lnTo>
                    <a:pt x="2388107" y="777157"/>
                  </a:lnTo>
                  <a:lnTo>
                    <a:pt x="2388107" y="762762"/>
                  </a:lnTo>
                  <a:lnTo>
                    <a:pt x="2389631" y="758190"/>
                  </a:lnTo>
                  <a:close/>
                </a:path>
                <a:path w="4201159" h="2989579">
                  <a:moveTo>
                    <a:pt x="4200906" y="1309877"/>
                  </a:moveTo>
                  <a:lnTo>
                    <a:pt x="4200906" y="0"/>
                  </a:lnTo>
                  <a:lnTo>
                    <a:pt x="2388107" y="0"/>
                  </a:lnTo>
                  <a:lnTo>
                    <a:pt x="2388107" y="759608"/>
                  </a:lnTo>
                  <a:lnTo>
                    <a:pt x="2389631" y="758190"/>
                  </a:lnTo>
                  <a:lnTo>
                    <a:pt x="2389631" y="775739"/>
                  </a:lnTo>
                  <a:lnTo>
                    <a:pt x="2394203" y="771483"/>
                  </a:lnTo>
                  <a:lnTo>
                    <a:pt x="2394203" y="12954"/>
                  </a:lnTo>
                  <a:lnTo>
                    <a:pt x="2400299" y="6095"/>
                  </a:lnTo>
                  <a:lnTo>
                    <a:pt x="2400299" y="12954"/>
                  </a:lnTo>
                  <a:lnTo>
                    <a:pt x="4187952" y="12953"/>
                  </a:lnTo>
                  <a:lnTo>
                    <a:pt x="4187952" y="6095"/>
                  </a:lnTo>
                  <a:lnTo>
                    <a:pt x="4194047" y="12953"/>
                  </a:lnTo>
                  <a:lnTo>
                    <a:pt x="4194047" y="1309877"/>
                  </a:lnTo>
                  <a:lnTo>
                    <a:pt x="4200906" y="1309877"/>
                  </a:lnTo>
                  <a:close/>
                </a:path>
                <a:path w="4201159" h="2989579">
                  <a:moveTo>
                    <a:pt x="2389631" y="775739"/>
                  </a:moveTo>
                  <a:lnTo>
                    <a:pt x="2389631" y="758190"/>
                  </a:lnTo>
                  <a:lnTo>
                    <a:pt x="2388107" y="762762"/>
                  </a:lnTo>
                  <a:lnTo>
                    <a:pt x="2388107" y="777157"/>
                  </a:lnTo>
                  <a:lnTo>
                    <a:pt x="2389631" y="775739"/>
                  </a:lnTo>
                  <a:close/>
                </a:path>
                <a:path w="4201159" h="2989579">
                  <a:moveTo>
                    <a:pt x="2398013" y="1091946"/>
                  </a:moveTo>
                  <a:lnTo>
                    <a:pt x="2388107" y="1087374"/>
                  </a:lnTo>
                  <a:lnTo>
                    <a:pt x="2388107" y="1099803"/>
                  </a:lnTo>
                  <a:lnTo>
                    <a:pt x="2398013" y="1091946"/>
                  </a:lnTo>
                  <a:close/>
                </a:path>
                <a:path w="4201159" h="2989579">
                  <a:moveTo>
                    <a:pt x="2398013" y="1296924"/>
                  </a:moveTo>
                  <a:lnTo>
                    <a:pt x="2398013" y="1091946"/>
                  </a:lnTo>
                  <a:lnTo>
                    <a:pt x="2388107" y="1099803"/>
                  </a:lnTo>
                  <a:lnTo>
                    <a:pt x="2388107" y="1309878"/>
                  </a:lnTo>
                  <a:lnTo>
                    <a:pt x="2394203" y="1309878"/>
                  </a:lnTo>
                  <a:lnTo>
                    <a:pt x="2394204" y="1296924"/>
                  </a:lnTo>
                  <a:lnTo>
                    <a:pt x="2398013" y="1296924"/>
                  </a:lnTo>
                  <a:close/>
                </a:path>
                <a:path w="4201159" h="2989579">
                  <a:moveTo>
                    <a:pt x="2400299" y="12954"/>
                  </a:moveTo>
                  <a:lnTo>
                    <a:pt x="2400299" y="6095"/>
                  </a:lnTo>
                  <a:lnTo>
                    <a:pt x="2394203" y="12954"/>
                  </a:lnTo>
                  <a:lnTo>
                    <a:pt x="2400299" y="12954"/>
                  </a:lnTo>
                  <a:close/>
                </a:path>
                <a:path w="4201159" h="2989579">
                  <a:moveTo>
                    <a:pt x="2400299" y="765810"/>
                  </a:moveTo>
                  <a:lnTo>
                    <a:pt x="2400299" y="12954"/>
                  </a:lnTo>
                  <a:lnTo>
                    <a:pt x="2394203" y="12954"/>
                  </a:lnTo>
                  <a:lnTo>
                    <a:pt x="2394203" y="771483"/>
                  </a:lnTo>
                  <a:lnTo>
                    <a:pt x="2400299" y="765810"/>
                  </a:lnTo>
                  <a:close/>
                </a:path>
                <a:path w="4201159" h="2989579">
                  <a:moveTo>
                    <a:pt x="4194047" y="1296923"/>
                  </a:moveTo>
                  <a:lnTo>
                    <a:pt x="2394204" y="1296924"/>
                  </a:lnTo>
                  <a:lnTo>
                    <a:pt x="2400299" y="1303020"/>
                  </a:lnTo>
                  <a:lnTo>
                    <a:pt x="2400299" y="1309878"/>
                  </a:lnTo>
                  <a:lnTo>
                    <a:pt x="4187952" y="1309877"/>
                  </a:lnTo>
                  <a:lnTo>
                    <a:pt x="4187952" y="1303019"/>
                  </a:lnTo>
                  <a:lnTo>
                    <a:pt x="4194047" y="1296923"/>
                  </a:lnTo>
                  <a:close/>
                </a:path>
                <a:path w="4201159" h="2989579">
                  <a:moveTo>
                    <a:pt x="2400299" y="1309878"/>
                  </a:moveTo>
                  <a:lnTo>
                    <a:pt x="2400299" y="1303020"/>
                  </a:lnTo>
                  <a:lnTo>
                    <a:pt x="2394204" y="1296924"/>
                  </a:lnTo>
                  <a:lnTo>
                    <a:pt x="2394203" y="1309878"/>
                  </a:lnTo>
                  <a:lnTo>
                    <a:pt x="2400299" y="1309878"/>
                  </a:lnTo>
                  <a:close/>
                </a:path>
                <a:path w="4201159" h="2989579">
                  <a:moveTo>
                    <a:pt x="4194047" y="12953"/>
                  </a:moveTo>
                  <a:lnTo>
                    <a:pt x="4187952" y="6095"/>
                  </a:lnTo>
                  <a:lnTo>
                    <a:pt x="4187952" y="12953"/>
                  </a:lnTo>
                  <a:lnTo>
                    <a:pt x="4194047" y="12953"/>
                  </a:lnTo>
                  <a:close/>
                </a:path>
                <a:path w="4201159" h="2989579">
                  <a:moveTo>
                    <a:pt x="4194047" y="1296923"/>
                  </a:moveTo>
                  <a:lnTo>
                    <a:pt x="4194047" y="12953"/>
                  </a:lnTo>
                  <a:lnTo>
                    <a:pt x="4187952" y="12953"/>
                  </a:lnTo>
                  <a:lnTo>
                    <a:pt x="4187952" y="1296923"/>
                  </a:lnTo>
                  <a:lnTo>
                    <a:pt x="4194047" y="1296923"/>
                  </a:lnTo>
                  <a:close/>
                </a:path>
                <a:path w="4201159" h="2989579">
                  <a:moveTo>
                    <a:pt x="4194047" y="1309877"/>
                  </a:moveTo>
                  <a:lnTo>
                    <a:pt x="4194047" y="1296923"/>
                  </a:lnTo>
                  <a:lnTo>
                    <a:pt x="4187952" y="1303019"/>
                  </a:lnTo>
                  <a:lnTo>
                    <a:pt x="4187952" y="1309877"/>
                  </a:lnTo>
                  <a:lnTo>
                    <a:pt x="4194047" y="1309877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883861" y="2276347"/>
            <a:ext cx="162115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1800" spc="-200" b="1">
                <a:solidFill>
                  <a:srgbClr val="FF3300"/>
                </a:solidFill>
                <a:latin typeface="Arial"/>
                <a:cs typeface="Arial"/>
              </a:rPr>
              <a:t>Conductor</a:t>
            </a:r>
            <a:r>
              <a:rPr dirty="0" sz="1800" spc="-5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800" spc="-145" b="1">
                <a:solidFill>
                  <a:srgbClr val="FF3300"/>
                </a:solidFill>
                <a:latin typeface="Arial"/>
                <a:cs typeface="Arial"/>
              </a:rPr>
              <a:t>neutro </a:t>
            </a:r>
            <a:r>
              <a:rPr dirty="0" sz="1800" spc="-190" b="1">
                <a:solidFill>
                  <a:srgbClr val="FF3300"/>
                </a:solidFill>
                <a:latin typeface="Arial"/>
                <a:cs typeface="Arial"/>
              </a:rPr>
              <a:t>sobrecargado</a:t>
            </a:r>
            <a:r>
              <a:rPr dirty="0" sz="1800" spc="-5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800" spc="-155" b="1">
                <a:solidFill>
                  <a:srgbClr val="FF3300"/>
                </a:solidFill>
                <a:latin typeface="Arial"/>
                <a:cs typeface="Arial"/>
              </a:rPr>
              <a:t>por </a:t>
            </a:r>
            <a:r>
              <a:rPr dirty="0" sz="1800" spc="-80" b="1">
                <a:solidFill>
                  <a:srgbClr val="FF3300"/>
                </a:solidFill>
                <a:latin typeface="Arial"/>
                <a:cs typeface="Arial"/>
              </a:rPr>
              <a:t>armónicas </a:t>
            </a:r>
            <a:r>
              <a:rPr dirty="0" sz="1800" spc="-40" b="1">
                <a:solidFill>
                  <a:srgbClr val="FF3300"/>
                </a:solidFill>
                <a:latin typeface="Arial"/>
                <a:cs typeface="Arial"/>
              </a:rPr>
              <a:t>triplens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8517" y="1618487"/>
            <a:ext cx="4036364" cy="511530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754257" y="2912262"/>
            <a:ext cx="279908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Corrientes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Neutro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Sistema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Trifásico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989" y="5574029"/>
            <a:ext cx="5013960" cy="631697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53495" y="2032508"/>
            <a:ext cx="5299710" cy="3085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Efecto</a:t>
            </a:r>
            <a:r>
              <a:rPr dirty="0" sz="2400" spc="-7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9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0">
                <a:solidFill>
                  <a:srgbClr val="252525"/>
                </a:solidFill>
                <a:latin typeface="Arial MT"/>
                <a:cs typeface="Arial MT"/>
              </a:rPr>
              <a:t>los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0">
                <a:solidFill>
                  <a:srgbClr val="252525"/>
                </a:solidFill>
                <a:latin typeface="Arial MT"/>
                <a:cs typeface="Arial MT"/>
              </a:rPr>
              <a:t>Transformadores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745"/>
              </a:spcBef>
            </a:pPr>
            <a:endParaRPr sz="2400">
              <a:latin typeface="Arial MT"/>
              <a:cs typeface="Arial MT"/>
            </a:endParaRPr>
          </a:p>
          <a:p>
            <a:pPr marL="638810" indent="-571500">
              <a:lnSpc>
                <a:spcPct val="100000"/>
              </a:lnSpc>
              <a:buAutoNum type="arabicPeriod"/>
              <a:tabLst>
                <a:tab pos="638810" algn="l"/>
              </a:tabLst>
            </a:pPr>
            <a:r>
              <a:rPr dirty="0" sz="2400">
                <a:latin typeface="Verdana"/>
                <a:cs typeface="Verdana"/>
              </a:rPr>
              <a:t>Increased</a:t>
            </a:r>
            <a:r>
              <a:rPr dirty="0" sz="2400" spc="-8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temperature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rise</a:t>
            </a:r>
            <a:endParaRPr sz="2400">
              <a:latin typeface="Verdana"/>
              <a:cs typeface="Verdana"/>
            </a:endParaRPr>
          </a:p>
          <a:p>
            <a:pPr marL="638810" indent="-5715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638810" algn="l"/>
              </a:tabLst>
            </a:pPr>
            <a:r>
              <a:rPr dirty="0" sz="2400">
                <a:latin typeface="Verdana"/>
                <a:cs typeface="Verdana"/>
              </a:rPr>
              <a:t>Increased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neutral</a:t>
            </a:r>
            <a:r>
              <a:rPr dirty="0" sz="2400" spc="-7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current</a:t>
            </a:r>
            <a:r>
              <a:rPr dirty="0" sz="2400" spc="-75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flow</a:t>
            </a:r>
            <a:endParaRPr sz="2400">
              <a:latin typeface="Verdana"/>
              <a:cs typeface="Verdana"/>
            </a:endParaRPr>
          </a:p>
          <a:p>
            <a:pPr marL="638810" indent="-5715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638810" algn="l"/>
              </a:tabLst>
            </a:pPr>
            <a:r>
              <a:rPr dirty="0" sz="2400">
                <a:latin typeface="Verdana"/>
                <a:cs typeface="Verdana"/>
              </a:rPr>
              <a:t>Increased</a:t>
            </a:r>
            <a:r>
              <a:rPr dirty="0" sz="2400" spc="-4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core</a:t>
            </a:r>
            <a:r>
              <a:rPr dirty="0" sz="2400" spc="-3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losses</a:t>
            </a:r>
            <a:endParaRPr sz="2400">
              <a:latin typeface="Verdana"/>
              <a:cs typeface="Verdana"/>
            </a:endParaRPr>
          </a:p>
          <a:p>
            <a:pPr marL="638810" indent="-5715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638810" algn="l"/>
              </a:tabLst>
            </a:pPr>
            <a:r>
              <a:rPr dirty="0" sz="2400">
                <a:latin typeface="Verdana"/>
                <a:cs typeface="Verdana"/>
              </a:rPr>
              <a:t>Increased</a:t>
            </a:r>
            <a:r>
              <a:rPr dirty="0" sz="2400" spc="-4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sound</a:t>
            </a:r>
            <a:r>
              <a:rPr dirty="0" sz="2400" spc="-4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level</a:t>
            </a:r>
            <a:endParaRPr sz="2400">
              <a:latin typeface="Verdana"/>
              <a:cs typeface="Verdana"/>
            </a:endParaRPr>
          </a:p>
          <a:p>
            <a:pPr marL="638810" indent="-5715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638810" algn="l"/>
              </a:tabLst>
            </a:pPr>
            <a:r>
              <a:rPr dirty="0" sz="2400">
                <a:latin typeface="Verdana"/>
                <a:cs typeface="Verdana"/>
              </a:rPr>
              <a:t>Decreased</a:t>
            </a:r>
            <a:r>
              <a:rPr dirty="0" sz="2400" spc="-4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efficiency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3639" y="935227"/>
            <a:ext cx="69494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265426"/>
            <a:ext cx="9144000" cy="4941570"/>
            <a:chOff x="774839" y="2265426"/>
            <a:chExt cx="9144000" cy="494157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3793" y="2265426"/>
              <a:ext cx="6845045" cy="4514850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750447" y="1872488"/>
            <a:ext cx="45554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4">
                <a:solidFill>
                  <a:srgbClr val="252525"/>
                </a:solidFill>
                <a:latin typeface="Arial MT"/>
                <a:cs typeface="Arial MT"/>
              </a:rPr>
              <a:t>Efecto</a:t>
            </a:r>
            <a:r>
              <a:rPr dirty="0" sz="2400" spc="-7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90">
                <a:solidFill>
                  <a:srgbClr val="252525"/>
                </a:solidFill>
                <a:latin typeface="Arial MT"/>
                <a:cs typeface="Arial MT"/>
              </a:rPr>
              <a:t>en</a:t>
            </a:r>
            <a:r>
              <a:rPr dirty="0" sz="2400" spc="-7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0">
                <a:solidFill>
                  <a:srgbClr val="252525"/>
                </a:solidFill>
                <a:latin typeface="Arial MT"/>
                <a:cs typeface="Arial MT"/>
              </a:rPr>
              <a:t>los</a:t>
            </a:r>
            <a:r>
              <a:rPr dirty="0" sz="2400" spc="-6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2400" spc="100">
                <a:solidFill>
                  <a:srgbClr val="252525"/>
                </a:solidFill>
                <a:latin typeface="Arial MT"/>
                <a:cs typeface="Arial MT"/>
              </a:rPr>
              <a:t>Transformadores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2263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385060"/>
            <a:ext cx="9144000" cy="4822190"/>
            <a:chOff x="774839" y="2385060"/>
            <a:chExt cx="9144000" cy="482219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4761" y="2385060"/>
              <a:ext cx="7596378" cy="441731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8963" y="5669280"/>
              <a:ext cx="2354579" cy="1061466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7" name="object 7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677295" y="1945640"/>
            <a:ext cx="4569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Calculo</a:t>
            </a:r>
            <a:r>
              <a:rPr dirty="0" sz="2400" spc="-1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del</a:t>
            </a:r>
            <a:r>
              <a:rPr dirty="0" sz="2400" spc="-5" b="1">
                <a:latin typeface="Times New Roman"/>
                <a:cs typeface="Times New Roman"/>
              </a:rPr>
              <a:t> </a:t>
            </a:r>
            <a:r>
              <a:rPr dirty="0" sz="2400" spc="-20" b="1">
                <a:latin typeface="Times New Roman"/>
                <a:cs typeface="Times New Roman"/>
              </a:rPr>
              <a:t>Factor-</a:t>
            </a:r>
            <a:r>
              <a:rPr dirty="0" sz="2400" b="1">
                <a:latin typeface="Times New Roman"/>
                <a:cs typeface="Times New Roman"/>
              </a:rPr>
              <a:t>K </a:t>
            </a:r>
            <a:r>
              <a:rPr dirty="0" sz="2400" spc="-10" b="1">
                <a:latin typeface="Times New Roman"/>
                <a:cs typeface="Times New Roman"/>
              </a:rPr>
              <a:t>(sobrecarga):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2263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677295" y="1945640"/>
            <a:ext cx="76339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Calculo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del</a:t>
            </a:r>
            <a:r>
              <a:rPr dirty="0" sz="2400" spc="-20" b="1">
                <a:latin typeface="Times New Roman"/>
                <a:cs typeface="Times New Roman"/>
              </a:rPr>
              <a:t> Factor-</a:t>
            </a:r>
            <a:r>
              <a:rPr dirty="0" sz="2400" b="1">
                <a:latin typeface="Times New Roman"/>
                <a:cs typeface="Times New Roman"/>
              </a:rPr>
              <a:t>K: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2</a:t>
            </a:r>
            <a:r>
              <a:rPr dirty="0" sz="2400" spc="-2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métodos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2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aplicaciones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diferentes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2263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6304" y="2812941"/>
            <a:ext cx="6410857" cy="368570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05033" y="1757280"/>
            <a:ext cx="6181090" cy="4602480"/>
          </a:xfrm>
          <a:prstGeom prst="rect">
            <a:avLst/>
          </a:prstGeom>
        </p:spPr>
        <p:txBody>
          <a:bodyPr wrap="square" lIns="0" tIns="200660" rIns="0" bIns="0" rtlCol="0" vert="horz">
            <a:spAutoFit/>
          </a:bodyPr>
          <a:lstStyle/>
          <a:p>
            <a:pPr marL="584835">
              <a:lnSpc>
                <a:spcPct val="100000"/>
              </a:lnSpc>
              <a:spcBef>
                <a:spcPts val="1580"/>
              </a:spcBef>
            </a:pPr>
            <a:r>
              <a:rPr dirty="0" sz="2400" b="1">
                <a:latin typeface="Times New Roman"/>
                <a:cs typeface="Times New Roman"/>
              </a:rPr>
              <a:t>Consideraciones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con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los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trafos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spc="-20" b="1">
                <a:latin typeface="Times New Roman"/>
                <a:cs typeface="Times New Roman"/>
              </a:rPr>
              <a:t>Factor-</a:t>
            </a:r>
            <a:r>
              <a:rPr dirty="0" sz="2400" spc="-50" b="1">
                <a:latin typeface="Times New Roman"/>
                <a:cs typeface="Times New Roman"/>
              </a:rPr>
              <a:t>K</a:t>
            </a:r>
            <a:endParaRPr sz="2400">
              <a:latin typeface="Times New Roman"/>
              <a:cs typeface="Times New Roman"/>
            </a:endParaRPr>
          </a:p>
          <a:p>
            <a:pPr marL="12700" marR="1092200">
              <a:lnSpc>
                <a:spcPct val="100000"/>
              </a:lnSpc>
              <a:spcBef>
                <a:spcPts val="994"/>
              </a:spcBef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Muchos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consultores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no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ven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necesidad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de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utilizar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trafos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con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una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calificación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superior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K-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13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pesar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K-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20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mas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suministran.</a:t>
            </a:r>
            <a:endParaRPr sz="1600">
              <a:latin typeface="Verdana"/>
              <a:cs typeface="Verdana"/>
            </a:endParaRPr>
          </a:p>
          <a:p>
            <a:pPr marL="12700" marR="1341755">
              <a:lnSpc>
                <a:spcPct val="100000"/>
              </a:lnSpc>
              <a:spcBef>
                <a:spcPts val="1914"/>
              </a:spcBef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Hay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tener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cuenta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los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trafos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K-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rated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tienen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impedancia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Zcc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interna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inferior.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89"/>
              </a:spcBef>
            </a:pP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Trafo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estándar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Wingdings"/>
                <a:cs typeface="Wingdings"/>
              </a:rPr>
              <a:t></a:t>
            </a:r>
            <a:r>
              <a:rPr dirty="0" sz="1600" spc="12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Zcc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5-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6%,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Trafo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K-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rated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Wingdings"/>
                <a:cs typeface="Wingdings"/>
              </a:rPr>
              <a:t></a:t>
            </a:r>
            <a:r>
              <a:rPr dirty="0" sz="1600" spc="114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Zcc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2-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3%,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menos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para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K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altos.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Verdana"/>
              <a:cs typeface="Verdana"/>
            </a:endParaRPr>
          </a:p>
          <a:p>
            <a:pPr marL="12700" marR="1133475">
              <a:lnSpc>
                <a:spcPct val="99700"/>
              </a:lnSpc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casos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donde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transformador estándar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sea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reemplazado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por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transformador</a:t>
            </a:r>
            <a:r>
              <a:rPr dirty="0" sz="1600" spc="-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K-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rated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o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con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equivalente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kVA;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puede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requerir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nuevos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cálculos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cortocircuito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modificación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del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tamaño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los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dispositivos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protección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secundarias</a:t>
            </a:r>
            <a:r>
              <a:rPr dirty="0" sz="1600" spc="-8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contra</a:t>
            </a:r>
            <a:r>
              <a:rPr dirty="0" sz="1600" spc="-8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sobrecorriente.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0181" y="2573272"/>
            <a:ext cx="3609597" cy="416204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9818" y="3428957"/>
            <a:ext cx="5269359" cy="306717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05033" y="1757280"/>
            <a:ext cx="8203565" cy="4643755"/>
          </a:xfrm>
          <a:prstGeom prst="rect">
            <a:avLst/>
          </a:prstGeom>
        </p:spPr>
        <p:txBody>
          <a:bodyPr wrap="square" lIns="0" tIns="200660" rIns="0" bIns="0" rtlCol="0" vert="horz">
            <a:spAutoFit/>
          </a:bodyPr>
          <a:lstStyle/>
          <a:p>
            <a:pPr marL="584835">
              <a:lnSpc>
                <a:spcPct val="100000"/>
              </a:lnSpc>
              <a:spcBef>
                <a:spcPts val="1580"/>
              </a:spcBef>
            </a:pPr>
            <a:r>
              <a:rPr dirty="0" sz="2400" b="1">
                <a:latin typeface="Times New Roman"/>
                <a:cs typeface="Times New Roman"/>
              </a:rPr>
              <a:t>Reducción</a:t>
            </a:r>
            <a:r>
              <a:rPr dirty="0" sz="2400" spc="-4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Potencia</a:t>
            </a:r>
            <a:r>
              <a:rPr dirty="0" sz="2400" spc="-4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trafos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estandar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994"/>
              </a:spcBef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Una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reducción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del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50%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capacidad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como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regla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empírica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para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los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trafos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que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suministran</a:t>
            </a:r>
            <a:r>
              <a:rPr dirty="0" sz="1600" spc="-8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cargas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predominantemente</a:t>
            </a:r>
            <a:r>
              <a:rPr dirty="0" sz="1600" spc="-9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monofásicas</a:t>
            </a:r>
            <a:r>
              <a:rPr dirty="0" sz="1600" spc="-7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no-lineales.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89"/>
              </a:lnSpc>
            </a:pP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Trafo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=150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kVA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-</a:t>
            </a:r>
            <a:r>
              <a:rPr dirty="0" sz="1600">
                <a:solidFill>
                  <a:srgbClr val="252525"/>
                </a:solidFill>
                <a:latin typeface="Wingdings"/>
                <a:cs typeface="Wingdings"/>
              </a:rPr>
              <a:t></a:t>
            </a:r>
            <a:r>
              <a:rPr dirty="0" sz="1600" spc="12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75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kVA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su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carga.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600">
              <a:latin typeface="Verdana"/>
              <a:cs typeface="Verdana"/>
            </a:endParaRPr>
          </a:p>
          <a:p>
            <a:pPr marL="12700" marR="5148580">
              <a:lnSpc>
                <a:spcPct val="100000"/>
              </a:lnSpc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curva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capacidad,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tomada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IEEE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1100-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1992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(Emerald</a:t>
            </a:r>
            <a:r>
              <a:rPr dirty="0" sz="1600" spc="-8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Book),</a:t>
            </a:r>
            <a:r>
              <a:rPr dirty="0" sz="1600" spc="-7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muestra</a:t>
            </a:r>
            <a:r>
              <a:rPr dirty="0" sz="1600" spc="-8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que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transformador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con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un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60%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sus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cargas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que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consisten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SMPS,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es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ciertamente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posible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un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edificio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oficinas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comerciales</a:t>
            </a:r>
            <a:r>
              <a:rPr dirty="0" sz="1600" spc="-8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(fuentes</a:t>
            </a:r>
            <a:r>
              <a:rPr dirty="0" sz="1600" spc="-10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de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alimentación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modo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conmutado),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debe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ser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de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hecho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atenuados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50%.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9633" y="1918208"/>
            <a:ext cx="8665210" cy="474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302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Reducción</a:t>
            </a:r>
            <a:r>
              <a:rPr dirty="0" sz="2400" spc="-4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4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Potencia</a:t>
            </a:r>
            <a:r>
              <a:rPr dirty="0" sz="2400" spc="-4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80" b="1">
                <a:latin typeface="Times New Roman"/>
                <a:cs typeface="Times New Roman"/>
              </a:rPr>
              <a:t> </a:t>
            </a:r>
            <a:r>
              <a:rPr dirty="0" sz="2400" spc="-25" b="1">
                <a:latin typeface="Times New Roman"/>
                <a:cs typeface="Times New Roman"/>
              </a:rPr>
              <a:t>Trafo</a:t>
            </a:r>
            <a:r>
              <a:rPr dirty="0" sz="2400" spc="-4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Estandar</a:t>
            </a:r>
            <a:endParaRPr sz="240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  <a:spcBef>
                <a:spcPts val="1205"/>
              </a:spcBef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siguiente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método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aceptado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para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cálculo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reducción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potencia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del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transformador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sólo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para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cargas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monofásicas.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basa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suposición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razonable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de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muy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circuitos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monofásicos,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tercer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armónico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predominará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distorsionará</a:t>
            </a:r>
            <a:r>
              <a:rPr dirty="0" sz="1600" spc="50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forma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onda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corriente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su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previsible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punto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máximo.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Use</a:t>
            </a:r>
            <a:r>
              <a:rPr dirty="0" sz="1600" spc="-3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un</a:t>
            </a:r>
            <a:r>
              <a:rPr dirty="0" sz="1600" spc="-2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medidor</a:t>
            </a:r>
            <a:r>
              <a:rPr dirty="0" sz="1600" spc="-1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de</a:t>
            </a:r>
            <a:r>
              <a:rPr dirty="0" sz="1600" spc="-5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252525"/>
                </a:solidFill>
                <a:latin typeface="Arial MT"/>
                <a:cs typeface="Arial MT"/>
              </a:rPr>
              <a:t>True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RMS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para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hacer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estas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mediciones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corriente:</a:t>
            </a:r>
            <a:endParaRPr sz="1600">
              <a:latin typeface="Verdana"/>
              <a:cs typeface="Verdana"/>
            </a:endParaRPr>
          </a:p>
          <a:p>
            <a:pPr marL="59690" marR="3410585" indent="273685">
              <a:lnSpc>
                <a:spcPct val="100000"/>
              </a:lnSpc>
              <a:spcBef>
                <a:spcPts val="1310"/>
              </a:spcBef>
              <a:buAutoNum type="arabicPeriod"/>
              <a:tabLst>
                <a:tab pos="333375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Medir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rms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pico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corriente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cada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fase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secundaria.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(pico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refiere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al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pico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instantáneo,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no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corriente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eficaz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"carga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pico"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).</a:t>
            </a:r>
            <a:endParaRPr sz="1600">
              <a:latin typeface="Verdana"/>
              <a:cs typeface="Verdana"/>
            </a:endParaRPr>
          </a:p>
          <a:p>
            <a:pPr marL="59690" marR="3908425" indent="273685">
              <a:lnSpc>
                <a:spcPts val="1889"/>
              </a:lnSpc>
              <a:spcBef>
                <a:spcPts val="685"/>
              </a:spcBef>
              <a:buAutoNum type="arabicPeriod"/>
              <a:tabLst>
                <a:tab pos="333375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Encontrar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media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aritmética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las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tres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lecturas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I</a:t>
            </a:r>
            <a:r>
              <a:rPr dirty="0" baseline="-21164" sz="1575">
                <a:solidFill>
                  <a:srgbClr val="252525"/>
                </a:solidFill>
                <a:latin typeface="Arial MT"/>
                <a:cs typeface="Arial MT"/>
              </a:rPr>
              <a:t>RMS</a:t>
            </a:r>
            <a:r>
              <a:rPr dirty="0" baseline="-21164" sz="1575" spc="195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los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tres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picos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corriente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Arial MT"/>
                <a:cs typeface="Arial MT"/>
              </a:rPr>
              <a:t>I</a:t>
            </a:r>
            <a:r>
              <a:rPr dirty="0" baseline="-21164" sz="1575" spc="-15">
                <a:solidFill>
                  <a:srgbClr val="252525"/>
                </a:solidFill>
                <a:latin typeface="Arial MT"/>
                <a:cs typeface="Arial MT"/>
              </a:rPr>
              <a:t>PEAK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  <a:p>
            <a:pPr marL="333375" indent="-27368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33375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Calcular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X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Reducción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Factor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Armónica:</a:t>
            </a:r>
            <a:endParaRPr sz="1600">
              <a:latin typeface="Verdana"/>
              <a:cs typeface="Verdana"/>
            </a:endParaRPr>
          </a:p>
          <a:p>
            <a:pPr marL="974090">
              <a:lnSpc>
                <a:spcPct val="100000"/>
              </a:lnSpc>
              <a:spcBef>
                <a:spcPts val="570"/>
              </a:spcBef>
            </a:pP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xHDF</a:t>
            </a:r>
            <a:r>
              <a:rPr dirty="0" sz="1600" spc="-1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(1,414</a:t>
            </a:r>
            <a:r>
              <a:rPr dirty="0" sz="1600" spc="-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*</a:t>
            </a:r>
            <a:r>
              <a:rPr dirty="0" sz="1600" spc="-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Arial"/>
                <a:cs typeface="Arial"/>
              </a:rPr>
              <a:t>I</a:t>
            </a:r>
            <a:r>
              <a:rPr dirty="0" baseline="-21164" sz="1575" b="1">
                <a:solidFill>
                  <a:srgbClr val="252525"/>
                </a:solidFill>
                <a:latin typeface="Arial"/>
                <a:cs typeface="Arial"/>
              </a:rPr>
              <a:t>RMS</a:t>
            </a:r>
            <a:r>
              <a:rPr dirty="0" baseline="-21164" sz="1575" spc="232" b="1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)</a:t>
            </a:r>
            <a:r>
              <a:rPr dirty="0" sz="1600" spc="10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/ </a:t>
            </a:r>
            <a:r>
              <a:rPr dirty="0" sz="1600" spc="-20" b="1">
                <a:solidFill>
                  <a:srgbClr val="252525"/>
                </a:solidFill>
                <a:latin typeface="Arial"/>
                <a:cs typeface="Arial"/>
              </a:rPr>
              <a:t>I</a:t>
            </a:r>
            <a:r>
              <a:rPr dirty="0" baseline="-21164" sz="1575" spc="-30" b="1">
                <a:solidFill>
                  <a:srgbClr val="252525"/>
                </a:solidFill>
                <a:latin typeface="Arial"/>
                <a:cs typeface="Arial"/>
              </a:rPr>
              <a:t>PEAK</a:t>
            </a:r>
            <a:endParaRPr baseline="-21164" sz="1575">
              <a:latin typeface="Arial"/>
              <a:cs typeface="Arial"/>
            </a:endParaRPr>
          </a:p>
          <a:p>
            <a:pPr marL="59690" marR="3335020" indent="273050">
              <a:lnSpc>
                <a:spcPct val="101499"/>
              </a:lnSpc>
              <a:spcBef>
                <a:spcPts val="570"/>
              </a:spcBef>
              <a:buAutoNum type="arabicPeriod" startAt="4"/>
              <a:tabLst>
                <a:tab pos="332740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O</a:t>
            </a:r>
            <a:r>
              <a:rPr dirty="0" sz="1600" spc="-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bien,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dado que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I</a:t>
            </a:r>
            <a:r>
              <a:rPr dirty="0" baseline="-21164" sz="1575">
                <a:solidFill>
                  <a:srgbClr val="252525"/>
                </a:solidFill>
                <a:latin typeface="Arial MT"/>
                <a:cs typeface="Arial MT"/>
              </a:rPr>
              <a:t>RMS</a:t>
            </a:r>
            <a:r>
              <a:rPr dirty="0" baseline="-21164" sz="1575" spc="225">
                <a:solidFill>
                  <a:srgbClr val="252525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/</a:t>
            </a:r>
            <a:r>
              <a:rPr dirty="0" sz="1600" spc="1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Arial MT"/>
                <a:cs typeface="Arial MT"/>
              </a:rPr>
              <a:t>I</a:t>
            </a:r>
            <a:r>
              <a:rPr dirty="0" baseline="-21164" sz="1575">
                <a:solidFill>
                  <a:srgbClr val="252525"/>
                </a:solidFill>
                <a:latin typeface="Arial MT"/>
                <a:cs typeface="Arial MT"/>
              </a:rPr>
              <a:t>PEAK</a:t>
            </a:r>
            <a:r>
              <a:rPr dirty="0" baseline="-21164" sz="1575" spc="7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CF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</a:t>
            </a:r>
            <a:r>
              <a:rPr dirty="0" sz="1600" spc="-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define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como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factor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cresta,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esta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puede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reescribir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como:</a:t>
            </a:r>
            <a:endParaRPr sz="1600">
              <a:latin typeface="Verdana"/>
              <a:cs typeface="Verdana"/>
            </a:endParaRPr>
          </a:p>
          <a:p>
            <a:pPr marL="974090">
              <a:lnSpc>
                <a:spcPct val="100000"/>
              </a:lnSpc>
              <a:spcBef>
                <a:spcPts val="600"/>
              </a:spcBef>
            </a:pP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xHDF</a:t>
            </a:r>
            <a:r>
              <a:rPr dirty="0" sz="1600" spc="-1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1,414</a:t>
            </a:r>
            <a:r>
              <a:rPr dirty="0" sz="1600" spc="-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252525"/>
                </a:solidFill>
                <a:latin typeface="Verdana"/>
                <a:cs typeface="Verdana"/>
              </a:rPr>
              <a:t>/</a:t>
            </a:r>
            <a:r>
              <a:rPr dirty="0" sz="1600" spc="-5" b="1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 b="1">
                <a:solidFill>
                  <a:srgbClr val="252525"/>
                </a:solidFill>
                <a:latin typeface="Verdana"/>
                <a:cs typeface="Verdana"/>
              </a:rPr>
              <a:t>CF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8971" y="3490721"/>
            <a:ext cx="3293364" cy="331165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21441" y="1789245"/>
            <a:ext cx="8060690" cy="4370070"/>
          </a:xfrm>
          <a:prstGeom prst="rect">
            <a:avLst/>
          </a:prstGeom>
        </p:spPr>
        <p:txBody>
          <a:bodyPr wrap="square" lIns="0" tIns="168910" rIns="0" bIns="0" rtlCol="0" vert="horz">
            <a:spAutoFit/>
          </a:bodyPr>
          <a:lstStyle/>
          <a:p>
            <a:pPr marL="368300">
              <a:lnSpc>
                <a:spcPct val="100000"/>
              </a:lnSpc>
              <a:spcBef>
                <a:spcPts val="1330"/>
              </a:spcBef>
            </a:pPr>
            <a:r>
              <a:rPr dirty="0" sz="2400" b="1">
                <a:latin typeface="Times New Roman"/>
                <a:cs typeface="Times New Roman"/>
              </a:rPr>
              <a:t>Reducción</a:t>
            </a:r>
            <a:r>
              <a:rPr dirty="0" sz="2400" spc="-4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Potencia</a:t>
            </a:r>
            <a:r>
              <a:rPr dirty="0" sz="2400" spc="-4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de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trafos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estandar</a:t>
            </a:r>
            <a:endParaRPr sz="2400">
              <a:latin typeface="Times New Roman"/>
              <a:cs typeface="Times New Roman"/>
            </a:endParaRPr>
          </a:p>
          <a:p>
            <a:pPr algn="just" marL="298450" marR="100330" indent="-286385">
              <a:lnSpc>
                <a:spcPct val="100000"/>
              </a:lnSpc>
              <a:spcBef>
                <a:spcPts val="825"/>
              </a:spcBef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	Una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onda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sinusoidal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tiene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CF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1,414,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tendrá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xHDF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1;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no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habrá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una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reducción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potencia.</a:t>
            </a:r>
            <a:endParaRPr sz="1600">
              <a:latin typeface="Verdana"/>
              <a:cs typeface="Verdana"/>
            </a:endParaRPr>
          </a:p>
          <a:p>
            <a:pPr algn="just" marL="298450" marR="5080" indent="-286385">
              <a:lnSpc>
                <a:spcPts val="1889"/>
              </a:lnSpc>
              <a:spcBef>
                <a:spcPts val="685"/>
              </a:spcBef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	Cuanto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mayor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sea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3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armónico,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mayor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será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pico,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mayor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será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CF.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Si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CF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2,0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Wingdings"/>
                <a:cs typeface="Wingdings"/>
              </a:rPr>
              <a:t></a:t>
            </a:r>
            <a:r>
              <a:rPr dirty="0" sz="1600" spc="145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xHDF</a:t>
            </a:r>
            <a:r>
              <a:rPr dirty="0" sz="1600" spc="-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1,414/2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0,71.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CF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3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Wingdings"/>
                <a:cs typeface="Wingdings"/>
              </a:rPr>
              <a:t></a:t>
            </a:r>
            <a:r>
              <a:rPr dirty="0" sz="1600" spc="15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xHDF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 0,47.</a:t>
            </a:r>
            <a:endParaRPr sz="1600">
              <a:latin typeface="Verdana"/>
              <a:cs typeface="Verdana"/>
            </a:endParaRPr>
          </a:p>
          <a:p>
            <a:pPr algn="just" marL="298450" marR="10160" indent="-28638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	Una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onda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con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CF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=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3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una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forma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onda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corriente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muy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distorsionada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como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puede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esperar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ver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trafo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distribución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monofásica.</a:t>
            </a:r>
            <a:endParaRPr sz="1600">
              <a:latin typeface="Verdana"/>
              <a:cs typeface="Verdana"/>
            </a:endParaRPr>
          </a:p>
          <a:p>
            <a:pPr algn="just" marL="298450" marR="36195" indent="-28638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	Precaución: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Este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método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no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aplica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los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transformadores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alimentan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las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cargas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trifásicas,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donde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armónicos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diferentes</a:t>
            </a:r>
            <a:r>
              <a:rPr dirty="0" sz="1600" spc="-8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tercera</a:t>
            </a:r>
            <a:r>
              <a:rPr dirty="0" sz="1600" spc="-7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predominan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y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CF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no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útil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como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factor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predicción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cantidad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distorsión.</a:t>
            </a:r>
            <a:endParaRPr sz="1600">
              <a:latin typeface="Verdana"/>
              <a:cs typeface="Verdana"/>
            </a:endParaRPr>
          </a:p>
          <a:p>
            <a:pPr marL="298450" marR="19685" indent="-286385">
              <a:lnSpc>
                <a:spcPct val="100000"/>
              </a:lnSpc>
              <a:spcBef>
                <a:spcPts val="595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Un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cálculo</a:t>
            </a:r>
            <a:r>
              <a:rPr dirty="0" sz="1600" spc="-3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cargas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trifásicas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está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disponible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norma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ANSI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/</a:t>
            </a:r>
            <a:r>
              <a:rPr dirty="0" sz="1600" spc="-3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IEEE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C57.110.</a:t>
            </a:r>
            <a:r>
              <a:rPr dirty="0" sz="1600" spc="-6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Sin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embargo,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existe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cierta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controversia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acerca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este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cálculo,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ya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puede</a:t>
            </a:r>
            <a:r>
              <a:rPr dirty="0" sz="1600" spc="-6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subestimar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las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vibraciones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resonantes</a:t>
            </a:r>
            <a:r>
              <a:rPr dirty="0" sz="1600" spc="-5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mecánicos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pueden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causar</a:t>
            </a:r>
            <a:r>
              <a:rPr dirty="0" sz="1600" spc="-4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armónicos,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que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acelerará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el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desgaste</a:t>
            </a:r>
            <a:r>
              <a:rPr dirty="0" sz="1600" spc="-4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del</a:t>
            </a:r>
            <a:r>
              <a:rPr dirty="0" sz="1600" spc="-5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transformador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por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encima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y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más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allá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los</a:t>
            </a:r>
            <a:r>
              <a:rPr dirty="0" sz="1600" spc="-2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efectos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del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calor</a:t>
            </a:r>
            <a:r>
              <a:rPr dirty="0" sz="1600" spc="-15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por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252525"/>
                </a:solidFill>
                <a:latin typeface="Verdana"/>
                <a:cs typeface="Verdana"/>
              </a:rPr>
              <a:t>sí</a:t>
            </a:r>
            <a:r>
              <a:rPr dirty="0" sz="1600" spc="-2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52525"/>
                </a:solidFill>
                <a:latin typeface="Verdana"/>
                <a:cs typeface="Verdana"/>
              </a:rPr>
              <a:t>solos.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677295" y="1856485"/>
            <a:ext cx="11258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Times New Roman"/>
                <a:cs typeface="Times New Roman"/>
              </a:rPr>
              <a:t>Ejemplo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2263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0923" y="1843277"/>
            <a:ext cx="6696456" cy="491185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00"/>
                </a:solidFill>
                <a:latin typeface="Times New Roman"/>
                <a:cs typeface="Times New Roman"/>
              </a:rPr>
              <a:t>Efecto</a:t>
            </a:r>
            <a:r>
              <a:rPr dirty="0" sz="280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Times New Roman"/>
                <a:cs typeface="Times New Roman"/>
              </a:rPr>
              <a:t>de</a:t>
            </a:r>
            <a:r>
              <a:rPr dirty="0" sz="280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Times New Roman"/>
                <a:cs typeface="Times New Roman"/>
              </a:rPr>
              <a:t>Daño</a:t>
            </a:r>
            <a:r>
              <a:rPr dirty="0" sz="2800" spc="-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Times New Roman"/>
                <a:cs typeface="Times New Roman"/>
              </a:rPr>
              <a:t>en</a:t>
            </a:r>
            <a:r>
              <a:rPr dirty="0" sz="280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00000"/>
                </a:solidFill>
                <a:latin typeface="Times New Roman"/>
                <a:cs typeface="Times New Roman"/>
              </a:rPr>
              <a:t>Capacitores</a:t>
            </a:r>
            <a:endParaRPr sz="2800">
              <a:latin typeface="Times New Roman"/>
              <a:cs typeface="Times New Roman"/>
            </a:endParaRPr>
          </a:p>
          <a:p>
            <a:pPr marL="631190" marR="355600" indent="-447040">
              <a:lnSpc>
                <a:spcPct val="100000"/>
              </a:lnSpc>
              <a:spcBef>
                <a:spcPts val="1975"/>
              </a:spcBef>
              <a:buFont typeface="Wingdings"/>
              <a:buChar char=""/>
              <a:tabLst>
                <a:tab pos="631190" algn="l"/>
              </a:tabLst>
            </a:pP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Degradación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de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los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bancos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de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capacitores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es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natural</a:t>
            </a:r>
            <a:r>
              <a:rPr dirty="0" sz="2000" spc="-6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pero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se</a:t>
            </a:r>
            <a:r>
              <a:rPr dirty="0" sz="2000" spc="-6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ve</a:t>
            </a:r>
            <a:r>
              <a:rPr dirty="0" sz="2000" spc="-4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incrementada</a:t>
            </a:r>
            <a:r>
              <a:rPr dirty="0" sz="2000" spc="-4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su</a:t>
            </a:r>
            <a:r>
              <a:rPr dirty="0" sz="2000" spc="-6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velocidad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 con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los</a:t>
            </a:r>
            <a:r>
              <a:rPr dirty="0" sz="2000" spc="-1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armónicos</a:t>
            </a:r>
            <a:endParaRPr sz="2000">
              <a:latin typeface="Verdana"/>
              <a:cs typeface="Verdana"/>
            </a:endParaRPr>
          </a:p>
          <a:p>
            <a:pPr marL="631190" marR="290830" indent="-447040">
              <a:lnSpc>
                <a:spcPct val="100200"/>
              </a:lnSpc>
              <a:spcBef>
                <a:spcPts val="1185"/>
              </a:spcBef>
              <a:buFont typeface="Wingdings"/>
              <a:buChar char=""/>
              <a:tabLst>
                <a:tab pos="631190" algn="l"/>
              </a:tabLst>
            </a:pP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La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impedancia</a:t>
            </a:r>
            <a:r>
              <a:rPr dirty="0" sz="2000" spc="-2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de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un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capacitor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es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X</a:t>
            </a:r>
            <a:r>
              <a:rPr dirty="0" baseline="-21367" sz="1950" b="0">
                <a:solidFill>
                  <a:srgbClr val="000000"/>
                </a:solidFill>
                <a:latin typeface="Verdana"/>
                <a:cs typeface="Verdana"/>
              </a:rPr>
              <a:t>C</a:t>
            </a:r>
            <a:r>
              <a:rPr dirty="0" baseline="-21367" sz="1950" spc="322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=</a:t>
            </a:r>
            <a:r>
              <a:rPr dirty="0" sz="2000" spc="-4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1/(2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Symbol"/>
                <a:cs typeface="Symbol"/>
              </a:rPr>
              <a:t></a:t>
            </a:r>
            <a:r>
              <a:rPr dirty="0" sz="2000" spc="16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f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c).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Por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lo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que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se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convierte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en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un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camino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excelente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para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las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altas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frecuencia</a:t>
            </a:r>
            <a:endParaRPr sz="2000">
              <a:latin typeface="Verdana"/>
              <a:cs typeface="Verdana"/>
            </a:endParaRPr>
          </a:p>
          <a:p>
            <a:pPr marL="631190" marR="93980" indent="-447040">
              <a:lnSpc>
                <a:spcPct val="100000"/>
              </a:lnSpc>
              <a:spcBef>
                <a:spcPts val="1200"/>
              </a:spcBef>
              <a:buFont typeface="Wingdings"/>
              <a:buChar char=""/>
              <a:tabLst>
                <a:tab pos="631190" algn="l"/>
              </a:tabLst>
            </a:pP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Sin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embargo</a:t>
            </a:r>
            <a:r>
              <a:rPr dirty="0" sz="2000" spc="-3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los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capacitores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no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generan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armónicas,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pero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dan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al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ckto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eléctrico</a:t>
            </a:r>
            <a:r>
              <a:rPr dirty="0" sz="2000" spc="-5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CONDICIONES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DE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RESONANCIA.</a:t>
            </a:r>
            <a:endParaRPr sz="2000">
              <a:latin typeface="Verdana"/>
              <a:cs typeface="Verdana"/>
            </a:endParaRPr>
          </a:p>
          <a:p>
            <a:pPr marL="631190" marR="222885" indent="-447040">
              <a:lnSpc>
                <a:spcPct val="100000"/>
              </a:lnSpc>
              <a:spcBef>
                <a:spcPts val="1200"/>
              </a:spcBef>
              <a:buFont typeface="Wingdings"/>
              <a:buChar char=""/>
              <a:tabLst>
                <a:tab pos="631190" algn="l"/>
              </a:tabLst>
            </a:pP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Los</a:t>
            </a:r>
            <a:r>
              <a:rPr dirty="0" sz="2000" spc="-4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condensadores</a:t>
            </a:r>
            <a:r>
              <a:rPr dirty="0" sz="2000" spc="-4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son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vulnerables</a:t>
            </a:r>
            <a:r>
              <a:rPr dirty="0" sz="2000" spc="-4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las</a:t>
            </a:r>
            <a:r>
              <a:rPr dirty="0" sz="2000" spc="-4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tensiones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que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2000" spc="-3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las</a:t>
            </a:r>
            <a:r>
              <a:rPr dirty="0" sz="2000" spc="-3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corrientes</a:t>
            </a:r>
            <a:r>
              <a:rPr dirty="0" sz="2000" spc="-3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armónicas.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768095"/>
            <a:ext cx="9144000" cy="6438900"/>
            <a:chOff x="774839" y="768095"/>
            <a:chExt cx="9144000" cy="64389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1169" y="1553718"/>
              <a:ext cx="3993641" cy="264337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1169" y="4197095"/>
              <a:ext cx="4607814" cy="260527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849497" y="2187701"/>
              <a:ext cx="4346575" cy="2988310"/>
            </a:xfrm>
            <a:custGeom>
              <a:avLst/>
              <a:gdLst/>
              <a:ahLst/>
              <a:cxnLst/>
              <a:rect l="l" t="t" r="r" b="b"/>
              <a:pathLst>
                <a:path w="4346575" h="2988310">
                  <a:moveTo>
                    <a:pt x="45371" y="2958287"/>
                  </a:moveTo>
                  <a:lnTo>
                    <a:pt x="45371" y="2956017"/>
                  </a:lnTo>
                  <a:lnTo>
                    <a:pt x="38286" y="2947636"/>
                  </a:lnTo>
                  <a:lnTo>
                    <a:pt x="0" y="2980944"/>
                  </a:lnTo>
                  <a:lnTo>
                    <a:pt x="6096" y="2987802"/>
                  </a:lnTo>
                  <a:lnTo>
                    <a:pt x="45371" y="2958287"/>
                  </a:lnTo>
                  <a:close/>
                </a:path>
                <a:path w="4346575" h="2988310">
                  <a:moveTo>
                    <a:pt x="41316" y="2945000"/>
                  </a:moveTo>
                  <a:lnTo>
                    <a:pt x="38100" y="2947416"/>
                  </a:lnTo>
                  <a:lnTo>
                    <a:pt x="38286" y="2947636"/>
                  </a:lnTo>
                  <a:lnTo>
                    <a:pt x="41316" y="2945000"/>
                  </a:lnTo>
                  <a:close/>
                </a:path>
                <a:path w="4346575" h="2988310">
                  <a:moveTo>
                    <a:pt x="183856" y="2837948"/>
                  </a:moveTo>
                  <a:lnTo>
                    <a:pt x="41316" y="2945000"/>
                  </a:lnTo>
                  <a:lnTo>
                    <a:pt x="38286" y="2947636"/>
                  </a:lnTo>
                  <a:lnTo>
                    <a:pt x="45371" y="2956017"/>
                  </a:lnTo>
                  <a:lnTo>
                    <a:pt x="45371" y="2958287"/>
                  </a:lnTo>
                  <a:lnTo>
                    <a:pt x="183856" y="2837948"/>
                  </a:lnTo>
                  <a:close/>
                </a:path>
                <a:path w="4346575" h="2988310">
                  <a:moveTo>
                    <a:pt x="2607564" y="712470"/>
                  </a:moveTo>
                  <a:lnTo>
                    <a:pt x="41316" y="2945000"/>
                  </a:lnTo>
                  <a:lnTo>
                    <a:pt x="183856" y="2837948"/>
                  </a:lnTo>
                  <a:lnTo>
                    <a:pt x="2605278" y="731359"/>
                  </a:lnTo>
                  <a:lnTo>
                    <a:pt x="2605278" y="717804"/>
                  </a:lnTo>
                  <a:lnTo>
                    <a:pt x="2607564" y="712470"/>
                  </a:lnTo>
                  <a:close/>
                </a:path>
                <a:path w="4346575" h="2988310">
                  <a:moveTo>
                    <a:pt x="2618232" y="1219200"/>
                  </a:moveTo>
                  <a:lnTo>
                    <a:pt x="2618232" y="1009650"/>
                  </a:lnTo>
                  <a:lnTo>
                    <a:pt x="183856" y="2837948"/>
                  </a:lnTo>
                  <a:lnTo>
                    <a:pt x="45371" y="2958287"/>
                  </a:lnTo>
                  <a:lnTo>
                    <a:pt x="45371" y="2956017"/>
                  </a:lnTo>
                  <a:lnTo>
                    <a:pt x="46545" y="2957406"/>
                  </a:lnTo>
                  <a:lnTo>
                    <a:pt x="2605278" y="1034619"/>
                  </a:lnTo>
                  <a:lnTo>
                    <a:pt x="2605278" y="1022604"/>
                  </a:lnTo>
                  <a:lnTo>
                    <a:pt x="2615184" y="1027176"/>
                  </a:lnTo>
                  <a:lnTo>
                    <a:pt x="2615184" y="1219200"/>
                  </a:lnTo>
                  <a:lnTo>
                    <a:pt x="2618232" y="1219200"/>
                  </a:lnTo>
                  <a:close/>
                </a:path>
                <a:path w="4346575" h="2988310">
                  <a:moveTo>
                    <a:pt x="4346448" y="1232153"/>
                  </a:moveTo>
                  <a:lnTo>
                    <a:pt x="4346448" y="0"/>
                  </a:lnTo>
                  <a:lnTo>
                    <a:pt x="2605278" y="0"/>
                  </a:lnTo>
                  <a:lnTo>
                    <a:pt x="2605278" y="714458"/>
                  </a:lnTo>
                  <a:lnTo>
                    <a:pt x="2607564" y="712470"/>
                  </a:lnTo>
                  <a:lnTo>
                    <a:pt x="2607564" y="729370"/>
                  </a:lnTo>
                  <a:lnTo>
                    <a:pt x="2611373" y="726056"/>
                  </a:lnTo>
                  <a:lnTo>
                    <a:pt x="2611373" y="12954"/>
                  </a:lnTo>
                  <a:lnTo>
                    <a:pt x="2618232" y="6095"/>
                  </a:lnTo>
                  <a:lnTo>
                    <a:pt x="2618232" y="12954"/>
                  </a:lnTo>
                  <a:lnTo>
                    <a:pt x="4334256" y="12953"/>
                  </a:lnTo>
                  <a:lnTo>
                    <a:pt x="4334256" y="6095"/>
                  </a:lnTo>
                  <a:lnTo>
                    <a:pt x="4340352" y="12953"/>
                  </a:lnTo>
                  <a:lnTo>
                    <a:pt x="4340352" y="1232153"/>
                  </a:lnTo>
                  <a:lnTo>
                    <a:pt x="4346448" y="1232153"/>
                  </a:lnTo>
                  <a:close/>
                </a:path>
                <a:path w="4346575" h="2988310">
                  <a:moveTo>
                    <a:pt x="2607564" y="729370"/>
                  </a:moveTo>
                  <a:lnTo>
                    <a:pt x="2607564" y="712470"/>
                  </a:lnTo>
                  <a:lnTo>
                    <a:pt x="2605278" y="717804"/>
                  </a:lnTo>
                  <a:lnTo>
                    <a:pt x="2605278" y="731359"/>
                  </a:lnTo>
                  <a:lnTo>
                    <a:pt x="2607564" y="729370"/>
                  </a:lnTo>
                  <a:close/>
                </a:path>
                <a:path w="4346575" h="2988310">
                  <a:moveTo>
                    <a:pt x="2615184" y="1027176"/>
                  </a:moveTo>
                  <a:lnTo>
                    <a:pt x="2605278" y="1022604"/>
                  </a:lnTo>
                  <a:lnTo>
                    <a:pt x="2605278" y="1034619"/>
                  </a:lnTo>
                  <a:lnTo>
                    <a:pt x="2615184" y="1027176"/>
                  </a:lnTo>
                  <a:close/>
                </a:path>
                <a:path w="4346575" h="2988310">
                  <a:moveTo>
                    <a:pt x="2615184" y="1219200"/>
                  </a:moveTo>
                  <a:lnTo>
                    <a:pt x="2615184" y="1027176"/>
                  </a:lnTo>
                  <a:lnTo>
                    <a:pt x="2605278" y="1034619"/>
                  </a:lnTo>
                  <a:lnTo>
                    <a:pt x="2605278" y="1232154"/>
                  </a:lnTo>
                  <a:lnTo>
                    <a:pt x="2611373" y="1232154"/>
                  </a:lnTo>
                  <a:lnTo>
                    <a:pt x="2611374" y="1219200"/>
                  </a:lnTo>
                  <a:lnTo>
                    <a:pt x="2615184" y="1219200"/>
                  </a:lnTo>
                  <a:close/>
                </a:path>
                <a:path w="4346575" h="2988310">
                  <a:moveTo>
                    <a:pt x="2618232" y="12954"/>
                  </a:moveTo>
                  <a:lnTo>
                    <a:pt x="2618232" y="6095"/>
                  </a:lnTo>
                  <a:lnTo>
                    <a:pt x="2611373" y="12954"/>
                  </a:lnTo>
                  <a:lnTo>
                    <a:pt x="2618232" y="12954"/>
                  </a:lnTo>
                  <a:close/>
                </a:path>
                <a:path w="4346575" h="2988310">
                  <a:moveTo>
                    <a:pt x="2618232" y="720090"/>
                  </a:moveTo>
                  <a:lnTo>
                    <a:pt x="2618232" y="12954"/>
                  </a:lnTo>
                  <a:lnTo>
                    <a:pt x="2611373" y="12954"/>
                  </a:lnTo>
                  <a:lnTo>
                    <a:pt x="2611373" y="726056"/>
                  </a:lnTo>
                  <a:lnTo>
                    <a:pt x="2618232" y="720090"/>
                  </a:lnTo>
                  <a:close/>
                </a:path>
                <a:path w="4346575" h="2988310">
                  <a:moveTo>
                    <a:pt x="4340352" y="1219199"/>
                  </a:moveTo>
                  <a:lnTo>
                    <a:pt x="2611374" y="1219200"/>
                  </a:lnTo>
                  <a:lnTo>
                    <a:pt x="2618232" y="1225296"/>
                  </a:lnTo>
                  <a:lnTo>
                    <a:pt x="2618232" y="1232154"/>
                  </a:lnTo>
                  <a:lnTo>
                    <a:pt x="4334256" y="1232153"/>
                  </a:lnTo>
                  <a:lnTo>
                    <a:pt x="4334256" y="1225295"/>
                  </a:lnTo>
                  <a:lnTo>
                    <a:pt x="4340352" y="1219199"/>
                  </a:lnTo>
                  <a:close/>
                </a:path>
                <a:path w="4346575" h="2988310">
                  <a:moveTo>
                    <a:pt x="2618232" y="1232154"/>
                  </a:moveTo>
                  <a:lnTo>
                    <a:pt x="2618232" y="1225296"/>
                  </a:lnTo>
                  <a:lnTo>
                    <a:pt x="2611374" y="1219200"/>
                  </a:lnTo>
                  <a:lnTo>
                    <a:pt x="2611373" y="1232154"/>
                  </a:lnTo>
                  <a:lnTo>
                    <a:pt x="2618232" y="1232154"/>
                  </a:lnTo>
                  <a:close/>
                </a:path>
                <a:path w="4346575" h="2988310">
                  <a:moveTo>
                    <a:pt x="4340352" y="12953"/>
                  </a:moveTo>
                  <a:lnTo>
                    <a:pt x="4334256" y="6095"/>
                  </a:lnTo>
                  <a:lnTo>
                    <a:pt x="4334256" y="12953"/>
                  </a:lnTo>
                  <a:lnTo>
                    <a:pt x="4340352" y="12953"/>
                  </a:lnTo>
                  <a:close/>
                </a:path>
                <a:path w="4346575" h="2988310">
                  <a:moveTo>
                    <a:pt x="4340352" y="1219199"/>
                  </a:moveTo>
                  <a:lnTo>
                    <a:pt x="4340352" y="12953"/>
                  </a:lnTo>
                  <a:lnTo>
                    <a:pt x="4334256" y="12953"/>
                  </a:lnTo>
                  <a:lnTo>
                    <a:pt x="4334256" y="1219199"/>
                  </a:lnTo>
                  <a:lnTo>
                    <a:pt x="4340352" y="1219199"/>
                  </a:lnTo>
                  <a:close/>
                </a:path>
                <a:path w="4346575" h="2988310">
                  <a:moveTo>
                    <a:pt x="4340352" y="1232153"/>
                  </a:moveTo>
                  <a:lnTo>
                    <a:pt x="4340352" y="1219199"/>
                  </a:lnTo>
                  <a:lnTo>
                    <a:pt x="4334256" y="1225295"/>
                  </a:lnTo>
                  <a:lnTo>
                    <a:pt x="4334256" y="1232153"/>
                  </a:lnTo>
                  <a:lnTo>
                    <a:pt x="4340352" y="1232153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561034" y="2175763"/>
            <a:ext cx="152781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95"/>
              </a:spcBef>
            </a:pPr>
            <a:r>
              <a:rPr dirty="0" sz="2000" spc="-135" b="1">
                <a:solidFill>
                  <a:srgbClr val="FF3300"/>
                </a:solidFill>
                <a:latin typeface="Arial"/>
                <a:cs typeface="Arial"/>
              </a:rPr>
              <a:t>Condensador </a:t>
            </a:r>
            <a:r>
              <a:rPr dirty="0" sz="2000" spc="-235" b="1">
                <a:solidFill>
                  <a:srgbClr val="FF3300"/>
                </a:solidFill>
                <a:latin typeface="Arial"/>
                <a:cs typeface="Arial"/>
              </a:rPr>
              <a:t>con</a:t>
            </a:r>
            <a:r>
              <a:rPr dirty="0" sz="2000" spc="-9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FF3300"/>
                </a:solidFill>
                <a:latin typeface="Arial"/>
                <a:cs typeface="Arial"/>
              </a:rPr>
              <a:t>falla </a:t>
            </a:r>
            <a:r>
              <a:rPr dirty="0" sz="2000" spc="-180" b="1">
                <a:solidFill>
                  <a:srgbClr val="FF3300"/>
                </a:solidFill>
                <a:latin typeface="Arial"/>
                <a:cs typeface="Arial"/>
              </a:rPr>
              <a:t>interna</a:t>
            </a:r>
            <a:r>
              <a:rPr dirty="0" sz="2000" spc="-10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2000" spc="-220" b="1">
                <a:solidFill>
                  <a:srgbClr val="FF3300"/>
                </a:solidFill>
                <a:latin typeface="Arial"/>
                <a:cs typeface="Arial"/>
              </a:rPr>
              <a:t>a</a:t>
            </a:r>
            <a:r>
              <a:rPr dirty="0" sz="2000" spc="-90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2000" spc="-204" b="1">
                <a:solidFill>
                  <a:srgbClr val="FF3300"/>
                </a:solidFill>
                <a:latin typeface="Arial"/>
                <a:cs typeface="Arial"/>
              </a:rPr>
              <a:t>punto </a:t>
            </a:r>
            <a:r>
              <a:rPr dirty="0" sz="2000" spc="-229" b="1">
                <a:solidFill>
                  <a:srgbClr val="FF3300"/>
                </a:solidFill>
                <a:latin typeface="Arial"/>
                <a:cs typeface="Arial"/>
              </a:rPr>
              <a:t>de</a:t>
            </a:r>
            <a:r>
              <a:rPr dirty="0" sz="2000" spc="-95" b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2000" spc="-60" b="1">
                <a:solidFill>
                  <a:srgbClr val="FF3300"/>
                </a:solidFill>
                <a:latin typeface="Arial"/>
                <a:cs typeface="Arial"/>
              </a:rPr>
              <a:t>estallar.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5391" y="4201667"/>
            <a:ext cx="3161538" cy="2600705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89665" y="1967737"/>
            <a:ext cx="5406390" cy="4573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latin typeface="Times New Roman"/>
                <a:cs typeface="Times New Roman"/>
              </a:rPr>
              <a:t>Daño</a:t>
            </a:r>
            <a:r>
              <a:rPr dirty="0" sz="2800" spc="-35" b="1">
                <a:latin typeface="Times New Roman"/>
                <a:cs typeface="Times New Roman"/>
              </a:rPr>
              <a:t> </a:t>
            </a:r>
            <a:r>
              <a:rPr dirty="0" sz="2800" b="1">
                <a:latin typeface="Times New Roman"/>
                <a:cs typeface="Times New Roman"/>
              </a:rPr>
              <a:t>en</a:t>
            </a:r>
            <a:r>
              <a:rPr dirty="0" sz="2800" spc="-35" b="1">
                <a:latin typeface="Times New Roman"/>
                <a:cs typeface="Times New Roman"/>
              </a:rPr>
              <a:t> </a:t>
            </a:r>
            <a:r>
              <a:rPr dirty="0" sz="2800" spc="-10" b="1">
                <a:latin typeface="Times New Roman"/>
                <a:cs typeface="Times New Roman"/>
              </a:rPr>
              <a:t>Motores….</a:t>
            </a:r>
            <a:endParaRPr sz="2800">
              <a:latin typeface="Times New Roman"/>
              <a:cs typeface="Times New Roman"/>
            </a:endParaRPr>
          </a:p>
          <a:p>
            <a:pPr marL="570865" marR="575945" indent="-539115">
              <a:lnSpc>
                <a:spcPct val="130000"/>
              </a:lnSpc>
              <a:spcBef>
                <a:spcPts val="1700"/>
              </a:spcBef>
              <a:buFont typeface="Wingdings"/>
              <a:buChar char=""/>
              <a:tabLst>
                <a:tab pos="570865" algn="l"/>
              </a:tabLst>
            </a:pP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5ª</a:t>
            </a:r>
            <a:r>
              <a:rPr dirty="0" sz="2000" spc="7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85" b="1">
                <a:solidFill>
                  <a:srgbClr val="00339A"/>
                </a:solidFill>
                <a:latin typeface="Calibri"/>
                <a:cs typeface="Calibri"/>
              </a:rPr>
              <a:t>Armónica</a:t>
            </a:r>
            <a:r>
              <a:rPr dirty="0" sz="2000" spc="8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de</a:t>
            </a:r>
            <a:r>
              <a:rPr dirty="0" sz="2000" spc="8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tensión,</a:t>
            </a:r>
            <a:r>
              <a:rPr dirty="0" sz="2000" spc="8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efecto</a:t>
            </a:r>
            <a:r>
              <a:rPr dirty="0" sz="2000" spc="7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del</a:t>
            </a:r>
            <a:r>
              <a:rPr dirty="0" sz="2000" spc="8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-25" b="1">
                <a:solidFill>
                  <a:srgbClr val="00339A"/>
                </a:solidFill>
                <a:latin typeface="Calibri"/>
                <a:cs typeface="Calibri"/>
              </a:rPr>
              <a:t>par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de</a:t>
            </a:r>
            <a:r>
              <a:rPr dirty="0" sz="2000" spc="8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secuencia</a:t>
            </a:r>
            <a:r>
              <a:rPr dirty="0" sz="2000" spc="8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339A"/>
                </a:solidFill>
                <a:latin typeface="Calibri"/>
                <a:cs typeface="Calibri"/>
              </a:rPr>
              <a:t>negativa</a:t>
            </a:r>
            <a:endParaRPr sz="2000">
              <a:latin typeface="Calibri"/>
              <a:cs typeface="Calibri"/>
            </a:endParaRPr>
          </a:p>
          <a:p>
            <a:pPr marL="570865" marR="960755" indent="-539115">
              <a:lnSpc>
                <a:spcPct val="130000"/>
              </a:lnSpc>
              <a:spcBef>
                <a:spcPts val="1200"/>
              </a:spcBef>
              <a:buFont typeface="Wingdings"/>
              <a:buChar char=""/>
              <a:tabLst>
                <a:tab pos="570865" algn="l"/>
              </a:tabLst>
            </a:pP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Incrementa</a:t>
            </a:r>
            <a:r>
              <a:rPr dirty="0" sz="2000" spc="17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el</a:t>
            </a:r>
            <a:r>
              <a:rPr dirty="0" sz="2000" spc="14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calentamiento</a:t>
            </a:r>
            <a:r>
              <a:rPr dirty="0" sz="2000" spc="14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de</a:t>
            </a:r>
            <a:r>
              <a:rPr dirty="0" sz="2000" spc="15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-25" b="1">
                <a:solidFill>
                  <a:srgbClr val="00339A"/>
                </a:solidFill>
                <a:latin typeface="Calibri"/>
                <a:cs typeface="Calibri"/>
              </a:rPr>
              <a:t>los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cables</a:t>
            </a:r>
            <a:r>
              <a:rPr dirty="0" sz="2000" spc="12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y</a:t>
            </a:r>
            <a:r>
              <a:rPr dirty="0" sz="2000" spc="10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339A"/>
                </a:solidFill>
                <a:latin typeface="Calibri"/>
                <a:cs typeface="Calibri"/>
              </a:rPr>
              <a:t>bobinas.</a:t>
            </a:r>
            <a:endParaRPr sz="2000">
              <a:latin typeface="Calibri"/>
              <a:cs typeface="Calibri"/>
            </a:endParaRPr>
          </a:p>
          <a:p>
            <a:pPr marL="570865" marR="326390" indent="-539115">
              <a:lnSpc>
                <a:spcPct val="130000"/>
              </a:lnSpc>
              <a:spcBef>
                <a:spcPts val="1200"/>
              </a:spcBef>
              <a:buFont typeface="Wingdings"/>
              <a:buChar char=""/>
              <a:tabLst>
                <a:tab pos="570865" algn="l"/>
              </a:tabLst>
            </a:pPr>
            <a:r>
              <a:rPr dirty="0" sz="2000" spc="170" b="1">
                <a:solidFill>
                  <a:srgbClr val="00339A"/>
                </a:solidFill>
                <a:latin typeface="Calibri"/>
                <a:cs typeface="Calibri"/>
              </a:rPr>
              <a:t>Los</a:t>
            </a:r>
            <a:r>
              <a:rPr dirty="0" sz="2000" spc="13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motores</a:t>
            </a:r>
            <a:r>
              <a:rPr dirty="0" sz="2000" spc="13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son</a:t>
            </a:r>
            <a:r>
              <a:rPr dirty="0" sz="2000" spc="13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diseñados</a:t>
            </a:r>
            <a:r>
              <a:rPr dirty="0" sz="2000" spc="15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para</a:t>
            </a:r>
            <a:r>
              <a:rPr dirty="0" sz="2000" spc="13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339A"/>
                </a:solidFill>
                <a:latin typeface="Calibri"/>
                <a:cs typeface="Calibri"/>
              </a:rPr>
              <a:t>trabajar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con</a:t>
            </a:r>
            <a:r>
              <a:rPr dirty="0" sz="2000" spc="16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50" b="1">
                <a:solidFill>
                  <a:srgbClr val="00339A"/>
                </a:solidFill>
                <a:latin typeface="Calibri"/>
                <a:cs typeface="Calibri"/>
              </a:rPr>
              <a:t>armónicos</a:t>
            </a:r>
            <a:r>
              <a:rPr dirty="0" sz="2000" spc="17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(Variadores</a:t>
            </a:r>
            <a:r>
              <a:rPr dirty="0" sz="2000" spc="17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de</a:t>
            </a:r>
            <a:r>
              <a:rPr dirty="0" sz="2000" spc="16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339A"/>
                </a:solidFill>
                <a:latin typeface="Calibri"/>
                <a:cs typeface="Calibri"/>
              </a:rPr>
              <a:t>velocidad)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339A"/>
              </a:buClr>
              <a:buFont typeface="Wingdings"/>
              <a:buChar char=""/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800" b="1">
                <a:latin typeface="Times New Roman"/>
                <a:cs typeface="Times New Roman"/>
              </a:rPr>
              <a:t>Daño</a:t>
            </a:r>
            <a:r>
              <a:rPr dirty="0" sz="2800" spc="-25" b="1">
                <a:latin typeface="Times New Roman"/>
                <a:cs typeface="Times New Roman"/>
              </a:rPr>
              <a:t> </a:t>
            </a:r>
            <a:r>
              <a:rPr dirty="0" sz="2800" b="1">
                <a:latin typeface="Times New Roman"/>
                <a:cs typeface="Times New Roman"/>
              </a:rPr>
              <a:t>en</a:t>
            </a:r>
            <a:r>
              <a:rPr dirty="0" sz="2800" spc="-20" b="1">
                <a:latin typeface="Times New Roman"/>
                <a:cs typeface="Times New Roman"/>
              </a:rPr>
              <a:t> </a:t>
            </a:r>
            <a:r>
              <a:rPr dirty="0" sz="2800" b="1">
                <a:latin typeface="Times New Roman"/>
                <a:cs typeface="Times New Roman"/>
              </a:rPr>
              <a:t>Fuentes</a:t>
            </a:r>
            <a:r>
              <a:rPr dirty="0" sz="2800" spc="-20" b="1">
                <a:latin typeface="Times New Roman"/>
                <a:cs typeface="Times New Roman"/>
              </a:rPr>
              <a:t> </a:t>
            </a:r>
            <a:r>
              <a:rPr dirty="0" sz="2800" b="1">
                <a:latin typeface="Times New Roman"/>
                <a:cs typeface="Times New Roman"/>
              </a:rPr>
              <a:t>y</a:t>
            </a:r>
            <a:r>
              <a:rPr dirty="0" sz="2800" spc="-20" b="1">
                <a:latin typeface="Times New Roman"/>
                <a:cs typeface="Times New Roman"/>
              </a:rPr>
              <a:t> </a:t>
            </a:r>
            <a:r>
              <a:rPr dirty="0" sz="2800" spc="-10" b="1">
                <a:latin typeface="Times New Roman"/>
                <a:cs typeface="Times New Roman"/>
              </a:rPr>
              <a:t>Drives</a:t>
            </a:r>
            <a:endParaRPr sz="2800">
              <a:latin typeface="Times New Roman"/>
              <a:cs typeface="Times New Roman"/>
            </a:endParaRPr>
          </a:p>
          <a:p>
            <a:pPr marL="564515" indent="-551815">
              <a:lnSpc>
                <a:spcPct val="100000"/>
              </a:lnSpc>
              <a:spcBef>
                <a:spcPts val="1365"/>
              </a:spcBef>
              <a:buFont typeface="Wingdings"/>
              <a:buChar char=""/>
              <a:tabLst>
                <a:tab pos="564515" algn="l"/>
              </a:tabLst>
            </a:pPr>
            <a:r>
              <a:rPr dirty="0" sz="2000" spc="80" b="1">
                <a:solidFill>
                  <a:srgbClr val="00339A"/>
                </a:solidFill>
                <a:latin typeface="Calibri"/>
                <a:cs typeface="Calibri"/>
              </a:rPr>
              <a:t>Fallas</a:t>
            </a:r>
            <a:r>
              <a:rPr dirty="0" sz="2000" spc="7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en</a:t>
            </a:r>
            <a:r>
              <a:rPr dirty="0" sz="2000" spc="8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los</a:t>
            </a:r>
            <a:r>
              <a:rPr dirty="0" sz="2000" spc="7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elementos</a:t>
            </a:r>
            <a:r>
              <a:rPr dirty="0" sz="2000" spc="8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de</a:t>
            </a:r>
            <a:r>
              <a:rPr dirty="0" sz="2000" spc="75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339A"/>
                </a:solidFill>
                <a:latin typeface="Calibri"/>
                <a:cs typeface="Calibri"/>
              </a:rPr>
              <a:t>los</a:t>
            </a:r>
            <a:r>
              <a:rPr dirty="0" sz="2000" spc="80" b="1">
                <a:solidFill>
                  <a:srgbClr val="00339A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339A"/>
                </a:solidFill>
                <a:latin typeface="Calibri"/>
                <a:cs typeface="Calibri"/>
              </a:rPr>
              <a:t>rectificadores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1025" y="2704337"/>
            <a:ext cx="2880360" cy="216027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90427" y="1967737"/>
            <a:ext cx="30727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latin typeface="Times New Roman"/>
                <a:cs typeface="Times New Roman"/>
              </a:rPr>
              <a:t>Daño</a:t>
            </a:r>
            <a:r>
              <a:rPr dirty="0" sz="2800" spc="-35" b="1">
                <a:latin typeface="Times New Roman"/>
                <a:cs typeface="Times New Roman"/>
              </a:rPr>
              <a:t> </a:t>
            </a:r>
            <a:r>
              <a:rPr dirty="0" sz="2800" b="1">
                <a:latin typeface="Times New Roman"/>
                <a:cs typeface="Times New Roman"/>
              </a:rPr>
              <a:t>en</a:t>
            </a:r>
            <a:r>
              <a:rPr dirty="0" sz="2800" spc="-35" b="1">
                <a:latin typeface="Times New Roman"/>
                <a:cs typeface="Times New Roman"/>
              </a:rPr>
              <a:t> </a:t>
            </a:r>
            <a:r>
              <a:rPr dirty="0" sz="2800" spc="-10" b="1">
                <a:latin typeface="Times New Roman"/>
                <a:cs typeface="Times New Roman"/>
              </a:rPr>
              <a:t>Motores….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2263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Problemas</a:t>
            </a:r>
            <a:r>
              <a:rPr dirty="0" spc="-25"/>
              <a:t> </a:t>
            </a:r>
            <a:r>
              <a:rPr dirty="0"/>
              <a:t>Creados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los</a:t>
            </a:r>
            <a:r>
              <a:rPr dirty="0" spc="-195"/>
              <a:t> </a:t>
            </a:r>
            <a:r>
              <a:rPr dirty="0" spc="-10"/>
              <a:t>Armonicos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954671" y="2391917"/>
            <a:ext cx="8856980" cy="4338955"/>
            <a:chOff x="954671" y="2391917"/>
            <a:chExt cx="8856980" cy="43389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1025" y="3201923"/>
              <a:ext cx="2880360" cy="216027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671" y="2391917"/>
              <a:ext cx="5976365" cy="433882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4276344"/>
            <a:ext cx="9144000" cy="2931160"/>
            <a:chOff x="774839" y="4276344"/>
            <a:chExt cx="9144000" cy="293116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3257" y="4727447"/>
              <a:ext cx="3941064" cy="142646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123" y="4276344"/>
              <a:ext cx="3260725" cy="245973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5887" y="4688585"/>
              <a:ext cx="1950720" cy="189357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779411" y="348995"/>
            <a:ext cx="9139555" cy="1852930"/>
            <a:chOff x="779411" y="348995"/>
            <a:chExt cx="9139555" cy="1852930"/>
          </a:xfrm>
        </p:grpSpPr>
        <p:sp>
          <p:nvSpPr>
            <p:cNvPr id="8" name="object 8" descr=""/>
            <p:cNvSpPr/>
            <p:nvPr/>
          </p:nvSpPr>
          <p:spPr>
            <a:xfrm>
              <a:off x="1316621" y="1298448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411" y="348995"/>
              <a:ext cx="9139428" cy="1852422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46943" y="567943"/>
            <a:ext cx="732472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Control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los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armónicos</a:t>
            </a:r>
            <a:r>
              <a:rPr dirty="0" sz="3000" spc="-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 b="1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396879" y="1608499"/>
            <a:ext cx="7910830" cy="2557145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545"/>
              </a:spcBef>
            </a:pPr>
            <a:r>
              <a:rPr dirty="0" sz="2400" b="1" i="1">
                <a:latin typeface="Verdana"/>
                <a:cs typeface="Verdana"/>
              </a:rPr>
              <a:t>Como</a:t>
            </a:r>
            <a:r>
              <a:rPr dirty="0" sz="2400" spc="-60" b="1" i="1">
                <a:latin typeface="Verdana"/>
                <a:cs typeface="Verdana"/>
              </a:rPr>
              <a:t> </a:t>
            </a:r>
            <a:r>
              <a:rPr dirty="0" sz="2400" b="1" i="1">
                <a:latin typeface="Verdana"/>
                <a:cs typeface="Verdana"/>
              </a:rPr>
              <a:t>analizar</a:t>
            </a:r>
            <a:r>
              <a:rPr dirty="0" sz="2400" spc="-70" b="1" i="1">
                <a:latin typeface="Verdana"/>
                <a:cs typeface="Verdana"/>
              </a:rPr>
              <a:t> </a:t>
            </a:r>
            <a:r>
              <a:rPr dirty="0" sz="2400" b="1" i="1">
                <a:latin typeface="Verdana"/>
                <a:cs typeface="Verdana"/>
              </a:rPr>
              <a:t>y</a:t>
            </a:r>
            <a:r>
              <a:rPr dirty="0" sz="2400" spc="-70" b="1" i="1">
                <a:latin typeface="Verdana"/>
                <a:cs typeface="Verdana"/>
              </a:rPr>
              <a:t> </a:t>
            </a:r>
            <a:r>
              <a:rPr dirty="0" sz="2400" b="1" i="1">
                <a:latin typeface="Verdana"/>
                <a:cs typeface="Verdana"/>
              </a:rPr>
              <a:t>controlar</a:t>
            </a:r>
            <a:r>
              <a:rPr dirty="0" sz="2400" spc="-65" b="1" i="1">
                <a:latin typeface="Verdana"/>
                <a:cs typeface="Verdana"/>
              </a:rPr>
              <a:t> </a:t>
            </a:r>
            <a:r>
              <a:rPr dirty="0" sz="2400" b="1" i="1">
                <a:latin typeface="Verdana"/>
                <a:cs typeface="Verdana"/>
              </a:rPr>
              <a:t>los</a:t>
            </a:r>
            <a:r>
              <a:rPr dirty="0" sz="2400" spc="-60" b="1" i="1">
                <a:latin typeface="Verdana"/>
                <a:cs typeface="Verdana"/>
              </a:rPr>
              <a:t> </a:t>
            </a:r>
            <a:r>
              <a:rPr dirty="0" sz="2400" spc="-10" b="1" i="1">
                <a:latin typeface="Verdana"/>
                <a:cs typeface="Verdana"/>
              </a:rPr>
              <a:t>Armónicos.</a:t>
            </a:r>
            <a:endParaRPr sz="2400">
              <a:latin typeface="Verdana"/>
              <a:cs typeface="Verdana"/>
            </a:endParaRPr>
          </a:p>
          <a:p>
            <a:pPr algn="just" marL="12700" marR="5080">
              <a:lnSpc>
                <a:spcPct val="100000"/>
              </a:lnSpc>
              <a:spcBef>
                <a:spcPts val="1205"/>
              </a:spcBef>
            </a:pPr>
            <a:r>
              <a:rPr dirty="0" sz="2000">
                <a:latin typeface="Verdana"/>
                <a:cs typeface="Verdana"/>
              </a:rPr>
              <a:t>IEEE</a:t>
            </a:r>
            <a:r>
              <a:rPr dirty="0" sz="2000" spc="434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StdTM</a:t>
            </a:r>
            <a:r>
              <a:rPr dirty="0" sz="2000" spc="44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519</a:t>
            </a:r>
            <a:r>
              <a:rPr dirty="0" sz="2000" spc="4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–</a:t>
            </a:r>
            <a:r>
              <a:rPr dirty="0" sz="2000" spc="4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2014</a:t>
            </a:r>
            <a:r>
              <a:rPr dirty="0" sz="2000" spc="45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(antes</a:t>
            </a:r>
            <a:r>
              <a:rPr dirty="0" sz="2000" spc="434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1992)</a:t>
            </a:r>
            <a:r>
              <a:rPr dirty="0" sz="2000" spc="4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es</a:t>
            </a:r>
            <a:r>
              <a:rPr dirty="0" sz="2000" spc="434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la</a:t>
            </a:r>
            <a:r>
              <a:rPr dirty="0" sz="2000" spc="4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norma</a:t>
            </a:r>
            <a:r>
              <a:rPr dirty="0" sz="2000" spc="44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marco </a:t>
            </a:r>
            <a:r>
              <a:rPr dirty="0" sz="2000">
                <a:latin typeface="Verdana"/>
                <a:cs typeface="Verdana"/>
              </a:rPr>
              <a:t>para</a:t>
            </a:r>
            <a:r>
              <a:rPr dirty="0" sz="2000" spc="5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el</a:t>
            </a:r>
            <a:r>
              <a:rPr dirty="0" sz="2000" spc="5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análisis</a:t>
            </a:r>
            <a:r>
              <a:rPr dirty="0" sz="2000" spc="6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de</a:t>
            </a:r>
            <a:r>
              <a:rPr dirty="0" sz="2000" spc="7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las</a:t>
            </a:r>
            <a:r>
              <a:rPr dirty="0" sz="2000" spc="6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armónicas</a:t>
            </a:r>
            <a:r>
              <a:rPr dirty="0" sz="2000" spc="5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y</a:t>
            </a:r>
            <a:r>
              <a:rPr dirty="0" sz="2000" spc="6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otras</a:t>
            </a:r>
            <a:r>
              <a:rPr dirty="0" sz="2000" spc="6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perturbaciones.</a:t>
            </a:r>
            <a:r>
              <a:rPr dirty="0" sz="2000" spc="55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Son </a:t>
            </a:r>
            <a:r>
              <a:rPr dirty="0" sz="2000" i="1">
                <a:latin typeface="Verdana"/>
                <a:cs typeface="Verdana"/>
              </a:rPr>
              <a:t>“Recomendaciones</a:t>
            </a:r>
            <a:r>
              <a:rPr dirty="0" sz="2000" spc="210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Practicas”</a:t>
            </a:r>
            <a:r>
              <a:rPr dirty="0" sz="2000" spc="210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y</a:t>
            </a:r>
            <a:r>
              <a:rPr dirty="0" sz="2000" spc="21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no</a:t>
            </a:r>
            <a:r>
              <a:rPr dirty="0" sz="2000" spc="21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una</a:t>
            </a:r>
            <a:r>
              <a:rPr dirty="0" sz="2000" spc="21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regla</a:t>
            </a:r>
            <a:r>
              <a:rPr dirty="0" sz="2000">
                <a:latin typeface="Verdana"/>
                <a:cs typeface="Verdana"/>
              </a:rPr>
              <a:t>.</a:t>
            </a:r>
            <a:r>
              <a:rPr dirty="0" sz="2000" spc="21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Aplica</a:t>
            </a:r>
            <a:r>
              <a:rPr dirty="0" sz="2000" spc="204">
                <a:latin typeface="Verdana"/>
                <a:cs typeface="Verdana"/>
              </a:rPr>
              <a:t>  </a:t>
            </a:r>
            <a:r>
              <a:rPr dirty="0" sz="2000" spc="-50">
                <a:latin typeface="Verdana"/>
                <a:cs typeface="Verdana"/>
              </a:rPr>
              <a:t>a </a:t>
            </a:r>
            <a:r>
              <a:rPr dirty="0" sz="2000">
                <a:latin typeface="Verdana"/>
                <a:cs typeface="Verdana"/>
              </a:rPr>
              <a:t>condiciones</a:t>
            </a:r>
            <a:r>
              <a:rPr dirty="0" sz="2000" spc="13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en</a:t>
            </a:r>
            <a:r>
              <a:rPr dirty="0" sz="2000" spc="13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régimen</a:t>
            </a:r>
            <a:r>
              <a:rPr dirty="0" sz="2000" spc="13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estable.</a:t>
            </a:r>
            <a:r>
              <a:rPr dirty="0" sz="2000" spc="13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Son</a:t>
            </a:r>
            <a:r>
              <a:rPr dirty="0" sz="2000" spc="13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practicas</a:t>
            </a:r>
            <a:r>
              <a:rPr dirty="0" sz="2000" spc="13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para</a:t>
            </a:r>
            <a:r>
              <a:rPr dirty="0" sz="2000" spc="120">
                <a:latin typeface="Verdana"/>
                <a:cs typeface="Verdana"/>
              </a:rPr>
              <a:t>  </a:t>
            </a:r>
            <a:r>
              <a:rPr dirty="0" sz="2000" spc="-25">
                <a:latin typeface="Verdana"/>
                <a:cs typeface="Verdana"/>
              </a:rPr>
              <a:t>un </a:t>
            </a:r>
            <a:r>
              <a:rPr dirty="0" sz="2000" i="1">
                <a:latin typeface="Verdana"/>
                <a:cs typeface="Verdana"/>
              </a:rPr>
              <a:t>“Sistema</a:t>
            </a:r>
            <a:r>
              <a:rPr dirty="0" sz="2000" spc="-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Eléctrico</a:t>
            </a:r>
            <a:r>
              <a:rPr dirty="0" sz="2000" spc="-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y  no</a:t>
            </a:r>
            <a:r>
              <a:rPr dirty="0" sz="2000" spc="-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para</a:t>
            </a:r>
            <a:r>
              <a:rPr dirty="0" sz="2000" spc="-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un</a:t>
            </a:r>
            <a:r>
              <a:rPr dirty="0" sz="2000" spc="-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Equipo”.</a:t>
            </a:r>
            <a:r>
              <a:rPr dirty="0" sz="2000" spc="-5" i="1">
                <a:latin typeface="Verdana"/>
                <a:cs typeface="Verdana"/>
              </a:rPr>
              <a:t>  </a:t>
            </a:r>
            <a:r>
              <a:rPr dirty="0" sz="2000" i="1">
                <a:latin typeface="Verdana"/>
                <a:cs typeface="Verdana"/>
              </a:rPr>
              <a:t>Solo</a:t>
            </a:r>
            <a:r>
              <a:rPr dirty="0" sz="2000" spc="-5" i="1">
                <a:latin typeface="Verdana"/>
                <a:cs typeface="Verdana"/>
              </a:rPr>
              <a:t>  </a:t>
            </a:r>
            <a:r>
              <a:rPr dirty="0" sz="2000" spc="-10" i="1">
                <a:latin typeface="Verdana"/>
                <a:cs typeface="Verdana"/>
              </a:rPr>
              <a:t>menciona </a:t>
            </a:r>
            <a:r>
              <a:rPr dirty="0" sz="2000" i="1">
                <a:latin typeface="Verdana"/>
                <a:cs typeface="Verdana"/>
              </a:rPr>
              <a:t>limites</a:t>
            </a:r>
            <a:r>
              <a:rPr dirty="0" sz="2000" spc="-25" i="1">
                <a:latin typeface="Verdana"/>
                <a:cs typeface="Verdana"/>
              </a:rPr>
              <a:t> </a:t>
            </a:r>
            <a:r>
              <a:rPr dirty="0" sz="2000" i="1">
                <a:latin typeface="Verdana"/>
                <a:cs typeface="Verdana"/>
              </a:rPr>
              <a:t>en</a:t>
            </a:r>
            <a:r>
              <a:rPr dirty="0" sz="2000" spc="-45" i="1">
                <a:latin typeface="Verdana"/>
                <a:cs typeface="Verdana"/>
              </a:rPr>
              <a:t> </a:t>
            </a:r>
            <a:r>
              <a:rPr dirty="0" sz="2000" i="1">
                <a:latin typeface="Verdana"/>
                <a:cs typeface="Verdana"/>
              </a:rPr>
              <a:t>un</a:t>
            </a:r>
            <a:r>
              <a:rPr dirty="0" sz="2000" spc="-45" i="1">
                <a:latin typeface="Verdana"/>
                <a:cs typeface="Verdana"/>
              </a:rPr>
              <a:t> </a:t>
            </a:r>
            <a:r>
              <a:rPr dirty="0" sz="2000" i="1">
                <a:latin typeface="Verdana"/>
                <a:cs typeface="Verdana"/>
              </a:rPr>
              <a:t>punto</a:t>
            </a:r>
            <a:r>
              <a:rPr dirty="0" sz="2000" spc="-40" i="1">
                <a:latin typeface="Verdana"/>
                <a:cs typeface="Verdana"/>
              </a:rPr>
              <a:t> </a:t>
            </a:r>
            <a:r>
              <a:rPr dirty="0" sz="2000" i="1">
                <a:latin typeface="Verdana"/>
                <a:cs typeface="Verdana"/>
              </a:rPr>
              <a:t>de</a:t>
            </a:r>
            <a:r>
              <a:rPr dirty="0" sz="2000" spc="-35" i="1">
                <a:latin typeface="Verdana"/>
                <a:cs typeface="Verdana"/>
              </a:rPr>
              <a:t> </a:t>
            </a:r>
            <a:r>
              <a:rPr dirty="0" sz="2000" i="1">
                <a:latin typeface="Verdana"/>
                <a:cs typeface="Verdana"/>
              </a:rPr>
              <a:t>entrega</a:t>
            </a:r>
            <a:r>
              <a:rPr dirty="0" sz="2000" spc="-45" i="1">
                <a:latin typeface="Verdana"/>
                <a:cs typeface="Verdana"/>
              </a:rPr>
              <a:t> </a:t>
            </a:r>
            <a:r>
              <a:rPr dirty="0" sz="2000" i="1">
                <a:latin typeface="Verdana"/>
                <a:cs typeface="Verdana"/>
              </a:rPr>
              <a:t>o</a:t>
            </a:r>
            <a:r>
              <a:rPr dirty="0" sz="2000" spc="-40" i="1">
                <a:latin typeface="Verdana"/>
                <a:cs typeface="Verdana"/>
              </a:rPr>
              <a:t> </a:t>
            </a:r>
            <a:r>
              <a:rPr dirty="0" sz="2000" spc="-20" i="1">
                <a:latin typeface="Verdana"/>
                <a:cs typeface="Verdana"/>
              </a:rPr>
              <a:t>PCC.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6617969"/>
            <a:ext cx="9144000" cy="589280"/>
            <a:chOff x="774839" y="6617969"/>
            <a:chExt cx="9144000" cy="58928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05139" y="6617969"/>
              <a:ext cx="826007" cy="288036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809629" y="1864867"/>
            <a:ext cx="7577455" cy="4552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Verdana"/>
                <a:cs typeface="Verdana"/>
              </a:rPr>
              <a:t>IEEE</a:t>
            </a:r>
            <a:r>
              <a:rPr dirty="0" sz="2400" spc="-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Std</a:t>
            </a:r>
            <a:r>
              <a:rPr dirty="0" baseline="24305" sz="2400">
                <a:latin typeface="Verdana"/>
                <a:cs typeface="Verdana"/>
              </a:rPr>
              <a:t>TM</a:t>
            </a:r>
            <a:r>
              <a:rPr dirty="0" baseline="24305" sz="2400" spc="367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519</a:t>
            </a:r>
            <a:r>
              <a:rPr dirty="0" sz="2400" spc="-2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-</a:t>
            </a:r>
            <a:r>
              <a:rPr dirty="0" sz="2400" spc="-25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2014</a:t>
            </a:r>
            <a:endParaRPr sz="2400">
              <a:latin typeface="Verdana"/>
              <a:cs typeface="Verdana"/>
            </a:endParaRPr>
          </a:p>
          <a:p>
            <a:pPr marL="837565" indent="-342265">
              <a:lnSpc>
                <a:spcPct val="100000"/>
              </a:lnSpc>
              <a:spcBef>
                <a:spcPts val="2165"/>
              </a:spcBef>
              <a:buFont typeface="Arial MT"/>
              <a:buChar char="•"/>
              <a:tabLst>
                <a:tab pos="837565" algn="l"/>
              </a:tabLst>
            </a:pPr>
            <a:r>
              <a:rPr dirty="0" sz="2000">
                <a:latin typeface="Verdana"/>
                <a:cs typeface="Verdana"/>
              </a:rPr>
              <a:t>Maximum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harmonic</a:t>
            </a:r>
            <a:r>
              <a:rPr dirty="0" sz="2000" spc="-55"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FF0000"/>
                </a:solidFill>
                <a:latin typeface="Verdana"/>
                <a:cs typeface="Verdana"/>
              </a:rPr>
              <a:t>current</a:t>
            </a:r>
            <a:r>
              <a:rPr dirty="0" sz="2000" spc="-5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FF0000"/>
                </a:solidFill>
                <a:latin typeface="Verdana"/>
                <a:cs typeface="Verdana"/>
              </a:rPr>
              <a:t>distortion</a:t>
            </a:r>
            <a:r>
              <a:rPr dirty="0" sz="2000" spc="-3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Verdana"/>
                <a:cs typeface="Verdana"/>
              </a:rPr>
              <a:t>limits</a:t>
            </a:r>
            <a:r>
              <a:rPr dirty="0" sz="2000" spc="-10">
                <a:latin typeface="Verdana"/>
                <a:cs typeface="Verdana"/>
              </a:rPr>
              <a:t>: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65"/>
              </a:spcBef>
              <a:buFont typeface="Arial MT"/>
              <a:buChar char="•"/>
            </a:pPr>
            <a:endParaRPr sz="2000">
              <a:latin typeface="Verdana"/>
              <a:cs typeface="Verdana"/>
            </a:endParaRPr>
          </a:p>
          <a:p>
            <a:pPr algn="just" lvl="1" marL="1290955" marR="30480" indent="-339090">
              <a:lnSpc>
                <a:spcPct val="100000"/>
              </a:lnSpc>
              <a:buFont typeface="Arial MT"/>
              <a:buChar char="•"/>
              <a:tabLst>
                <a:tab pos="1294765" algn="l"/>
              </a:tabLst>
            </a:pPr>
            <a:r>
              <a:rPr dirty="0" sz="2000">
                <a:latin typeface="Verdana"/>
                <a:cs typeface="Verdana"/>
              </a:rPr>
              <a:t>PCC:</a:t>
            </a:r>
            <a:r>
              <a:rPr dirty="0" sz="2000" spc="38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point</a:t>
            </a:r>
            <a:r>
              <a:rPr dirty="0" sz="2000" spc="39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on</a:t>
            </a:r>
            <a:r>
              <a:rPr dirty="0" sz="2000" spc="38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</a:t>
            </a:r>
            <a:r>
              <a:rPr dirty="0" sz="2000" spc="38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public</a:t>
            </a:r>
            <a:r>
              <a:rPr dirty="0" sz="2000" spc="39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power</a:t>
            </a:r>
            <a:r>
              <a:rPr dirty="0" sz="2000" spc="38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supply</a:t>
            </a:r>
            <a:r>
              <a:rPr dirty="0" sz="2000" spc="38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system, </a:t>
            </a:r>
            <a:r>
              <a:rPr dirty="0" sz="2000" spc="-10">
                <a:latin typeface="Verdana"/>
                <a:cs typeface="Verdana"/>
              </a:rPr>
              <a:t>	</a:t>
            </a:r>
            <a:r>
              <a:rPr dirty="0" sz="2000">
                <a:latin typeface="Verdana"/>
                <a:cs typeface="Verdana"/>
              </a:rPr>
              <a:t>electrically</a:t>
            </a:r>
            <a:r>
              <a:rPr dirty="0" sz="2000" spc="6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nearest</a:t>
            </a:r>
            <a:r>
              <a:rPr dirty="0" sz="2000" spc="5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to</a:t>
            </a:r>
            <a:r>
              <a:rPr dirty="0" sz="2000" spc="6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</a:t>
            </a:r>
            <a:r>
              <a:rPr dirty="0" sz="2000" spc="6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particular</a:t>
            </a:r>
            <a:r>
              <a:rPr dirty="0" sz="2000" spc="6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load,</a:t>
            </a:r>
            <a:r>
              <a:rPr dirty="0" sz="2000" spc="7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at</a:t>
            </a:r>
            <a:r>
              <a:rPr dirty="0" sz="2000" spc="6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which </a:t>
            </a:r>
            <a:r>
              <a:rPr dirty="0" sz="2000" spc="-10">
                <a:latin typeface="Verdana"/>
                <a:cs typeface="Verdana"/>
              </a:rPr>
              <a:t>	</a:t>
            </a:r>
            <a:r>
              <a:rPr dirty="0" sz="2000">
                <a:latin typeface="Verdana"/>
                <a:cs typeface="Verdana"/>
              </a:rPr>
              <a:t>other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loads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are,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or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could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be,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connected.</a:t>
            </a:r>
            <a:endParaRPr sz="2000">
              <a:latin typeface="Verdana"/>
              <a:cs typeface="Verdana"/>
            </a:endParaRPr>
          </a:p>
          <a:p>
            <a:pPr algn="just" lvl="1" marL="1290955" marR="30480" indent="-33909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295400" algn="l"/>
              </a:tabLst>
            </a:pPr>
            <a:r>
              <a:rPr dirty="0" sz="2000">
                <a:latin typeface="Verdana"/>
                <a:cs typeface="Verdana"/>
              </a:rPr>
              <a:t>I</a:t>
            </a:r>
            <a:r>
              <a:rPr dirty="0" baseline="-21367" sz="1950">
                <a:latin typeface="Verdana"/>
                <a:cs typeface="Verdana"/>
              </a:rPr>
              <a:t>L</a:t>
            </a:r>
            <a:r>
              <a:rPr dirty="0" baseline="-21367" sz="1950" spc="179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=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maximum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demand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load</a:t>
            </a:r>
            <a:r>
              <a:rPr dirty="0" sz="2000" spc="4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current</a:t>
            </a:r>
            <a:r>
              <a:rPr dirty="0" sz="2000" spc="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at</a:t>
            </a:r>
            <a:r>
              <a:rPr dirty="0" sz="2000" spc="35">
                <a:latin typeface="Verdana"/>
                <a:cs typeface="Verdana"/>
              </a:rPr>
              <a:t>  </a:t>
            </a:r>
            <a:r>
              <a:rPr dirty="0" sz="2000" spc="-25">
                <a:latin typeface="Verdana"/>
                <a:cs typeface="Verdana"/>
              </a:rPr>
              <a:t>PCC </a:t>
            </a:r>
            <a:r>
              <a:rPr dirty="0" sz="2000" spc="-25">
                <a:latin typeface="Verdana"/>
                <a:cs typeface="Verdana"/>
              </a:rPr>
              <a:t>	</a:t>
            </a:r>
            <a:r>
              <a:rPr dirty="0" sz="2000">
                <a:latin typeface="Verdana"/>
                <a:cs typeface="Verdana"/>
              </a:rPr>
              <a:t>under</a:t>
            </a:r>
            <a:r>
              <a:rPr dirty="0" sz="2000" spc="15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normal</a:t>
            </a:r>
            <a:r>
              <a:rPr dirty="0" sz="2000" spc="15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load</a:t>
            </a:r>
            <a:r>
              <a:rPr dirty="0" sz="2000" spc="16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operating</a:t>
            </a:r>
            <a:r>
              <a:rPr dirty="0" sz="2000" spc="15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conditions.</a:t>
            </a:r>
            <a:r>
              <a:rPr dirty="0" sz="2000" spc="155">
                <a:latin typeface="Verdana"/>
                <a:cs typeface="Verdana"/>
              </a:rPr>
              <a:t>  </a:t>
            </a:r>
            <a:r>
              <a:rPr dirty="0" sz="2000" spc="-25">
                <a:latin typeface="Verdana"/>
                <a:cs typeface="Verdana"/>
              </a:rPr>
              <a:t>IL: </a:t>
            </a:r>
            <a:r>
              <a:rPr dirty="0" sz="2000" spc="-25">
                <a:latin typeface="Verdana"/>
                <a:cs typeface="Verdana"/>
              </a:rPr>
              <a:t>	</a:t>
            </a:r>
            <a:r>
              <a:rPr dirty="0" sz="2000">
                <a:latin typeface="Verdana"/>
                <a:cs typeface="Verdana"/>
              </a:rPr>
              <a:t>established</a:t>
            </a:r>
            <a:r>
              <a:rPr dirty="0" sz="2000" spc="27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at</a:t>
            </a:r>
            <a:r>
              <a:rPr dirty="0" sz="2000" spc="27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PCC</a:t>
            </a:r>
            <a:r>
              <a:rPr dirty="0" sz="2000" spc="27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and</a:t>
            </a:r>
            <a:r>
              <a:rPr dirty="0" sz="2000" spc="27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should</a:t>
            </a:r>
            <a:r>
              <a:rPr dirty="0" sz="2000" spc="27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be</a:t>
            </a:r>
            <a:r>
              <a:rPr dirty="0" sz="2000" spc="27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taken</a:t>
            </a:r>
            <a:r>
              <a:rPr dirty="0" sz="2000" spc="27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as</a:t>
            </a:r>
            <a:r>
              <a:rPr dirty="0" sz="2000" spc="275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the </a:t>
            </a:r>
            <a:r>
              <a:rPr dirty="0" sz="2000" spc="-25">
                <a:latin typeface="Verdana"/>
                <a:cs typeface="Verdana"/>
              </a:rPr>
              <a:t>	</a:t>
            </a:r>
            <a:r>
              <a:rPr dirty="0" sz="2000">
                <a:latin typeface="Verdana"/>
                <a:cs typeface="Verdana"/>
              </a:rPr>
              <a:t>sum</a:t>
            </a:r>
            <a:r>
              <a:rPr dirty="0" sz="2000" spc="35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of</a:t>
            </a:r>
            <a:r>
              <a:rPr dirty="0" sz="2000" spc="36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the</a:t>
            </a:r>
            <a:r>
              <a:rPr dirty="0" sz="2000" spc="35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current</a:t>
            </a:r>
            <a:r>
              <a:rPr dirty="0" sz="2000" spc="35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corresponding</a:t>
            </a:r>
            <a:r>
              <a:rPr dirty="0" sz="2000" spc="36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to</a:t>
            </a:r>
            <a:r>
              <a:rPr dirty="0" sz="2000" spc="360">
                <a:latin typeface="Verdana"/>
                <a:cs typeface="Verdana"/>
              </a:rPr>
              <a:t>  </a:t>
            </a:r>
            <a:r>
              <a:rPr dirty="0" sz="2000" spc="-25">
                <a:latin typeface="Verdana"/>
                <a:cs typeface="Verdana"/>
              </a:rPr>
              <a:t>the </a:t>
            </a:r>
            <a:r>
              <a:rPr dirty="0" sz="2000" spc="-25">
                <a:latin typeface="Verdana"/>
                <a:cs typeface="Verdana"/>
              </a:rPr>
              <a:t>	</a:t>
            </a:r>
            <a:r>
              <a:rPr dirty="0" sz="2000">
                <a:latin typeface="Verdana"/>
                <a:cs typeface="Verdana"/>
              </a:rPr>
              <a:t>maximum</a:t>
            </a:r>
            <a:r>
              <a:rPr dirty="0" sz="2000" spc="-40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demand</a:t>
            </a:r>
            <a:r>
              <a:rPr dirty="0" sz="2000" spc="-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during</a:t>
            </a:r>
            <a:r>
              <a:rPr dirty="0" sz="2000" spc="-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each</a:t>
            </a:r>
            <a:r>
              <a:rPr dirty="0" sz="2000" spc="-3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of</a:t>
            </a:r>
            <a:r>
              <a:rPr dirty="0" sz="2000" spc="-45">
                <a:latin typeface="Verdana"/>
                <a:cs typeface="Verdana"/>
              </a:rPr>
              <a:t>  </a:t>
            </a:r>
            <a:r>
              <a:rPr dirty="0" sz="2000">
                <a:latin typeface="Verdana"/>
                <a:cs typeface="Verdana"/>
              </a:rPr>
              <a:t>the</a:t>
            </a:r>
            <a:r>
              <a:rPr dirty="0" sz="2000" spc="-40">
                <a:latin typeface="Verdana"/>
                <a:cs typeface="Verdana"/>
              </a:rPr>
              <a:t>  </a:t>
            </a:r>
            <a:r>
              <a:rPr dirty="0" sz="2000" spc="-10">
                <a:latin typeface="Verdana"/>
                <a:cs typeface="Verdana"/>
              </a:rPr>
              <a:t>twelve </a:t>
            </a:r>
            <a:r>
              <a:rPr dirty="0" sz="2000" spc="-10">
                <a:latin typeface="Verdana"/>
                <a:cs typeface="Verdana"/>
              </a:rPr>
              <a:t>	</a:t>
            </a:r>
            <a:r>
              <a:rPr dirty="0" sz="2000">
                <a:latin typeface="Verdana"/>
                <a:cs typeface="Verdana"/>
              </a:rPr>
              <a:t>previous</a:t>
            </a:r>
            <a:r>
              <a:rPr dirty="0" sz="2000" spc="-7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months</a:t>
            </a:r>
            <a:r>
              <a:rPr dirty="0" sz="2000" spc="-7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divided</a:t>
            </a:r>
            <a:r>
              <a:rPr dirty="0" sz="2000" spc="-5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by</a:t>
            </a:r>
            <a:r>
              <a:rPr dirty="0" sz="2000" spc="-60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12.</a:t>
            </a:r>
            <a:endParaRPr sz="2000">
              <a:latin typeface="Verdana"/>
              <a:cs typeface="Verdana"/>
            </a:endParaRPr>
          </a:p>
          <a:p>
            <a:pPr algn="just" lvl="1" marL="1291590" indent="-33909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291590" algn="l"/>
              </a:tabLst>
            </a:pPr>
            <a:r>
              <a:rPr dirty="0" sz="2000">
                <a:latin typeface="Verdana"/>
                <a:cs typeface="Verdana"/>
              </a:rPr>
              <a:t>ISC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=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maximum</a:t>
            </a:r>
            <a:r>
              <a:rPr dirty="0" sz="2000" spc="-10">
                <a:latin typeface="Verdana"/>
                <a:cs typeface="Verdana"/>
              </a:rPr>
              <a:t> </a:t>
            </a:r>
            <a:r>
              <a:rPr dirty="0" sz="2000" spc="-20">
                <a:latin typeface="Verdana"/>
                <a:cs typeface="Verdana"/>
              </a:rPr>
              <a:t>short-</a:t>
            </a:r>
            <a:r>
              <a:rPr dirty="0" sz="2000">
                <a:latin typeface="Verdana"/>
                <a:cs typeface="Verdana"/>
              </a:rPr>
              <a:t>circuit</a:t>
            </a:r>
            <a:r>
              <a:rPr dirty="0" sz="2000" spc="-2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current</a:t>
            </a:r>
            <a:r>
              <a:rPr dirty="0" sz="2000" spc="-4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at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 spc="-20">
                <a:latin typeface="Verdana"/>
                <a:cs typeface="Verdana"/>
              </a:rPr>
              <a:t>PCC.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410205"/>
            <a:ext cx="9144000" cy="4796790"/>
            <a:chOff x="774839" y="2410205"/>
            <a:chExt cx="9144000" cy="479679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7061" y="2410205"/>
              <a:ext cx="8784335" cy="4392167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753241" y="1876297"/>
            <a:ext cx="35223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Verdana"/>
                <a:cs typeface="Verdana"/>
              </a:rPr>
              <a:t>IEEE</a:t>
            </a:r>
            <a:r>
              <a:rPr dirty="0" sz="2400" spc="-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Std</a:t>
            </a:r>
            <a:r>
              <a:rPr dirty="0" sz="2400" spc="-1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519</a:t>
            </a:r>
            <a:r>
              <a:rPr dirty="0" baseline="24305" sz="2400">
                <a:latin typeface="Verdana"/>
                <a:cs typeface="Verdana"/>
              </a:rPr>
              <a:t>TM</a:t>
            </a:r>
            <a:r>
              <a:rPr dirty="0" baseline="24305" sz="2400" spc="359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-</a:t>
            </a:r>
            <a:r>
              <a:rPr dirty="0" sz="2400" spc="-20">
                <a:latin typeface="Verdana"/>
                <a:cs typeface="Verdana"/>
              </a:rPr>
              <a:t> 2014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9882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2093" y="768095"/>
            <a:ext cx="9017000" cy="6438900"/>
            <a:chOff x="902093" y="768095"/>
            <a:chExt cx="9017000" cy="6438900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5321" y="1690116"/>
              <a:ext cx="7573517" cy="551687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9882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960761" y="3664711"/>
            <a:ext cx="197612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Verdana"/>
                <a:cs typeface="Verdana"/>
              </a:rPr>
              <a:t>IEEE</a:t>
            </a:r>
            <a:r>
              <a:rPr dirty="0" sz="2400" spc="-20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Std </a:t>
            </a:r>
            <a:r>
              <a:rPr dirty="0" sz="2400">
                <a:latin typeface="Verdana"/>
                <a:cs typeface="Verdana"/>
              </a:rPr>
              <a:t>519</a:t>
            </a:r>
            <a:r>
              <a:rPr dirty="0" baseline="24305" sz="2400">
                <a:latin typeface="Verdana"/>
                <a:cs typeface="Verdana"/>
              </a:rPr>
              <a:t>TM</a:t>
            </a:r>
            <a:r>
              <a:rPr dirty="0" baseline="24305" sz="2400" spc="359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-</a:t>
            </a:r>
            <a:r>
              <a:rPr dirty="0" sz="2400" spc="-20">
                <a:latin typeface="Verdana"/>
                <a:cs typeface="Verdana"/>
              </a:rPr>
              <a:t>2014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72545" y="2368550"/>
            <a:ext cx="7573009" cy="2038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Verdana"/>
                <a:cs typeface="Verdana"/>
              </a:rPr>
              <a:t>IEEE</a:t>
            </a:r>
            <a:r>
              <a:rPr dirty="0" sz="2400" spc="-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Std</a:t>
            </a:r>
            <a:r>
              <a:rPr dirty="0" sz="2400" spc="-1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519</a:t>
            </a:r>
            <a:r>
              <a:rPr dirty="0" baseline="24305" sz="2400">
                <a:latin typeface="Verdana"/>
                <a:cs typeface="Verdana"/>
              </a:rPr>
              <a:t>TM</a:t>
            </a:r>
            <a:r>
              <a:rPr dirty="0" baseline="24305" sz="2400" spc="359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–</a:t>
            </a:r>
            <a:r>
              <a:rPr dirty="0" sz="2400" spc="-15">
                <a:latin typeface="Verdana"/>
                <a:cs typeface="Verdana"/>
              </a:rPr>
              <a:t> </a:t>
            </a:r>
            <a:r>
              <a:rPr dirty="0" sz="2400" spc="-20">
                <a:latin typeface="Verdana"/>
                <a:cs typeface="Verdana"/>
              </a:rPr>
              <a:t>2014</a:t>
            </a:r>
            <a:endParaRPr sz="2400">
              <a:latin typeface="Verdana"/>
              <a:cs typeface="Verdana"/>
            </a:endParaRPr>
          </a:p>
          <a:p>
            <a:pPr marL="50800" marR="99060">
              <a:lnSpc>
                <a:spcPct val="100000"/>
              </a:lnSpc>
              <a:spcBef>
                <a:spcPts val="2165"/>
              </a:spcBef>
            </a:pPr>
            <a:r>
              <a:rPr dirty="0" sz="1800">
                <a:latin typeface="Verdana"/>
                <a:cs typeface="Verdana"/>
              </a:rPr>
              <a:t>Voltage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distortion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limits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revised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–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new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voltage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range</a:t>
            </a:r>
            <a:r>
              <a:rPr dirty="0" sz="1800" spc="-7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breakdown </a:t>
            </a:r>
            <a:r>
              <a:rPr dirty="0" sz="1800">
                <a:latin typeface="Verdana"/>
                <a:cs typeface="Verdana"/>
              </a:rPr>
              <a:t>–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reference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Section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5.1.</a:t>
            </a:r>
            <a:endParaRPr sz="1800">
              <a:latin typeface="Verdana"/>
              <a:cs typeface="Verdana"/>
            </a:endParaRPr>
          </a:p>
          <a:p>
            <a:pPr marL="850900" marR="17780" indent="-342900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850900" algn="l"/>
                <a:tab pos="1783080" algn="l"/>
                <a:tab pos="2159000" algn="l"/>
                <a:tab pos="2686685" algn="l"/>
                <a:tab pos="3909695" algn="l"/>
                <a:tab pos="5012690" algn="l"/>
                <a:tab pos="6479540" algn="l"/>
              </a:tabLst>
            </a:pPr>
            <a:r>
              <a:rPr dirty="0" sz="1800">
                <a:latin typeface="Verdana"/>
                <a:cs typeface="Verdana"/>
              </a:rPr>
              <a:t>THD</a:t>
            </a:r>
            <a:r>
              <a:rPr dirty="0" sz="1800" spc="3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(total</a:t>
            </a:r>
            <a:r>
              <a:rPr dirty="0" sz="1800" spc="3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harmonic</a:t>
            </a:r>
            <a:r>
              <a:rPr dirty="0" sz="1800" spc="3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distortion):</a:t>
            </a:r>
            <a:r>
              <a:rPr dirty="0" sz="1800" spc="3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ratio</a:t>
            </a:r>
            <a:r>
              <a:rPr dirty="0" sz="1800" spc="31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of</a:t>
            </a:r>
            <a:r>
              <a:rPr dirty="0" sz="1800" spc="3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the</a:t>
            </a:r>
            <a:r>
              <a:rPr dirty="0" sz="1800" spc="3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root</a:t>
            </a:r>
            <a:r>
              <a:rPr dirty="0" sz="1800" spc="32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mean </a:t>
            </a:r>
            <a:r>
              <a:rPr dirty="0" sz="1800" spc="-10">
                <a:latin typeface="Verdana"/>
                <a:cs typeface="Verdana"/>
              </a:rPr>
              <a:t>square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25">
                <a:latin typeface="Verdana"/>
                <a:cs typeface="Verdana"/>
              </a:rPr>
              <a:t>of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25">
                <a:latin typeface="Verdana"/>
                <a:cs typeface="Verdana"/>
              </a:rPr>
              <a:t>the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10">
                <a:latin typeface="Verdana"/>
                <a:cs typeface="Verdana"/>
              </a:rPr>
              <a:t>harmonic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10">
                <a:latin typeface="Verdana"/>
                <a:cs typeface="Verdana"/>
              </a:rPr>
              <a:t>content,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10">
                <a:latin typeface="Verdana"/>
                <a:cs typeface="Verdana"/>
              </a:rPr>
              <a:t>considering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10">
                <a:latin typeface="Verdana"/>
                <a:cs typeface="Verdana"/>
              </a:rPr>
              <a:t>harmonic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830756" y="4312411"/>
            <a:ext cx="5257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6975" sz="2700" spc="-30">
                <a:latin typeface="Verdana"/>
                <a:cs typeface="Verdana"/>
              </a:rPr>
              <a:t>50</a:t>
            </a:r>
            <a:r>
              <a:rPr dirty="0" sz="1200" spc="-20">
                <a:latin typeface="Verdana"/>
                <a:cs typeface="Verdana"/>
              </a:rPr>
              <a:t>th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10745" y="4380992"/>
            <a:ext cx="67202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7825" algn="l"/>
                <a:tab pos="2176145" algn="l"/>
                <a:tab pos="2646045" algn="l"/>
                <a:tab pos="3946525" algn="l"/>
                <a:tab pos="4799965" algn="l"/>
                <a:tab pos="5464175" algn="l"/>
              </a:tabLst>
            </a:pPr>
            <a:r>
              <a:rPr dirty="0" sz="1800" spc="-10">
                <a:latin typeface="Verdana"/>
                <a:cs typeface="Verdana"/>
              </a:rPr>
              <a:t>components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25">
                <a:latin typeface="Verdana"/>
                <a:cs typeface="Verdana"/>
              </a:rPr>
              <a:t>up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25">
                <a:latin typeface="Verdana"/>
                <a:cs typeface="Verdana"/>
              </a:rPr>
              <a:t>to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25">
                <a:latin typeface="Verdana"/>
                <a:cs typeface="Verdana"/>
              </a:rPr>
              <a:t>the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10">
                <a:latin typeface="Verdana"/>
                <a:cs typeface="Verdana"/>
              </a:rPr>
              <a:t>order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25">
                <a:latin typeface="Verdana"/>
                <a:cs typeface="Verdana"/>
              </a:rPr>
              <a:t>and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10">
                <a:latin typeface="Verdana"/>
                <a:cs typeface="Verdana"/>
              </a:rPr>
              <a:t>specifically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67845" y="4655311"/>
            <a:ext cx="7065009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635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Verdana"/>
                <a:cs typeface="Verdana"/>
              </a:rPr>
              <a:t>excluding</a:t>
            </a:r>
            <a:r>
              <a:rPr dirty="0" sz="1800" spc="204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interharmonics,</a:t>
            </a:r>
            <a:r>
              <a:rPr dirty="0" sz="1800" spc="190"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expressed</a:t>
            </a:r>
            <a:r>
              <a:rPr dirty="0" sz="1800" spc="20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as</a:t>
            </a:r>
            <a:r>
              <a:rPr dirty="0" sz="1800" spc="20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a</a:t>
            </a:r>
            <a:r>
              <a:rPr dirty="0" sz="1800" spc="21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percent</a:t>
            </a:r>
            <a:r>
              <a:rPr dirty="0" sz="1800" spc="20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of</a:t>
            </a:r>
            <a:r>
              <a:rPr dirty="0" sz="1800" spc="20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FF0000"/>
                </a:solidFill>
                <a:latin typeface="Verdana"/>
                <a:cs typeface="Verdana"/>
              </a:rPr>
              <a:t>the </a:t>
            </a:r>
            <a:r>
              <a:rPr dirty="0" sz="1800" spc="-10">
                <a:solidFill>
                  <a:srgbClr val="FF0000"/>
                </a:solidFill>
                <a:latin typeface="Verdana"/>
                <a:cs typeface="Verdana"/>
              </a:rPr>
              <a:t>fundamental</a:t>
            </a:r>
            <a:r>
              <a:rPr dirty="0" sz="1800" spc="-10"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  <a:p>
            <a:pPr algn="just" marL="355600" marR="50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Verdana"/>
                <a:cs typeface="Verdana"/>
              </a:rPr>
              <a:t>TDD</a:t>
            </a:r>
            <a:r>
              <a:rPr dirty="0" sz="1800" spc="4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(total</a:t>
            </a:r>
            <a:r>
              <a:rPr dirty="0" sz="1800" spc="4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demand</a:t>
            </a:r>
            <a:r>
              <a:rPr dirty="0" sz="1800" spc="4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distortion):</a:t>
            </a:r>
            <a:r>
              <a:rPr dirty="0" sz="1800" spc="4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ratio</a:t>
            </a:r>
            <a:r>
              <a:rPr dirty="0" sz="1800" spc="4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of</a:t>
            </a:r>
            <a:r>
              <a:rPr dirty="0" sz="1800" spc="4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the</a:t>
            </a:r>
            <a:r>
              <a:rPr dirty="0" sz="1800" spc="4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root</a:t>
            </a:r>
            <a:r>
              <a:rPr dirty="0" sz="1800" spc="45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mean </a:t>
            </a:r>
            <a:r>
              <a:rPr dirty="0" sz="1800">
                <a:latin typeface="Verdana"/>
                <a:cs typeface="Verdana"/>
              </a:rPr>
              <a:t>square</a:t>
            </a:r>
            <a:r>
              <a:rPr dirty="0" sz="1800" spc="-4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of</a:t>
            </a:r>
            <a:r>
              <a:rPr dirty="0" sz="1800" spc="-3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the</a:t>
            </a:r>
            <a:r>
              <a:rPr dirty="0" sz="1800" spc="-3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harmonic</a:t>
            </a:r>
            <a:r>
              <a:rPr dirty="0" sz="1800" spc="-4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content,</a:t>
            </a:r>
            <a:r>
              <a:rPr dirty="0" sz="1800" spc="-3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considering</a:t>
            </a:r>
            <a:r>
              <a:rPr dirty="0" sz="1800" spc="-30">
                <a:latin typeface="Verdana"/>
                <a:cs typeface="Verdana"/>
              </a:rPr>
              <a:t>  </a:t>
            </a:r>
            <a:r>
              <a:rPr dirty="0" sz="1800" spc="-10">
                <a:latin typeface="Verdana"/>
                <a:cs typeface="Verdana"/>
              </a:rPr>
              <a:t>harmonic </a:t>
            </a:r>
            <a:r>
              <a:rPr dirty="0" sz="1800">
                <a:latin typeface="Verdana"/>
                <a:cs typeface="Verdana"/>
              </a:rPr>
              <a:t>components</a:t>
            </a:r>
            <a:r>
              <a:rPr dirty="0" sz="1800" spc="254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up</a:t>
            </a:r>
            <a:r>
              <a:rPr dirty="0" sz="1800" spc="27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to</a:t>
            </a:r>
            <a:r>
              <a:rPr dirty="0" sz="1800" spc="26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the</a:t>
            </a:r>
            <a:r>
              <a:rPr dirty="0" sz="1800" spc="26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50th</a:t>
            </a:r>
            <a:r>
              <a:rPr dirty="0" sz="1800" spc="265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order</a:t>
            </a:r>
            <a:r>
              <a:rPr dirty="0" sz="1800" spc="260">
                <a:latin typeface="Verdana"/>
                <a:cs typeface="Verdana"/>
              </a:rPr>
              <a:t>  </a:t>
            </a:r>
            <a:r>
              <a:rPr dirty="0" sz="1800">
                <a:latin typeface="Verdana"/>
                <a:cs typeface="Verdana"/>
              </a:rPr>
              <a:t>and</a:t>
            </a:r>
            <a:r>
              <a:rPr dirty="0" sz="1800" spc="265">
                <a:latin typeface="Verdana"/>
                <a:cs typeface="Verdana"/>
              </a:rPr>
              <a:t>  </a:t>
            </a:r>
            <a:r>
              <a:rPr dirty="0" sz="1800" spc="-10">
                <a:latin typeface="Verdana"/>
                <a:cs typeface="Verdana"/>
              </a:rPr>
              <a:t>specifically </a:t>
            </a:r>
            <a:r>
              <a:rPr dirty="0" sz="1800">
                <a:latin typeface="Verdana"/>
                <a:cs typeface="Verdana"/>
              </a:rPr>
              <a:t>EXCLUDING</a:t>
            </a:r>
            <a:r>
              <a:rPr dirty="0" sz="1800" spc="47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interharmonics,</a:t>
            </a:r>
            <a:r>
              <a:rPr dirty="0" sz="1800" spc="4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expressed</a:t>
            </a:r>
            <a:r>
              <a:rPr dirty="0" sz="1800" spc="47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as</a:t>
            </a:r>
            <a:r>
              <a:rPr dirty="0" sz="1800" spc="4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a</a:t>
            </a:r>
            <a:r>
              <a:rPr dirty="0" sz="1800" spc="47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percent</a:t>
            </a:r>
            <a:r>
              <a:rPr dirty="0" sz="1800" spc="465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of </a:t>
            </a:r>
            <a:r>
              <a:rPr dirty="0" sz="1800">
                <a:latin typeface="Verdana"/>
                <a:cs typeface="Verdana"/>
              </a:rPr>
              <a:t>maximum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demand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current.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698241"/>
            <a:ext cx="9144000" cy="4509135"/>
            <a:chOff x="774839" y="2698241"/>
            <a:chExt cx="9144000" cy="450913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707" y="2698241"/>
              <a:ext cx="8641080" cy="4104132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609223" y="1997455"/>
            <a:ext cx="35223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Verdana"/>
                <a:cs typeface="Verdana"/>
              </a:rPr>
              <a:t>IEEE</a:t>
            </a:r>
            <a:r>
              <a:rPr dirty="0" sz="2400" spc="-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Std</a:t>
            </a:r>
            <a:r>
              <a:rPr dirty="0" sz="2400" spc="-1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519</a:t>
            </a:r>
            <a:r>
              <a:rPr dirty="0" baseline="24305" sz="2400">
                <a:latin typeface="Verdana"/>
                <a:cs typeface="Verdana"/>
              </a:rPr>
              <a:t>TM</a:t>
            </a:r>
            <a:r>
              <a:rPr dirty="0" baseline="24305" sz="2400" spc="359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-</a:t>
            </a:r>
            <a:r>
              <a:rPr dirty="0" sz="2400" spc="-20">
                <a:latin typeface="Verdana"/>
                <a:cs typeface="Verdana"/>
              </a:rPr>
              <a:t> 2014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79882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78637" rIns="0" bIns="0" rtlCol="0" vert="horz">
            <a:spAutoFit/>
          </a:bodyPr>
          <a:lstStyle/>
          <a:p>
            <a:pPr marL="16764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Antes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implementar</a:t>
            </a:r>
            <a:r>
              <a:rPr dirty="0" spc="-30"/>
              <a:t> </a:t>
            </a:r>
            <a:r>
              <a:rPr dirty="0" spc="-25"/>
              <a:t>una </a:t>
            </a:r>
            <a:r>
              <a:rPr dirty="0"/>
              <a:t>solución,</a:t>
            </a:r>
            <a:r>
              <a:rPr dirty="0" spc="-85"/>
              <a:t> </a:t>
            </a:r>
            <a:r>
              <a:rPr dirty="0"/>
              <a:t>es</a:t>
            </a:r>
            <a:r>
              <a:rPr dirty="0" spc="-85"/>
              <a:t> </a:t>
            </a:r>
            <a:r>
              <a:rPr dirty="0"/>
              <a:t>importante</a:t>
            </a:r>
            <a:r>
              <a:rPr dirty="0" spc="-85"/>
              <a:t> </a:t>
            </a:r>
            <a:r>
              <a:rPr dirty="0" spc="-10"/>
              <a:t>tener </a:t>
            </a:r>
            <a:r>
              <a:rPr dirty="0"/>
              <a:t>el</a:t>
            </a:r>
            <a:r>
              <a:rPr dirty="0" spc="-30"/>
              <a:t> </a:t>
            </a:r>
            <a:r>
              <a:rPr dirty="0"/>
              <a:t>problema</a:t>
            </a:r>
            <a:r>
              <a:rPr dirty="0" spc="-30"/>
              <a:t> </a:t>
            </a:r>
            <a:r>
              <a:rPr dirty="0"/>
              <a:t>bien</a:t>
            </a:r>
            <a:r>
              <a:rPr dirty="0" spc="-25"/>
              <a:t> </a:t>
            </a:r>
            <a:r>
              <a:rPr dirty="0" spc="-10"/>
              <a:t>identificado </a:t>
            </a:r>
            <a:r>
              <a:rPr dirty="0"/>
              <a:t>“</a:t>
            </a:r>
            <a:r>
              <a:rPr dirty="0" i="1">
                <a:latin typeface="Verdana"/>
                <a:cs typeface="Verdana"/>
              </a:rPr>
              <a:t>Por</a:t>
            </a:r>
            <a:r>
              <a:rPr dirty="0" spc="-10" i="1">
                <a:latin typeface="Verdana"/>
                <a:cs typeface="Verdana"/>
              </a:rPr>
              <a:t> </a:t>
            </a:r>
            <a:r>
              <a:rPr dirty="0" i="1">
                <a:latin typeface="Verdana"/>
                <a:cs typeface="Verdana"/>
              </a:rPr>
              <a:t>que</a:t>
            </a:r>
            <a:r>
              <a:rPr dirty="0" spc="-10" i="1">
                <a:latin typeface="Verdana"/>
                <a:cs typeface="Verdana"/>
              </a:rPr>
              <a:t> </a:t>
            </a:r>
            <a:r>
              <a:rPr dirty="0" i="1">
                <a:latin typeface="Verdana"/>
                <a:cs typeface="Verdana"/>
              </a:rPr>
              <a:t>puede</a:t>
            </a:r>
            <a:r>
              <a:rPr dirty="0" spc="-10" i="1">
                <a:latin typeface="Verdana"/>
                <a:cs typeface="Verdana"/>
              </a:rPr>
              <a:t> </a:t>
            </a:r>
            <a:r>
              <a:rPr dirty="0" i="1">
                <a:latin typeface="Verdana"/>
                <a:cs typeface="Verdana"/>
              </a:rPr>
              <a:t>ser</a:t>
            </a:r>
            <a:r>
              <a:rPr dirty="0" spc="-10" i="1">
                <a:latin typeface="Verdana"/>
                <a:cs typeface="Verdana"/>
              </a:rPr>
              <a:t> </a:t>
            </a:r>
            <a:r>
              <a:rPr dirty="0" i="1">
                <a:latin typeface="Verdana"/>
                <a:cs typeface="Verdana"/>
              </a:rPr>
              <a:t>el</a:t>
            </a:r>
            <a:r>
              <a:rPr dirty="0" spc="-10" i="1">
                <a:latin typeface="Verdana"/>
                <a:cs typeface="Verdana"/>
              </a:rPr>
              <a:t> remedio </a:t>
            </a:r>
            <a:r>
              <a:rPr dirty="0" i="1">
                <a:latin typeface="Verdana"/>
                <a:cs typeface="Verdana"/>
              </a:rPr>
              <a:t>peor</a:t>
            </a:r>
            <a:r>
              <a:rPr dirty="0" spc="-15" i="1">
                <a:latin typeface="Verdana"/>
                <a:cs typeface="Verdana"/>
              </a:rPr>
              <a:t> </a:t>
            </a:r>
            <a:r>
              <a:rPr dirty="0" i="1">
                <a:latin typeface="Verdana"/>
                <a:cs typeface="Verdana"/>
              </a:rPr>
              <a:t>que</a:t>
            </a:r>
            <a:r>
              <a:rPr dirty="0" spc="-15" i="1">
                <a:latin typeface="Verdana"/>
                <a:cs typeface="Verdana"/>
              </a:rPr>
              <a:t> </a:t>
            </a:r>
            <a:r>
              <a:rPr dirty="0" i="1">
                <a:latin typeface="Verdana"/>
                <a:cs typeface="Verdana"/>
              </a:rPr>
              <a:t>la</a:t>
            </a:r>
            <a:r>
              <a:rPr dirty="0" spc="-15" i="1">
                <a:latin typeface="Verdana"/>
                <a:cs typeface="Verdana"/>
              </a:rPr>
              <a:t> </a:t>
            </a:r>
            <a:r>
              <a:rPr dirty="0" spc="-10" i="1">
                <a:latin typeface="Verdana"/>
                <a:cs typeface="Verdana"/>
              </a:rPr>
              <a:t>enfermedad</a:t>
            </a:r>
            <a:r>
              <a:rPr dirty="0" spc="-10"/>
              <a:t>”.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4983" y="2185262"/>
            <a:ext cx="1800605" cy="3517571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96702" y="1975357"/>
            <a:ext cx="6217920" cy="36252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00">
                <a:solidFill>
                  <a:srgbClr val="000065"/>
                </a:solidFill>
                <a:latin typeface="Verdana"/>
                <a:cs typeface="Verdana"/>
              </a:rPr>
              <a:t>Algunas</a:t>
            </a:r>
            <a:r>
              <a:rPr dirty="0" sz="26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600" spc="-3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000065"/>
                </a:solidFill>
                <a:latin typeface="Verdana"/>
                <a:cs typeface="Verdana"/>
              </a:rPr>
              <a:t>las</a:t>
            </a:r>
            <a:r>
              <a:rPr dirty="0" sz="26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000065"/>
                </a:solidFill>
                <a:latin typeface="Verdana"/>
                <a:cs typeface="Verdana"/>
              </a:rPr>
              <a:t>soluciones</a:t>
            </a:r>
            <a:r>
              <a:rPr dirty="0" sz="26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000065"/>
                </a:solidFill>
                <a:latin typeface="Verdana"/>
                <a:cs typeface="Verdana"/>
              </a:rPr>
              <a:t>probadas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05"/>
              </a:spcBef>
            </a:pPr>
            <a:endParaRPr sz="2600">
              <a:latin typeface="Verdana"/>
              <a:cs typeface="Verdana"/>
            </a:endParaRPr>
          </a:p>
          <a:p>
            <a:pPr marL="539115" indent="-34226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539115" algn="l"/>
              </a:tabLst>
            </a:pPr>
            <a:r>
              <a:rPr dirty="0" sz="2400">
                <a:latin typeface="Verdana"/>
                <a:cs typeface="Verdana"/>
              </a:rPr>
              <a:t>Circuitos</a:t>
            </a:r>
            <a:r>
              <a:rPr dirty="0" sz="2400" spc="-120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Dedicados</a:t>
            </a:r>
            <a:endParaRPr sz="2400">
              <a:latin typeface="Verdana"/>
              <a:cs typeface="Verdana"/>
            </a:endParaRPr>
          </a:p>
          <a:p>
            <a:pPr marL="539115" indent="-342265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539115" algn="l"/>
              </a:tabLst>
            </a:pPr>
            <a:r>
              <a:rPr dirty="0" sz="2400" spc="-25">
                <a:latin typeface="Verdana"/>
                <a:cs typeface="Verdana"/>
              </a:rPr>
              <a:t>Transformadores</a:t>
            </a:r>
            <a:r>
              <a:rPr dirty="0" sz="2400" spc="-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de</a:t>
            </a:r>
            <a:r>
              <a:rPr dirty="0" sz="2400" spc="-4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Aislamiento</a:t>
            </a:r>
            <a:endParaRPr sz="2400">
              <a:latin typeface="Verdana"/>
              <a:cs typeface="Verdana"/>
            </a:endParaRPr>
          </a:p>
          <a:p>
            <a:pPr marL="539115" indent="-342265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539115" algn="l"/>
              </a:tabLst>
            </a:pPr>
            <a:r>
              <a:rPr dirty="0" sz="2400">
                <a:latin typeface="Verdana"/>
                <a:cs typeface="Verdana"/>
              </a:rPr>
              <a:t>Acondicionadores</a:t>
            </a:r>
            <a:r>
              <a:rPr dirty="0" sz="2400" spc="-8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de</a:t>
            </a:r>
            <a:r>
              <a:rPr dirty="0" sz="2400" spc="-9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Línea</a:t>
            </a:r>
            <a:endParaRPr sz="2400">
              <a:latin typeface="Verdana"/>
              <a:cs typeface="Verdana"/>
            </a:endParaRPr>
          </a:p>
          <a:p>
            <a:pPr marL="539115" indent="-342265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539115" algn="l"/>
              </a:tabLst>
            </a:pPr>
            <a:r>
              <a:rPr dirty="0" sz="2400">
                <a:latin typeface="Verdana"/>
                <a:cs typeface="Verdana"/>
              </a:rPr>
              <a:t>Uninterruptible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Power</a:t>
            </a:r>
            <a:r>
              <a:rPr dirty="0" sz="2400" spc="-1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Supply</a:t>
            </a:r>
            <a:r>
              <a:rPr dirty="0" sz="2400" spc="-10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(U.P.S)</a:t>
            </a:r>
            <a:endParaRPr sz="2400">
              <a:latin typeface="Verdana"/>
              <a:cs typeface="Verdana"/>
            </a:endParaRPr>
          </a:p>
          <a:p>
            <a:pPr marL="539115" indent="-342265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539115" algn="l"/>
              </a:tabLst>
            </a:pPr>
            <a:r>
              <a:rPr dirty="0" sz="2400">
                <a:latin typeface="Verdana"/>
                <a:cs typeface="Verdana"/>
              </a:rPr>
              <a:t>Filtros</a:t>
            </a:r>
            <a:r>
              <a:rPr dirty="0" sz="2400" spc="-30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de</a:t>
            </a:r>
            <a:r>
              <a:rPr dirty="0" sz="2400" spc="-25">
                <a:latin typeface="Verdana"/>
                <a:cs typeface="Verdana"/>
              </a:rPr>
              <a:t> </a:t>
            </a:r>
            <a:r>
              <a:rPr dirty="0" sz="2400" spc="-10">
                <a:latin typeface="Verdana"/>
                <a:cs typeface="Verdana"/>
              </a:rPr>
              <a:t>Armónicas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99983" y="2526029"/>
            <a:ext cx="6851650" cy="3203575"/>
            <a:chOff x="1799983" y="2526029"/>
            <a:chExt cx="6851650" cy="3203575"/>
          </a:xfrm>
        </p:grpSpPr>
        <p:sp>
          <p:nvSpPr>
            <p:cNvPr id="3" name="object 3" descr=""/>
            <p:cNvSpPr/>
            <p:nvPr/>
          </p:nvSpPr>
          <p:spPr>
            <a:xfrm>
              <a:off x="4342523" y="5193804"/>
              <a:ext cx="288925" cy="104775"/>
            </a:xfrm>
            <a:custGeom>
              <a:avLst/>
              <a:gdLst/>
              <a:ahLst/>
              <a:cxnLst/>
              <a:rect l="l" t="t" r="r" b="b"/>
              <a:pathLst>
                <a:path w="288925" h="104775">
                  <a:moveTo>
                    <a:pt x="192024" y="102870"/>
                  </a:moveTo>
                  <a:lnTo>
                    <a:pt x="98298" y="101346"/>
                  </a:lnTo>
                  <a:lnTo>
                    <a:pt x="98298" y="102870"/>
                  </a:lnTo>
                  <a:lnTo>
                    <a:pt x="192024" y="104394"/>
                  </a:lnTo>
                  <a:lnTo>
                    <a:pt x="192024" y="102870"/>
                  </a:lnTo>
                  <a:close/>
                </a:path>
                <a:path w="288925" h="104775">
                  <a:moveTo>
                    <a:pt x="228600" y="48768"/>
                  </a:moveTo>
                  <a:lnTo>
                    <a:pt x="60198" y="47244"/>
                  </a:lnTo>
                  <a:lnTo>
                    <a:pt x="60198" y="48768"/>
                  </a:lnTo>
                  <a:lnTo>
                    <a:pt x="228600" y="50292"/>
                  </a:lnTo>
                  <a:lnTo>
                    <a:pt x="228600" y="48768"/>
                  </a:lnTo>
                  <a:close/>
                </a:path>
                <a:path w="288925" h="104775">
                  <a:moveTo>
                    <a:pt x="288798" y="1524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288798" y="3048"/>
                  </a:lnTo>
                  <a:lnTo>
                    <a:pt x="288798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61426" y="5261609"/>
              <a:ext cx="119634" cy="15773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024508" y="5262384"/>
              <a:ext cx="161925" cy="157480"/>
            </a:xfrm>
            <a:custGeom>
              <a:avLst/>
              <a:gdLst/>
              <a:ahLst/>
              <a:cxnLst/>
              <a:rect l="l" t="t" r="r" b="b"/>
              <a:pathLst>
                <a:path w="161925" h="157479">
                  <a:moveTo>
                    <a:pt x="58674" y="154686"/>
                  </a:moveTo>
                  <a:lnTo>
                    <a:pt x="44196" y="154686"/>
                  </a:lnTo>
                  <a:lnTo>
                    <a:pt x="44958" y="155448"/>
                  </a:lnTo>
                  <a:lnTo>
                    <a:pt x="30480" y="147066"/>
                  </a:lnTo>
                  <a:lnTo>
                    <a:pt x="30480" y="147828"/>
                  </a:lnTo>
                  <a:lnTo>
                    <a:pt x="22860" y="125730"/>
                  </a:lnTo>
                  <a:lnTo>
                    <a:pt x="22860" y="54013"/>
                  </a:lnTo>
                  <a:lnTo>
                    <a:pt x="52578" y="54864"/>
                  </a:lnTo>
                  <a:lnTo>
                    <a:pt x="52578" y="53340"/>
                  </a:lnTo>
                  <a:lnTo>
                    <a:pt x="22860" y="52489"/>
                  </a:lnTo>
                  <a:lnTo>
                    <a:pt x="22860" y="0"/>
                  </a:lnTo>
                  <a:lnTo>
                    <a:pt x="21336" y="0"/>
                  </a:lnTo>
                  <a:lnTo>
                    <a:pt x="21336" y="52438"/>
                  </a:lnTo>
                  <a:lnTo>
                    <a:pt x="0" y="51816"/>
                  </a:lnTo>
                  <a:lnTo>
                    <a:pt x="0" y="53340"/>
                  </a:lnTo>
                  <a:lnTo>
                    <a:pt x="21336" y="53962"/>
                  </a:lnTo>
                  <a:lnTo>
                    <a:pt x="21336" y="125730"/>
                  </a:lnTo>
                  <a:lnTo>
                    <a:pt x="29718" y="147828"/>
                  </a:lnTo>
                  <a:lnTo>
                    <a:pt x="29718" y="148590"/>
                  </a:lnTo>
                  <a:lnTo>
                    <a:pt x="44196" y="156210"/>
                  </a:lnTo>
                  <a:lnTo>
                    <a:pt x="44196" y="156972"/>
                  </a:lnTo>
                  <a:lnTo>
                    <a:pt x="44958" y="156972"/>
                  </a:lnTo>
                  <a:lnTo>
                    <a:pt x="58674" y="156972"/>
                  </a:lnTo>
                  <a:lnTo>
                    <a:pt x="58674" y="154686"/>
                  </a:lnTo>
                  <a:close/>
                </a:path>
                <a:path w="161925" h="157479">
                  <a:moveTo>
                    <a:pt x="161544" y="51816"/>
                  </a:moveTo>
                  <a:lnTo>
                    <a:pt x="139446" y="51816"/>
                  </a:lnTo>
                  <a:lnTo>
                    <a:pt x="124968" y="60198"/>
                  </a:lnTo>
                  <a:lnTo>
                    <a:pt x="110490" y="73914"/>
                  </a:lnTo>
                  <a:lnTo>
                    <a:pt x="110490" y="74676"/>
                  </a:lnTo>
                  <a:lnTo>
                    <a:pt x="104584" y="90246"/>
                  </a:lnTo>
                  <a:lnTo>
                    <a:pt x="105143" y="52578"/>
                  </a:lnTo>
                  <a:lnTo>
                    <a:pt x="103619" y="52578"/>
                  </a:lnTo>
                  <a:lnTo>
                    <a:pt x="102997" y="94424"/>
                  </a:lnTo>
                  <a:lnTo>
                    <a:pt x="102108" y="96774"/>
                  </a:lnTo>
                  <a:lnTo>
                    <a:pt x="102946" y="97205"/>
                  </a:lnTo>
                  <a:lnTo>
                    <a:pt x="102095" y="155448"/>
                  </a:lnTo>
                  <a:lnTo>
                    <a:pt x="103619" y="155448"/>
                  </a:lnTo>
                  <a:lnTo>
                    <a:pt x="104508" y="95224"/>
                  </a:lnTo>
                  <a:lnTo>
                    <a:pt x="125730" y="60960"/>
                  </a:lnTo>
                  <a:lnTo>
                    <a:pt x="140208" y="53340"/>
                  </a:lnTo>
                  <a:lnTo>
                    <a:pt x="161544" y="53340"/>
                  </a:lnTo>
                  <a:lnTo>
                    <a:pt x="161544" y="51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3376" y="5314187"/>
              <a:ext cx="97535" cy="10515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861427" y="5520702"/>
              <a:ext cx="570230" cy="208915"/>
            </a:xfrm>
            <a:custGeom>
              <a:avLst/>
              <a:gdLst/>
              <a:ahLst/>
              <a:cxnLst/>
              <a:rect l="l" t="t" r="r" b="b"/>
              <a:pathLst>
                <a:path w="570229" h="208914">
                  <a:moveTo>
                    <a:pt x="96520" y="0"/>
                  </a:moveTo>
                  <a:lnTo>
                    <a:pt x="1270" y="0"/>
                  </a:lnTo>
                  <a:lnTo>
                    <a:pt x="0" y="0"/>
                  </a:lnTo>
                  <a:lnTo>
                    <a:pt x="0" y="156210"/>
                  </a:lnTo>
                  <a:lnTo>
                    <a:pt x="762" y="156210"/>
                  </a:lnTo>
                  <a:lnTo>
                    <a:pt x="762" y="156972"/>
                  </a:lnTo>
                  <a:lnTo>
                    <a:pt x="96012" y="158496"/>
                  </a:lnTo>
                  <a:lnTo>
                    <a:pt x="96012" y="156972"/>
                  </a:lnTo>
                  <a:lnTo>
                    <a:pt x="1524" y="155460"/>
                  </a:lnTo>
                  <a:lnTo>
                    <a:pt x="1524" y="76225"/>
                  </a:lnTo>
                  <a:lnTo>
                    <a:pt x="59436" y="77724"/>
                  </a:lnTo>
                  <a:lnTo>
                    <a:pt x="60198" y="76200"/>
                  </a:lnTo>
                  <a:lnTo>
                    <a:pt x="1524" y="74701"/>
                  </a:lnTo>
                  <a:lnTo>
                    <a:pt x="1524" y="1524"/>
                  </a:lnTo>
                  <a:lnTo>
                    <a:pt x="96520" y="1524"/>
                  </a:lnTo>
                  <a:lnTo>
                    <a:pt x="96520" y="0"/>
                  </a:lnTo>
                  <a:close/>
                </a:path>
                <a:path w="570229" h="208914">
                  <a:moveTo>
                    <a:pt x="232410" y="208788"/>
                  </a:moveTo>
                  <a:lnTo>
                    <a:pt x="230124" y="53340"/>
                  </a:lnTo>
                  <a:lnTo>
                    <a:pt x="229362" y="53340"/>
                  </a:lnTo>
                  <a:lnTo>
                    <a:pt x="229362" y="133350"/>
                  </a:lnTo>
                  <a:lnTo>
                    <a:pt x="214884" y="147828"/>
                  </a:lnTo>
                  <a:lnTo>
                    <a:pt x="198882" y="155448"/>
                  </a:lnTo>
                  <a:lnTo>
                    <a:pt x="177546" y="155448"/>
                  </a:lnTo>
                  <a:lnTo>
                    <a:pt x="163068" y="147828"/>
                  </a:lnTo>
                  <a:lnTo>
                    <a:pt x="163830" y="147828"/>
                  </a:lnTo>
                  <a:lnTo>
                    <a:pt x="149352" y="133350"/>
                  </a:lnTo>
                  <a:lnTo>
                    <a:pt x="149352" y="134112"/>
                  </a:lnTo>
                  <a:lnTo>
                    <a:pt x="141732" y="111252"/>
                  </a:lnTo>
                  <a:lnTo>
                    <a:pt x="141732" y="97536"/>
                  </a:lnTo>
                  <a:lnTo>
                    <a:pt x="149352" y="75438"/>
                  </a:lnTo>
                  <a:lnTo>
                    <a:pt x="149352" y="76200"/>
                  </a:lnTo>
                  <a:lnTo>
                    <a:pt x="163068" y="61036"/>
                  </a:lnTo>
                  <a:lnTo>
                    <a:pt x="163830" y="60198"/>
                  </a:lnTo>
                  <a:lnTo>
                    <a:pt x="163068" y="60198"/>
                  </a:lnTo>
                  <a:lnTo>
                    <a:pt x="177546" y="54102"/>
                  </a:lnTo>
                  <a:lnTo>
                    <a:pt x="198882" y="54102"/>
                  </a:lnTo>
                  <a:lnTo>
                    <a:pt x="199644" y="54381"/>
                  </a:lnTo>
                  <a:lnTo>
                    <a:pt x="214884" y="60198"/>
                  </a:lnTo>
                  <a:lnTo>
                    <a:pt x="228815" y="75603"/>
                  </a:lnTo>
                  <a:lnTo>
                    <a:pt x="229362" y="133350"/>
                  </a:lnTo>
                  <a:lnTo>
                    <a:pt x="229362" y="53340"/>
                  </a:lnTo>
                  <a:lnTo>
                    <a:pt x="228600" y="53340"/>
                  </a:lnTo>
                  <a:lnTo>
                    <a:pt x="228790" y="73215"/>
                  </a:lnTo>
                  <a:lnTo>
                    <a:pt x="215646" y="58674"/>
                  </a:lnTo>
                  <a:lnTo>
                    <a:pt x="199644" y="52578"/>
                  </a:lnTo>
                  <a:lnTo>
                    <a:pt x="176784" y="52578"/>
                  </a:lnTo>
                  <a:lnTo>
                    <a:pt x="162306" y="58674"/>
                  </a:lnTo>
                  <a:lnTo>
                    <a:pt x="147828" y="74676"/>
                  </a:lnTo>
                  <a:lnTo>
                    <a:pt x="140208" y="97536"/>
                  </a:lnTo>
                  <a:lnTo>
                    <a:pt x="140208" y="112014"/>
                  </a:lnTo>
                  <a:lnTo>
                    <a:pt x="141732" y="116433"/>
                  </a:lnTo>
                  <a:lnTo>
                    <a:pt x="147828" y="134112"/>
                  </a:lnTo>
                  <a:lnTo>
                    <a:pt x="147828" y="134874"/>
                  </a:lnTo>
                  <a:lnTo>
                    <a:pt x="162306" y="148590"/>
                  </a:lnTo>
                  <a:lnTo>
                    <a:pt x="162306" y="149352"/>
                  </a:lnTo>
                  <a:lnTo>
                    <a:pt x="163068" y="149745"/>
                  </a:lnTo>
                  <a:lnTo>
                    <a:pt x="176784" y="156972"/>
                  </a:lnTo>
                  <a:lnTo>
                    <a:pt x="199644" y="156972"/>
                  </a:lnTo>
                  <a:lnTo>
                    <a:pt x="215646" y="149352"/>
                  </a:lnTo>
                  <a:lnTo>
                    <a:pt x="215646" y="148590"/>
                  </a:lnTo>
                  <a:lnTo>
                    <a:pt x="229400" y="135559"/>
                  </a:lnTo>
                  <a:lnTo>
                    <a:pt x="230124" y="208788"/>
                  </a:lnTo>
                  <a:lnTo>
                    <a:pt x="232410" y="208788"/>
                  </a:lnTo>
                  <a:close/>
                </a:path>
                <a:path w="570229" h="208914">
                  <a:moveTo>
                    <a:pt x="365760" y="156210"/>
                  </a:moveTo>
                  <a:lnTo>
                    <a:pt x="363474" y="53340"/>
                  </a:lnTo>
                  <a:lnTo>
                    <a:pt x="361950" y="53340"/>
                  </a:lnTo>
                  <a:lnTo>
                    <a:pt x="363016" y="126034"/>
                  </a:lnTo>
                  <a:lnTo>
                    <a:pt x="362724" y="125730"/>
                  </a:lnTo>
                  <a:lnTo>
                    <a:pt x="340626" y="147828"/>
                  </a:lnTo>
                  <a:lnTo>
                    <a:pt x="324624" y="155448"/>
                  </a:lnTo>
                  <a:lnTo>
                    <a:pt x="303288" y="155448"/>
                  </a:lnTo>
                  <a:lnTo>
                    <a:pt x="288810" y="147828"/>
                  </a:lnTo>
                  <a:lnTo>
                    <a:pt x="281190" y="125730"/>
                  </a:lnTo>
                  <a:lnTo>
                    <a:pt x="281190" y="53340"/>
                  </a:lnTo>
                  <a:lnTo>
                    <a:pt x="279666" y="53340"/>
                  </a:lnTo>
                  <a:lnTo>
                    <a:pt x="279666" y="126492"/>
                  </a:lnTo>
                  <a:lnTo>
                    <a:pt x="288048" y="148590"/>
                  </a:lnTo>
                  <a:lnTo>
                    <a:pt x="288048" y="149352"/>
                  </a:lnTo>
                  <a:lnTo>
                    <a:pt x="302526" y="156972"/>
                  </a:lnTo>
                  <a:lnTo>
                    <a:pt x="325386" y="156972"/>
                  </a:lnTo>
                  <a:lnTo>
                    <a:pt x="341388" y="149352"/>
                  </a:lnTo>
                  <a:lnTo>
                    <a:pt x="341388" y="148590"/>
                  </a:lnTo>
                  <a:lnTo>
                    <a:pt x="363029" y="126949"/>
                  </a:lnTo>
                  <a:lnTo>
                    <a:pt x="363474" y="156210"/>
                  </a:lnTo>
                  <a:lnTo>
                    <a:pt x="365760" y="156210"/>
                  </a:lnTo>
                  <a:close/>
                </a:path>
                <a:path w="570229" h="208914">
                  <a:moveTo>
                    <a:pt x="432066" y="156210"/>
                  </a:moveTo>
                  <a:lnTo>
                    <a:pt x="430542" y="53340"/>
                  </a:lnTo>
                  <a:lnTo>
                    <a:pt x="429018" y="53340"/>
                  </a:lnTo>
                  <a:lnTo>
                    <a:pt x="430542" y="156210"/>
                  </a:lnTo>
                  <a:lnTo>
                    <a:pt x="432066" y="156210"/>
                  </a:lnTo>
                  <a:close/>
                </a:path>
                <a:path w="570229" h="208914">
                  <a:moveTo>
                    <a:pt x="436626" y="8382"/>
                  </a:moveTo>
                  <a:lnTo>
                    <a:pt x="435444" y="7086"/>
                  </a:lnTo>
                  <a:lnTo>
                    <a:pt x="435444" y="8763"/>
                  </a:lnTo>
                  <a:lnTo>
                    <a:pt x="428320" y="15240"/>
                  </a:lnTo>
                  <a:lnTo>
                    <a:pt x="427482" y="16002"/>
                  </a:lnTo>
                  <a:lnTo>
                    <a:pt x="428244" y="15303"/>
                  </a:lnTo>
                  <a:lnTo>
                    <a:pt x="428244" y="15163"/>
                  </a:lnTo>
                  <a:lnTo>
                    <a:pt x="422490" y="8763"/>
                  </a:lnTo>
                  <a:lnTo>
                    <a:pt x="427482" y="3213"/>
                  </a:lnTo>
                  <a:lnTo>
                    <a:pt x="428244" y="2362"/>
                  </a:lnTo>
                  <a:lnTo>
                    <a:pt x="428244" y="2209"/>
                  </a:lnTo>
                  <a:lnTo>
                    <a:pt x="429006" y="2908"/>
                  </a:lnTo>
                  <a:lnTo>
                    <a:pt x="435444" y="8763"/>
                  </a:lnTo>
                  <a:lnTo>
                    <a:pt x="435444" y="7086"/>
                  </a:lnTo>
                  <a:lnTo>
                    <a:pt x="429006" y="0"/>
                  </a:lnTo>
                  <a:lnTo>
                    <a:pt x="427482" y="0"/>
                  </a:lnTo>
                  <a:lnTo>
                    <a:pt x="421386" y="8382"/>
                  </a:lnTo>
                  <a:lnTo>
                    <a:pt x="421386" y="9144"/>
                  </a:lnTo>
                  <a:lnTo>
                    <a:pt x="427482" y="16764"/>
                  </a:lnTo>
                  <a:lnTo>
                    <a:pt x="427482" y="17526"/>
                  </a:lnTo>
                  <a:lnTo>
                    <a:pt x="428244" y="17526"/>
                  </a:lnTo>
                  <a:lnTo>
                    <a:pt x="429006" y="16764"/>
                  </a:lnTo>
                  <a:lnTo>
                    <a:pt x="435864" y="9906"/>
                  </a:lnTo>
                  <a:lnTo>
                    <a:pt x="436626" y="9144"/>
                  </a:lnTo>
                  <a:lnTo>
                    <a:pt x="436626" y="8382"/>
                  </a:lnTo>
                  <a:close/>
                </a:path>
                <a:path w="570229" h="208914">
                  <a:moveTo>
                    <a:pt x="569976" y="97536"/>
                  </a:moveTo>
                  <a:lnTo>
                    <a:pt x="568452" y="92964"/>
                  </a:lnTo>
                  <a:lnTo>
                    <a:pt x="568452" y="97536"/>
                  </a:lnTo>
                  <a:lnTo>
                    <a:pt x="568452" y="111252"/>
                  </a:lnTo>
                  <a:lnTo>
                    <a:pt x="560832" y="134112"/>
                  </a:lnTo>
                  <a:lnTo>
                    <a:pt x="560832" y="133350"/>
                  </a:lnTo>
                  <a:lnTo>
                    <a:pt x="546354" y="147828"/>
                  </a:lnTo>
                  <a:lnTo>
                    <a:pt x="547116" y="147828"/>
                  </a:lnTo>
                  <a:lnTo>
                    <a:pt x="532638" y="155448"/>
                  </a:lnTo>
                  <a:lnTo>
                    <a:pt x="511302" y="155448"/>
                  </a:lnTo>
                  <a:lnTo>
                    <a:pt x="495300" y="147828"/>
                  </a:lnTo>
                  <a:lnTo>
                    <a:pt x="482384" y="134924"/>
                  </a:lnTo>
                  <a:lnTo>
                    <a:pt x="481799" y="75120"/>
                  </a:lnTo>
                  <a:lnTo>
                    <a:pt x="495300" y="60198"/>
                  </a:lnTo>
                  <a:lnTo>
                    <a:pt x="510540" y="54381"/>
                  </a:lnTo>
                  <a:lnTo>
                    <a:pt x="511302" y="54102"/>
                  </a:lnTo>
                  <a:lnTo>
                    <a:pt x="532638" y="54102"/>
                  </a:lnTo>
                  <a:lnTo>
                    <a:pt x="547116" y="60198"/>
                  </a:lnTo>
                  <a:lnTo>
                    <a:pt x="546354" y="60198"/>
                  </a:lnTo>
                  <a:lnTo>
                    <a:pt x="547116" y="61036"/>
                  </a:lnTo>
                  <a:lnTo>
                    <a:pt x="560832" y="76200"/>
                  </a:lnTo>
                  <a:lnTo>
                    <a:pt x="560832" y="75438"/>
                  </a:lnTo>
                  <a:lnTo>
                    <a:pt x="568452" y="97536"/>
                  </a:lnTo>
                  <a:lnTo>
                    <a:pt x="568452" y="92964"/>
                  </a:lnTo>
                  <a:lnTo>
                    <a:pt x="562356" y="74676"/>
                  </a:lnTo>
                  <a:lnTo>
                    <a:pt x="547878" y="58674"/>
                  </a:lnTo>
                  <a:lnTo>
                    <a:pt x="533400" y="52578"/>
                  </a:lnTo>
                  <a:lnTo>
                    <a:pt x="510540" y="52578"/>
                  </a:lnTo>
                  <a:lnTo>
                    <a:pt x="494538" y="58674"/>
                  </a:lnTo>
                  <a:lnTo>
                    <a:pt x="481774" y="72771"/>
                  </a:lnTo>
                  <a:lnTo>
                    <a:pt x="481596" y="53340"/>
                  </a:lnTo>
                  <a:lnTo>
                    <a:pt x="480072" y="53340"/>
                  </a:lnTo>
                  <a:lnTo>
                    <a:pt x="480275" y="74434"/>
                  </a:lnTo>
                  <a:lnTo>
                    <a:pt x="480060" y="74676"/>
                  </a:lnTo>
                  <a:lnTo>
                    <a:pt x="480275" y="75133"/>
                  </a:lnTo>
                  <a:lnTo>
                    <a:pt x="480847" y="133388"/>
                  </a:lnTo>
                  <a:lnTo>
                    <a:pt x="480060" y="134874"/>
                  </a:lnTo>
                  <a:lnTo>
                    <a:pt x="480872" y="135661"/>
                  </a:lnTo>
                  <a:lnTo>
                    <a:pt x="481596" y="208788"/>
                  </a:lnTo>
                  <a:lnTo>
                    <a:pt x="483120" y="208788"/>
                  </a:lnTo>
                  <a:lnTo>
                    <a:pt x="482409" y="137109"/>
                  </a:lnTo>
                  <a:lnTo>
                    <a:pt x="494538" y="148590"/>
                  </a:lnTo>
                  <a:lnTo>
                    <a:pt x="494538" y="149352"/>
                  </a:lnTo>
                  <a:lnTo>
                    <a:pt x="510540" y="156972"/>
                  </a:lnTo>
                  <a:lnTo>
                    <a:pt x="533400" y="156972"/>
                  </a:lnTo>
                  <a:lnTo>
                    <a:pt x="547116" y="149745"/>
                  </a:lnTo>
                  <a:lnTo>
                    <a:pt x="547878" y="149352"/>
                  </a:lnTo>
                  <a:lnTo>
                    <a:pt x="547878" y="148590"/>
                  </a:lnTo>
                  <a:lnTo>
                    <a:pt x="562356" y="134874"/>
                  </a:lnTo>
                  <a:lnTo>
                    <a:pt x="562356" y="134112"/>
                  </a:lnTo>
                  <a:lnTo>
                    <a:pt x="568452" y="116433"/>
                  </a:lnTo>
                  <a:lnTo>
                    <a:pt x="569976" y="112014"/>
                  </a:lnTo>
                  <a:lnTo>
                    <a:pt x="569976" y="975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82469" y="5573267"/>
              <a:ext cx="96774" cy="10439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9983" y="2526029"/>
              <a:ext cx="6851650" cy="308152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426843" y="3350513"/>
              <a:ext cx="2540" cy="154305"/>
            </a:xfrm>
            <a:custGeom>
              <a:avLst/>
              <a:gdLst/>
              <a:ahLst/>
              <a:cxnLst/>
              <a:rect l="l" t="t" r="r" b="b"/>
              <a:pathLst>
                <a:path w="2540" h="154304">
                  <a:moveTo>
                    <a:pt x="2285" y="0"/>
                  </a:moveTo>
                  <a:lnTo>
                    <a:pt x="1523" y="0"/>
                  </a:lnTo>
                  <a:lnTo>
                    <a:pt x="0" y="153924"/>
                  </a:lnTo>
                  <a:lnTo>
                    <a:pt x="761" y="153924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85517" y="3401567"/>
              <a:ext cx="89153" cy="103632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5855341" y="2184146"/>
            <a:ext cx="1175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Bus</a:t>
            </a:r>
            <a:r>
              <a:rPr dirty="0" sz="1800" spc="-10" b="1">
                <a:latin typeface="Times New Roman"/>
                <a:cs typeface="Times New Roman"/>
              </a:rPr>
              <a:t> Común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2116969" y="1869439"/>
            <a:ext cx="35242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Verdana"/>
                <a:cs typeface="Verdana"/>
              </a:rPr>
              <a:t>Circuitos</a:t>
            </a:r>
            <a:r>
              <a:rPr dirty="0" sz="2800" spc="-4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Dedicados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33333" y="2891027"/>
            <a:ext cx="5855335" cy="2471420"/>
            <a:chOff x="1933333" y="2891027"/>
            <a:chExt cx="5855335" cy="24714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2709" y="4006595"/>
              <a:ext cx="139446" cy="21336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7353" y="3998975"/>
              <a:ext cx="162306" cy="12877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082431" y="3579888"/>
              <a:ext cx="2634615" cy="1081405"/>
            </a:xfrm>
            <a:custGeom>
              <a:avLst/>
              <a:gdLst/>
              <a:ahLst/>
              <a:cxnLst/>
              <a:rect l="l" t="t" r="r" b="b"/>
              <a:pathLst>
                <a:path w="2634615" h="1081404">
                  <a:moveTo>
                    <a:pt x="294894" y="525780"/>
                  </a:moveTo>
                  <a:lnTo>
                    <a:pt x="85890" y="527050"/>
                  </a:lnTo>
                  <a:lnTo>
                    <a:pt x="86106" y="526542"/>
                  </a:lnTo>
                  <a:lnTo>
                    <a:pt x="85344" y="526161"/>
                  </a:lnTo>
                  <a:lnTo>
                    <a:pt x="86106" y="525780"/>
                  </a:lnTo>
                  <a:lnTo>
                    <a:pt x="73152" y="496062"/>
                  </a:lnTo>
                  <a:lnTo>
                    <a:pt x="73152" y="495300"/>
                  </a:lnTo>
                  <a:lnTo>
                    <a:pt x="71628" y="495300"/>
                  </a:lnTo>
                  <a:lnTo>
                    <a:pt x="71628" y="496062"/>
                  </a:lnTo>
                  <a:lnTo>
                    <a:pt x="71628" y="496519"/>
                  </a:lnTo>
                  <a:lnTo>
                    <a:pt x="42672" y="484632"/>
                  </a:lnTo>
                  <a:lnTo>
                    <a:pt x="42672" y="483870"/>
                  </a:lnTo>
                  <a:lnTo>
                    <a:pt x="41910" y="483870"/>
                  </a:lnTo>
                  <a:lnTo>
                    <a:pt x="41910" y="484632"/>
                  </a:lnTo>
                  <a:lnTo>
                    <a:pt x="41148" y="484632"/>
                  </a:lnTo>
                  <a:lnTo>
                    <a:pt x="41148" y="484962"/>
                  </a:lnTo>
                  <a:lnTo>
                    <a:pt x="14516" y="496176"/>
                  </a:lnTo>
                  <a:lnTo>
                    <a:pt x="14478" y="495300"/>
                  </a:lnTo>
                  <a:lnTo>
                    <a:pt x="13716" y="495300"/>
                  </a:lnTo>
                  <a:lnTo>
                    <a:pt x="12954" y="495300"/>
                  </a:lnTo>
                  <a:lnTo>
                    <a:pt x="12954" y="496062"/>
                  </a:lnTo>
                  <a:lnTo>
                    <a:pt x="0" y="525780"/>
                  </a:lnTo>
                  <a:lnTo>
                    <a:pt x="0" y="526542"/>
                  </a:lnTo>
                  <a:lnTo>
                    <a:pt x="12954" y="557022"/>
                  </a:lnTo>
                  <a:lnTo>
                    <a:pt x="14478" y="557022"/>
                  </a:lnTo>
                  <a:lnTo>
                    <a:pt x="14478" y="556260"/>
                  </a:lnTo>
                  <a:lnTo>
                    <a:pt x="41148" y="568121"/>
                  </a:lnTo>
                  <a:lnTo>
                    <a:pt x="41148" y="568452"/>
                  </a:lnTo>
                  <a:lnTo>
                    <a:pt x="41910" y="568452"/>
                  </a:lnTo>
                  <a:lnTo>
                    <a:pt x="42672" y="568452"/>
                  </a:lnTo>
                  <a:lnTo>
                    <a:pt x="71196" y="556031"/>
                  </a:lnTo>
                  <a:lnTo>
                    <a:pt x="71628" y="557022"/>
                  </a:lnTo>
                  <a:lnTo>
                    <a:pt x="73152" y="557022"/>
                  </a:lnTo>
                  <a:lnTo>
                    <a:pt x="85242" y="528574"/>
                  </a:lnTo>
                  <a:lnTo>
                    <a:pt x="294894" y="527304"/>
                  </a:lnTo>
                  <a:lnTo>
                    <a:pt x="294894" y="525780"/>
                  </a:lnTo>
                  <a:close/>
                </a:path>
                <a:path w="2634615" h="1081404">
                  <a:moveTo>
                    <a:pt x="539496" y="525780"/>
                  </a:moveTo>
                  <a:lnTo>
                    <a:pt x="294894" y="393954"/>
                  </a:lnTo>
                  <a:lnTo>
                    <a:pt x="294132" y="395478"/>
                  </a:lnTo>
                  <a:lnTo>
                    <a:pt x="538734" y="527304"/>
                  </a:lnTo>
                  <a:lnTo>
                    <a:pt x="539496" y="525780"/>
                  </a:lnTo>
                  <a:close/>
                </a:path>
                <a:path w="2634615" h="1081404">
                  <a:moveTo>
                    <a:pt x="705612" y="525780"/>
                  </a:moveTo>
                  <a:lnTo>
                    <a:pt x="538734" y="527304"/>
                  </a:lnTo>
                  <a:lnTo>
                    <a:pt x="538734" y="528828"/>
                  </a:lnTo>
                  <a:lnTo>
                    <a:pt x="705612" y="527304"/>
                  </a:lnTo>
                  <a:lnTo>
                    <a:pt x="705612" y="525780"/>
                  </a:lnTo>
                  <a:close/>
                </a:path>
                <a:path w="2634615" h="1081404">
                  <a:moveTo>
                    <a:pt x="1641348" y="933754"/>
                  </a:moveTo>
                  <a:lnTo>
                    <a:pt x="1599438" y="950976"/>
                  </a:lnTo>
                  <a:lnTo>
                    <a:pt x="1574292" y="952500"/>
                  </a:lnTo>
                  <a:lnTo>
                    <a:pt x="1574292" y="954024"/>
                  </a:lnTo>
                  <a:lnTo>
                    <a:pt x="1599438" y="952500"/>
                  </a:lnTo>
                  <a:lnTo>
                    <a:pt x="1641348" y="935583"/>
                  </a:lnTo>
                  <a:lnTo>
                    <a:pt x="1641348" y="934212"/>
                  </a:lnTo>
                  <a:lnTo>
                    <a:pt x="1641348" y="933754"/>
                  </a:lnTo>
                  <a:close/>
                </a:path>
                <a:path w="2634615" h="1081404">
                  <a:moveTo>
                    <a:pt x="1660398" y="891540"/>
                  </a:moveTo>
                  <a:lnTo>
                    <a:pt x="1658874" y="890778"/>
                  </a:lnTo>
                  <a:lnTo>
                    <a:pt x="1641563" y="933665"/>
                  </a:lnTo>
                  <a:lnTo>
                    <a:pt x="1641563" y="933996"/>
                  </a:lnTo>
                  <a:lnTo>
                    <a:pt x="1641563" y="935494"/>
                  </a:lnTo>
                  <a:lnTo>
                    <a:pt x="1642110" y="935278"/>
                  </a:lnTo>
                  <a:lnTo>
                    <a:pt x="1642872" y="934974"/>
                  </a:lnTo>
                  <a:lnTo>
                    <a:pt x="1642872" y="934212"/>
                  </a:lnTo>
                  <a:lnTo>
                    <a:pt x="1660398" y="891540"/>
                  </a:lnTo>
                  <a:close/>
                </a:path>
                <a:path w="2634615" h="1081404">
                  <a:moveTo>
                    <a:pt x="1660398" y="750570"/>
                  </a:moveTo>
                  <a:lnTo>
                    <a:pt x="1658874" y="749808"/>
                  </a:lnTo>
                  <a:lnTo>
                    <a:pt x="1641348" y="792480"/>
                  </a:lnTo>
                  <a:lnTo>
                    <a:pt x="1642110" y="792480"/>
                  </a:lnTo>
                  <a:lnTo>
                    <a:pt x="1599438" y="810006"/>
                  </a:lnTo>
                  <a:lnTo>
                    <a:pt x="1586865" y="810768"/>
                  </a:lnTo>
                  <a:lnTo>
                    <a:pt x="1574292" y="810006"/>
                  </a:lnTo>
                  <a:lnTo>
                    <a:pt x="1574292" y="811530"/>
                  </a:lnTo>
                  <a:lnTo>
                    <a:pt x="1574292" y="813054"/>
                  </a:lnTo>
                  <a:lnTo>
                    <a:pt x="1586865" y="812292"/>
                  </a:lnTo>
                  <a:lnTo>
                    <a:pt x="1599438" y="813054"/>
                  </a:lnTo>
                  <a:lnTo>
                    <a:pt x="1599438" y="811530"/>
                  </a:lnTo>
                  <a:lnTo>
                    <a:pt x="1642872" y="794004"/>
                  </a:lnTo>
                  <a:lnTo>
                    <a:pt x="1642872" y="793242"/>
                  </a:lnTo>
                  <a:lnTo>
                    <a:pt x="1660398" y="750570"/>
                  </a:lnTo>
                  <a:close/>
                </a:path>
                <a:path w="2634615" h="1081404">
                  <a:moveTo>
                    <a:pt x="1660398" y="607314"/>
                  </a:moveTo>
                  <a:lnTo>
                    <a:pt x="1658874" y="607314"/>
                  </a:lnTo>
                  <a:lnTo>
                    <a:pt x="1641563" y="649439"/>
                  </a:lnTo>
                  <a:lnTo>
                    <a:pt x="1641563" y="649770"/>
                  </a:lnTo>
                  <a:lnTo>
                    <a:pt x="1641563" y="651268"/>
                  </a:lnTo>
                  <a:lnTo>
                    <a:pt x="1642110" y="651052"/>
                  </a:lnTo>
                  <a:lnTo>
                    <a:pt x="1642872" y="650748"/>
                  </a:lnTo>
                  <a:lnTo>
                    <a:pt x="1660398" y="607314"/>
                  </a:lnTo>
                  <a:close/>
                </a:path>
                <a:path w="2634615" h="1081404">
                  <a:moveTo>
                    <a:pt x="1660398" y="324612"/>
                  </a:moveTo>
                  <a:lnTo>
                    <a:pt x="1658874" y="324612"/>
                  </a:lnTo>
                  <a:lnTo>
                    <a:pt x="1641563" y="366737"/>
                  </a:lnTo>
                  <a:lnTo>
                    <a:pt x="1641563" y="367068"/>
                  </a:lnTo>
                  <a:lnTo>
                    <a:pt x="1641563" y="368566"/>
                  </a:lnTo>
                  <a:lnTo>
                    <a:pt x="1642110" y="368350"/>
                  </a:lnTo>
                  <a:lnTo>
                    <a:pt x="1642872" y="368046"/>
                  </a:lnTo>
                  <a:lnTo>
                    <a:pt x="1660398" y="324612"/>
                  </a:lnTo>
                  <a:close/>
                </a:path>
                <a:path w="2634615" h="1081404">
                  <a:moveTo>
                    <a:pt x="1661922" y="891540"/>
                  </a:moveTo>
                  <a:lnTo>
                    <a:pt x="1660398" y="870966"/>
                  </a:lnTo>
                  <a:lnTo>
                    <a:pt x="1658874" y="870966"/>
                  </a:lnTo>
                  <a:lnTo>
                    <a:pt x="1660398" y="891540"/>
                  </a:lnTo>
                  <a:lnTo>
                    <a:pt x="1661922" y="891540"/>
                  </a:lnTo>
                  <a:close/>
                </a:path>
                <a:path w="2634615" h="1081404">
                  <a:moveTo>
                    <a:pt x="1661922" y="749808"/>
                  </a:moveTo>
                  <a:lnTo>
                    <a:pt x="1660398" y="727710"/>
                  </a:lnTo>
                  <a:lnTo>
                    <a:pt x="1642872" y="685038"/>
                  </a:lnTo>
                  <a:lnTo>
                    <a:pt x="1642872" y="684276"/>
                  </a:lnTo>
                  <a:lnTo>
                    <a:pt x="1601317" y="667512"/>
                  </a:lnTo>
                  <a:lnTo>
                    <a:pt x="1641348" y="651357"/>
                  </a:lnTo>
                  <a:lnTo>
                    <a:pt x="1641348" y="649986"/>
                  </a:lnTo>
                  <a:lnTo>
                    <a:pt x="1641348" y="649528"/>
                  </a:lnTo>
                  <a:lnTo>
                    <a:pt x="1599438" y="666750"/>
                  </a:lnTo>
                  <a:lnTo>
                    <a:pt x="1586865" y="667512"/>
                  </a:lnTo>
                  <a:lnTo>
                    <a:pt x="1574292" y="666750"/>
                  </a:lnTo>
                  <a:lnTo>
                    <a:pt x="1574292" y="668274"/>
                  </a:lnTo>
                  <a:lnTo>
                    <a:pt x="1574292" y="669798"/>
                  </a:lnTo>
                  <a:lnTo>
                    <a:pt x="1586865" y="669036"/>
                  </a:lnTo>
                  <a:lnTo>
                    <a:pt x="1599438" y="669798"/>
                  </a:lnTo>
                  <a:lnTo>
                    <a:pt x="1599438" y="668274"/>
                  </a:lnTo>
                  <a:lnTo>
                    <a:pt x="1641348" y="685482"/>
                  </a:lnTo>
                  <a:lnTo>
                    <a:pt x="1641563" y="685571"/>
                  </a:lnTo>
                  <a:lnTo>
                    <a:pt x="1642110" y="686917"/>
                  </a:lnTo>
                  <a:lnTo>
                    <a:pt x="1658874" y="728472"/>
                  </a:lnTo>
                  <a:lnTo>
                    <a:pt x="1660398" y="750570"/>
                  </a:lnTo>
                  <a:lnTo>
                    <a:pt x="1661922" y="749808"/>
                  </a:lnTo>
                  <a:close/>
                </a:path>
                <a:path w="2634615" h="1081404">
                  <a:moveTo>
                    <a:pt x="1661922" y="607314"/>
                  </a:moveTo>
                  <a:lnTo>
                    <a:pt x="1660398" y="586740"/>
                  </a:lnTo>
                  <a:lnTo>
                    <a:pt x="1658874" y="586740"/>
                  </a:lnTo>
                  <a:lnTo>
                    <a:pt x="1660398" y="607314"/>
                  </a:lnTo>
                  <a:lnTo>
                    <a:pt x="1661922" y="607314"/>
                  </a:lnTo>
                  <a:close/>
                </a:path>
                <a:path w="2634615" h="1081404">
                  <a:moveTo>
                    <a:pt x="1661922" y="465582"/>
                  </a:moveTo>
                  <a:lnTo>
                    <a:pt x="1660398" y="445008"/>
                  </a:lnTo>
                  <a:lnTo>
                    <a:pt x="1642872" y="402336"/>
                  </a:lnTo>
                  <a:lnTo>
                    <a:pt x="1642872" y="401574"/>
                  </a:lnTo>
                  <a:lnTo>
                    <a:pt x="1601317" y="384810"/>
                  </a:lnTo>
                  <a:lnTo>
                    <a:pt x="1641348" y="368655"/>
                  </a:lnTo>
                  <a:lnTo>
                    <a:pt x="1641348" y="367284"/>
                  </a:lnTo>
                  <a:lnTo>
                    <a:pt x="1641348" y="366826"/>
                  </a:lnTo>
                  <a:lnTo>
                    <a:pt x="1599438" y="384048"/>
                  </a:lnTo>
                  <a:lnTo>
                    <a:pt x="1599438" y="385572"/>
                  </a:lnTo>
                  <a:lnTo>
                    <a:pt x="1642110" y="403098"/>
                  </a:lnTo>
                  <a:lnTo>
                    <a:pt x="1641348" y="403098"/>
                  </a:lnTo>
                  <a:lnTo>
                    <a:pt x="1658874" y="445770"/>
                  </a:lnTo>
                  <a:lnTo>
                    <a:pt x="1660398" y="466344"/>
                  </a:lnTo>
                  <a:lnTo>
                    <a:pt x="1661922" y="465582"/>
                  </a:lnTo>
                  <a:close/>
                </a:path>
                <a:path w="2634615" h="1081404">
                  <a:moveTo>
                    <a:pt x="1739646" y="932688"/>
                  </a:moveTo>
                  <a:lnTo>
                    <a:pt x="1738122" y="119634"/>
                  </a:lnTo>
                  <a:lnTo>
                    <a:pt x="1736598" y="119634"/>
                  </a:lnTo>
                  <a:lnTo>
                    <a:pt x="1738122" y="932688"/>
                  </a:lnTo>
                  <a:lnTo>
                    <a:pt x="1739646" y="932688"/>
                  </a:lnTo>
                  <a:close/>
                </a:path>
                <a:path w="2634615" h="1081404">
                  <a:moveTo>
                    <a:pt x="1815846" y="932688"/>
                  </a:moveTo>
                  <a:lnTo>
                    <a:pt x="1814322" y="119634"/>
                  </a:lnTo>
                  <a:lnTo>
                    <a:pt x="1812798" y="119634"/>
                  </a:lnTo>
                  <a:lnTo>
                    <a:pt x="1814322" y="932688"/>
                  </a:lnTo>
                  <a:lnTo>
                    <a:pt x="1815846" y="932688"/>
                  </a:lnTo>
                  <a:close/>
                </a:path>
                <a:path w="2634615" h="1081404">
                  <a:moveTo>
                    <a:pt x="1887474" y="607314"/>
                  </a:moveTo>
                  <a:lnTo>
                    <a:pt x="1885950" y="586740"/>
                  </a:lnTo>
                  <a:lnTo>
                    <a:pt x="1884426" y="586740"/>
                  </a:lnTo>
                  <a:lnTo>
                    <a:pt x="1885950" y="607314"/>
                  </a:lnTo>
                  <a:lnTo>
                    <a:pt x="1887474" y="607314"/>
                  </a:lnTo>
                  <a:close/>
                </a:path>
                <a:path w="2634615" h="1081404">
                  <a:moveTo>
                    <a:pt x="1971294" y="952500"/>
                  </a:moveTo>
                  <a:lnTo>
                    <a:pt x="1946122" y="951026"/>
                  </a:lnTo>
                  <a:lnTo>
                    <a:pt x="1903476" y="933754"/>
                  </a:lnTo>
                  <a:lnTo>
                    <a:pt x="1903247" y="933665"/>
                  </a:lnTo>
                  <a:lnTo>
                    <a:pt x="1886254" y="891540"/>
                  </a:lnTo>
                  <a:lnTo>
                    <a:pt x="1887474" y="891540"/>
                  </a:lnTo>
                  <a:lnTo>
                    <a:pt x="1885950" y="870966"/>
                  </a:lnTo>
                  <a:lnTo>
                    <a:pt x="1884426" y="870966"/>
                  </a:lnTo>
                  <a:lnTo>
                    <a:pt x="1885886" y="890816"/>
                  </a:lnTo>
                  <a:lnTo>
                    <a:pt x="1884426" y="891540"/>
                  </a:lnTo>
                  <a:lnTo>
                    <a:pt x="1901952" y="934212"/>
                  </a:lnTo>
                  <a:lnTo>
                    <a:pt x="1901952" y="934974"/>
                  </a:lnTo>
                  <a:lnTo>
                    <a:pt x="1902714" y="934974"/>
                  </a:lnTo>
                  <a:lnTo>
                    <a:pt x="1903247" y="935189"/>
                  </a:lnTo>
                  <a:lnTo>
                    <a:pt x="1903476" y="935278"/>
                  </a:lnTo>
                  <a:lnTo>
                    <a:pt x="1945386" y="952500"/>
                  </a:lnTo>
                  <a:lnTo>
                    <a:pt x="1970532" y="954024"/>
                  </a:lnTo>
                  <a:lnTo>
                    <a:pt x="1971294" y="952500"/>
                  </a:lnTo>
                  <a:close/>
                </a:path>
                <a:path w="2634615" h="1081404">
                  <a:moveTo>
                    <a:pt x="1971294" y="811530"/>
                  </a:moveTo>
                  <a:lnTo>
                    <a:pt x="1970532" y="810006"/>
                  </a:lnTo>
                  <a:lnTo>
                    <a:pt x="1958111" y="810768"/>
                  </a:lnTo>
                  <a:lnTo>
                    <a:pt x="1946122" y="810056"/>
                  </a:lnTo>
                  <a:lnTo>
                    <a:pt x="1902714" y="792480"/>
                  </a:lnTo>
                  <a:lnTo>
                    <a:pt x="1903476" y="792480"/>
                  </a:lnTo>
                  <a:lnTo>
                    <a:pt x="1886204" y="750443"/>
                  </a:lnTo>
                  <a:lnTo>
                    <a:pt x="1887474" y="749808"/>
                  </a:lnTo>
                  <a:lnTo>
                    <a:pt x="1885950" y="727710"/>
                  </a:lnTo>
                  <a:lnTo>
                    <a:pt x="1884426" y="727710"/>
                  </a:lnTo>
                  <a:lnTo>
                    <a:pt x="1885899" y="749833"/>
                  </a:lnTo>
                  <a:lnTo>
                    <a:pt x="1884426" y="750570"/>
                  </a:lnTo>
                  <a:lnTo>
                    <a:pt x="1901952" y="793242"/>
                  </a:lnTo>
                  <a:lnTo>
                    <a:pt x="1901952" y="794004"/>
                  </a:lnTo>
                  <a:lnTo>
                    <a:pt x="1902714" y="794004"/>
                  </a:lnTo>
                  <a:lnTo>
                    <a:pt x="1945386" y="811530"/>
                  </a:lnTo>
                  <a:lnTo>
                    <a:pt x="1945386" y="813054"/>
                  </a:lnTo>
                  <a:lnTo>
                    <a:pt x="1958136" y="812304"/>
                  </a:lnTo>
                  <a:lnTo>
                    <a:pt x="1970532" y="813054"/>
                  </a:lnTo>
                  <a:lnTo>
                    <a:pt x="1971294" y="811530"/>
                  </a:lnTo>
                  <a:close/>
                </a:path>
                <a:path w="2634615" h="1081404">
                  <a:moveTo>
                    <a:pt x="1971294" y="668274"/>
                  </a:moveTo>
                  <a:lnTo>
                    <a:pt x="1970532" y="666750"/>
                  </a:lnTo>
                  <a:lnTo>
                    <a:pt x="1958111" y="667512"/>
                  </a:lnTo>
                  <a:lnTo>
                    <a:pt x="1946122" y="666800"/>
                  </a:lnTo>
                  <a:lnTo>
                    <a:pt x="1903476" y="649528"/>
                  </a:lnTo>
                  <a:lnTo>
                    <a:pt x="1903247" y="649439"/>
                  </a:lnTo>
                  <a:lnTo>
                    <a:pt x="1885950" y="607314"/>
                  </a:lnTo>
                  <a:lnTo>
                    <a:pt x="1884426" y="607314"/>
                  </a:lnTo>
                  <a:lnTo>
                    <a:pt x="1901952" y="650748"/>
                  </a:lnTo>
                  <a:lnTo>
                    <a:pt x="1902714" y="650748"/>
                  </a:lnTo>
                  <a:lnTo>
                    <a:pt x="1903247" y="650963"/>
                  </a:lnTo>
                  <a:lnTo>
                    <a:pt x="1903476" y="651052"/>
                  </a:lnTo>
                  <a:lnTo>
                    <a:pt x="1945386" y="668274"/>
                  </a:lnTo>
                  <a:lnTo>
                    <a:pt x="1945386" y="669798"/>
                  </a:lnTo>
                  <a:lnTo>
                    <a:pt x="1958136" y="669048"/>
                  </a:lnTo>
                  <a:lnTo>
                    <a:pt x="1970532" y="669798"/>
                  </a:lnTo>
                  <a:lnTo>
                    <a:pt x="1971294" y="668274"/>
                  </a:lnTo>
                  <a:close/>
                </a:path>
                <a:path w="2634615" h="1081404">
                  <a:moveTo>
                    <a:pt x="2195322" y="968502"/>
                  </a:moveTo>
                  <a:lnTo>
                    <a:pt x="1946148" y="525780"/>
                  </a:lnTo>
                  <a:lnTo>
                    <a:pt x="1902714" y="508254"/>
                  </a:lnTo>
                  <a:lnTo>
                    <a:pt x="1903476" y="508254"/>
                  </a:lnTo>
                  <a:lnTo>
                    <a:pt x="1886204" y="466217"/>
                  </a:lnTo>
                  <a:lnTo>
                    <a:pt x="1887474" y="465582"/>
                  </a:lnTo>
                  <a:lnTo>
                    <a:pt x="1885988" y="445655"/>
                  </a:lnTo>
                  <a:lnTo>
                    <a:pt x="1902714" y="404952"/>
                  </a:lnTo>
                  <a:lnTo>
                    <a:pt x="1903476" y="403098"/>
                  </a:lnTo>
                  <a:lnTo>
                    <a:pt x="1902714" y="403098"/>
                  </a:lnTo>
                  <a:lnTo>
                    <a:pt x="1946148" y="385572"/>
                  </a:lnTo>
                  <a:lnTo>
                    <a:pt x="1945767" y="384810"/>
                  </a:lnTo>
                  <a:lnTo>
                    <a:pt x="1946148" y="384048"/>
                  </a:lnTo>
                  <a:lnTo>
                    <a:pt x="1903476" y="366826"/>
                  </a:lnTo>
                  <a:lnTo>
                    <a:pt x="1903247" y="366737"/>
                  </a:lnTo>
                  <a:lnTo>
                    <a:pt x="1885950" y="324612"/>
                  </a:lnTo>
                  <a:lnTo>
                    <a:pt x="1884426" y="324612"/>
                  </a:lnTo>
                  <a:lnTo>
                    <a:pt x="1901952" y="368046"/>
                  </a:lnTo>
                  <a:lnTo>
                    <a:pt x="1902714" y="368046"/>
                  </a:lnTo>
                  <a:lnTo>
                    <a:pt x="1903247" y="368261"/>
                  </a:lnTo>
                  <a:lnTo>
                    <a:pt x="1903476" y="368350"/>
                  </a:lnTo>
                  <a:lnTo>
                    <a:pt x="1943519" y="384810"/>
                  </a:lnTo>
                  <a:lnTo>
                    <a:pt x="1902714" y="401574"/>
                  </a:lnTo>
                  <a:lnTo>
                    <a:pt x="1901952" y="401574"/>
                  </a:lnTo>
                  <a:lnTo>
                    <a:pt x="1901952" y="402336"/>
                  </a:lnTo>
                  <a:lnTo>
                    <a:pt x="1884426" y="445008"/>
                  </a:lnTo>
                  <a:lnTo>
                    <a:pt x="1885188" y="445389"/>
                  </a:lnTo>
                  <a:lnTo>
                    <a:pt x="1884426" y="445770"/>
                  </a:lnTo>
                  <a:lnTo>
                    <a:pt x="1885886" y="465620"/>
                  </a:lnTo>
                  <a:lnTo>
                    <a:pt x="1884426" y="466344"/>
                  </a:lnTo>
                  <a:lnTo>
                    <a:pt x="1901952" y="509016"/>
                  </a:lnTo>
                  <a:lnTo>
                    <a:pt x="1901952" y="509778"/>
                  </a:lnTo>
                  <a:lnTo>
                    <a:pt x="1902714" y="509778"/>
                  </a:lnTo>
                  <a:lnTo>
                    <a:pt x="1943519" y="526554"/>
                  </a:lnTo>
                  <a:lnTo>
                    <a:pt x="1902714" y="543306"/>
                  </a:lnTo>
                  <a:lnTo>
                    <a:pt x="1901952" y="543306"/>
                  </a:lnTo>
                  <a:lnTo>
                    <a:pt x="1884426" y="585978"/>
                  </a:lnTo>
                  <a:lnTo>
                    <a:pt x="1885950" y="586740"/>
                  </a:lnTo>
                  <a:lnTo>
                    <a:pt x="1902714" y="545922"/>
                  </a:lnTo>
                  <a:lnTo>
                    <a:pt x="1903247" y="544601"/>
                  </a:lnTo>
                  <a:lnTo>
                    <a:pt x="1903476" y="544512"/>
                  </a:lnTo>
                  <a:lnTo>
                    <a:pt x="1945233" y="527672"/>
                  </a:lnTo>
                  <a:lnTo>
                    <a:pt x="2193798" y="969264"/>
                  </a:lnTo>
                  <a:lnTo>
                    <a:pt x="2195322" y="968502"/>
                  </a:lnTo>
                  <a:close/>
                </a:path>
                <a:path w="2634615" h="1081404">
                  <a:moveTo>
                    <a:pt x="2634234" y="527304"/>
                  </a:moveTo>
                  <a:lnTo>
                    <a:pt x="2197468" y="526300"/>
                  </a:lnTo>
                  <a:lnTo>
                    <a:pt x="2197468" y="0"/>
                  </a:lnTo>
                  <a:lnTo>
                    <a:pt x="2196198" y="0"/>
                  </a:lnTo>
                  <a:lnTo>
                    <a:pt x="2196198" y="1003"/>
                  </a:lnTo>
                  <a:lnTo>
                    <a:pt x="2196198" y="526300"/>
                  </a:lnTo>
                  <a:lnTo>
                    <a:pt x="2196198" y="527824"/>
                  </a:lnTo>
                  <a:lnTo>
                    <a:pt x="2196198" y="1079754"/>
                  </a:lnTo>
                  <a:lnTo>
                    <a:pt x="2196084" y="527824"/>
                  </a:lnTo>
                  <a:lnTo>
                    <a:pt x="2196198" y="526300"/>
                  </a:lnTo>
                  <a:lnTo>
                    <a:pt x="2196084" y="1524"/>
                  </a:lnTo>
                  <a:lnTo>
                    <a:pt x="2195563" y="1003"/>
                  </a:lnTo>
                  <a:lnTo>
                    <a:pt x="2196198" y="1003"/>
                  </a:lnTo>
                  <a:lnTo>
                    <a:pt x="2196198" y="0"/>
                  </a:lnTo>
                  <a:lnTo>
                    <a:pt x="2195322" y="0"/>
                  </a:lnTo>
                  <a:lnTo>
                    <a:pt x="2195322" y="1003"/>
                  </a:lnTo>
                  <a:lnTo>
                    <a:pt x="2195322" y="1524"/>
                  </a:lnTo>
                  <a:lnTo>
                    <a:pt x="2195322" y="526300"/>
                  </a:lnTo>
                  <a:lnTo>
                    <a:pt x="1971294" y="525780"/>
                  </a:lnTo>
                  <a:lnTo>
                    <a:pt x="1971294" y="527304"/>
                  </a:lnTo>
                  <a:lnTo>
                    <a:pt x="2195322" y="527824"/>
                  </a:lnTo>
                  <a:lnTo>
                    <a:pt x="2195322" y="968502"/>
                  </a:lnTo>
                  <a:lnTo>
                    <a:pt x="2195322" y="1079754"/>
                  </a:lnTo>
                  <a:lnTo>
                    <a:pt x="2194928" y="1079754"/>
                  </a:lnTo>
                  <a:lnTo>
                    <a:pt x="1382128" y="1079754"/>
                  </a:lnTo>
                  <a:lnTo>
                    <a:pt x="1381506" y="1079754"/>
                  </a:lnTo>
                  <a:lnTo>
                    <a:pt x="1381506" y="527812"/>
                  </a:lnTo>
                  <a:lnTo>
                    <a:pt x="1574292" y="527304"/>
                  </a:lnTo>
                  <a:lnTo>
                    <a:pt x="1574292" y="528828"/>
                  </a:lnTo>
                  <a:lnTo>
                    <a:pt x="1586865" y="528066"/>
                  </a:lnTo>
                  <a:lnTo>
                    <a:pt x="1599438" y="528828"/>
                  </a:lnTo>
                  <a:lnTo>
                    <a:pt x="1599438" y="527304"/>
                  </a:lnTo>
                  <a:lnTo>
                    <a:pt x="1641348" y="544512"/>
                  </a:lnTo>
                  <a:lnTo>
                    <a:pt x="1641563" y="544601"/>
                  </a:lnTo>
                  <a:lnTo>
                    <a:pt x="1642110" y="545922"/>
                  </a:lnTo>
                  <a:lnTo>
                    <a:pt x="1658874" y="586740"/>
                  </a:lnTo>
                  <a:lnTo>
                    <a:pt x="1660398" y="585978"/>
                  </a:lnTo>
                  <a:lnTo>
                    <a:pt x="1642872" y="543306"/>
                  </a:lnTo>
                  <a:lnTo>
                    <a:pt x="1601317" y="526542"/>
                  </a:lnTo>
                  <a:lnTo>
                    <a:pt x="1642872" y="509778"/>
                  </a:lnTo>
                  <a:lnTo>
                    <a:pt x="1642872" y="509016"/>
                  </a:lnTo>
                  <a:lnTo>
                    <a:pt x="1660398" y="466344"/>
                  </a:lnTo>
                  <a:lnTo>
                    <a:pt x="1658874" y="465582"/>
                  </a:lnTo>
                  <a:lnTo>
                    <a:pt x="1641348" y="508254"/>
                  </a:lnTo>
                  <a:lnTo>
                    <a:pt x="1642110" y="508254"/>
                  </a:lnTo>
                  <a:lnTo>
                    <a:pt x="1599438" y="525780"/>
                  </a:lnTo>
                  <a:lnTo>
                    <a:pt x="1586865" y="526542"/>
                  </a:lnTo>
                  <a:lnTo>
                    <a:pt x="1574292" y="525780"/>
                  </a:lnTo>
                  <a:lnTo>
                    <a:pt x="1381506" y="526288"/>
                  </a:lnTo>
                  <a:lnTo>
                    <a:pt x="1381506" y="1524"/>
                  </a:lnTo>
                  <a:lnTo>
                    <a:pt x="1381506" y="762"/>
                  </a:lnTo>
                  <a:lnTo>
                    <a:pt x="1380858" y="1409"/>
                  </a:lnTo>
                  <a:lnTo>
                    <a:pt x="1380858" y="762"/>
                  </a:lnTo>
                  <a:lnTo>
                    <a:pt x="1381506" y="762"/>
                  </a:lnTo>
                  <a:lnTo>
                    <a:pt x="1382128" y="762"/>
                  </a:lnTo>
                  <a:lnTo>
                    <a:pt x="1382128" y="1524"/>
                  </a:lnTo>
                  <a:lnTo>
                    <a:pt x="2194928" y="1524"/>
                  </a:lnTo>
                  <a:lnTo>
                    <a:pt x="2194928" y="1003"/>
                  </a:lnTo>
                  <a:lnTo>
                    <a:pt x="2195322" y="1003"/>
                  </a:lnTo>
                  <a:lnTo>
                    <a:pt x="2195322" y="0"/>
                  </a:lnTo>
                  <a:lnTo>
                    <a:pt x="2194928" y="0"/>
                  </a:lnTo>
                  <a:lnTo>
                    <a:pt x="1382128" y="0"/>
                  </a:lnTo>
                  <a:lnTo>
                    <a:pt x="1380858" y="0"/>
                  </a:lnTo>
                  <a:lnTo>
                    <a:pt x="1379588" y="0"/>
                  </a:lnTo>
                  <a:lnTo>
                    <a:pt x="1379588" y="526300"/>
                  </a:lnTo>
                  <a:lnTo>
                    <a:pt x="994410" y="527304"/>
                  </a:lnTo>
                  <a:lnTo>
                    <a:pt x="838962" y="525780"/>
                  </a:lnTo>
                  <a:lnTo>
                    <a:pt x="838962" y="527304"/>
                  </a:lnTo>
                  <a:lnTo>
                    <a:pt x="994410" y="528828"/>
                  </a:lnTo>
                  <a:lnTo>
                    <a:pt x="1379588" y="527824"/>
                  </a:lnTo>
                  <a:lnTo>
                    <a:pt x="1379588" y="1081278"/>
                  </a:lnTo>
                  <a:lnTo>
                    <a:pt x="1380744" y="1081278"/>
                  </a:lnTo>
                  <a:lnTo>
                    <a:pt x="1381506" y="1081278"/>
                  </a:lnTo>
                  <a:lnTo>
                    <a:pt x="1381506" y="1080516"/>
                  </a:lnTo>
                  <a:lnTo>
                    <a:pt x="1382128" y="1080516"/>
                  </a:lnTo>
                  <a:lnTo>
                    <a:pt x="1382128" y="1081278"/>
                  </a:lnTo>
                  <a:lnTo>
                    <a:pt x="2194928" y="1081278"/>
                  </a:lnTo>
                  <a:lnTo>
                    <a:pt x="2194928" y="1080274"/>
                  </a:lnTo>
                  <a:lnTo>
                    <a:pt x="2195563" y="1080274"/>
                  </a:lnTo>
                  <a:lnTo>
                    <a:pt x="2195322" y="1080516"/>
                  </a:lnTo>
                  <a:lnTo>
                    <a:pt x="2195322" y="1081278"/>
                  </a:lnTo>
                  <a:lnTo>
                    <a:pt x="2196084" y="1081278"/>
                  </a:lnTo>
                  <a:lnTo>
                    <a:pt x="2196084" y="1080274"/>
                  </a:lnTo>
                  <a:lnTo>
                    <a:pt x="2196198" y="1081278"/>
                  </a:lnTo>
                  <a:lnTo>
                    <a:pt x="2197468" y="1081278"/>
                  </a:lnTo>
                  <a:lnTo>
                    <a:pt x="2197468" y="527824"/>
                  </a:lnTo>
                  <a:lnTo>
                    <a:pt x="2634234" y="528828"/>
                  </a:lnTo>
                  <a:lnTo>
                    <a:pt x="2634234" y="527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81869" y="4085094"/>
              <a:ext cx="1228090" cy="466725"/>
            </a:xfrm>
            <a:custGeom>
              <a:avLst/>
              <a:gdLst/>
              <a:ahLst/>
              <a:cxnLst/>
              <a:rect l="l" t="t" r="r" b="b"/>
              <a:pathLst>
                <a:path w="1228089" h="466725">
                  <a:moveTo>
                    <a:pt x="60960" y="364998"/>
                  </a:moveTo>
                  <a:lnTo>
                    <a:pt x="43434" y="322326"/>
                  </a:lnTo>
                  <a:lnTo>
                    <a:pt x="0" y="304800"/>
                  </a:lnTo>
                  <a:lnTo>
                    <a:pt x="0" y="306324"/>
                  </a:lnTo>
                  <a:lnTo>
                    <a:pt x="42672" y="323088"/>
                  </a:lnTo>
                  <a:lnTo>
                    <a:pt x="41910" y="323088"/>
                  </a:lnTo>
                  <a:lnTo>
                    <a:pt x="59436" y="365760"/>
                  </a:lnTo>
                  <a:lnTo>
                    <a:pt x="60960" y="364998"/>
                  </a:lnTo>
                  <a:close/>
                </a:path>
                <a:path w="1228089" h="466725">
                  <a:moveTo>
                    <a:pt x="346710" y="306324"/>
                  </a:moveTo>
                  <a:lnTo>
                    <a:pt x="345948" y="304800"/>
                  </a:lnTo>
                  <a:lnTo>
                    <a:pt x="303276" y="322326"/>
                  </a:lnTo>
                  <a:lnTo>
                    <a:pt x="302514" y="322326"/>
                  </a:lnTo>
                  <a:lnTo>
                    <a:pt x="284988" y="364998"/>
                  </a:lnTo>
                  <a:lnTo>
                    <a:pt x="286512" y="365760"/>
                  </a:lnTo>
                  <a:lnTo>
                    <a:pt x="303276" y="324942"/>
                  </a:lnTo>
                  <a:lnTo>
                    <a:pt x="304038" y="323088"/>
                  </a:lnTo>
                  <a:lnTo>
                    <a:pt x="303276" y="323088"/>
                  </a:lnTo>
                  <a:lnTo>
                    <a:pt x="346710" y="306324"/>
                  </a:lnTo>
                  <a:close/>
                </a:path>
                <a:path w="1228089" h="466725">
                  <a:moveTo>
                    <a:pt x="371856" y="163068"/>
                  </a:moveTo>
                  <a:lnTo>
                    <a:pt x="371094" y="161544"/>
                  </a:lnTo>
                  <a:lnTo>
                    <a:pt x="346684" y="163029"/>
                  </a:lnTo>
                  <a:lnTo>
                    <a:pt x="345948" y="161544"/>
                  </a:lnTo>
                  <a:lnTo>
                    <a:pt x="303276" y="179070"/>
                  </a:lnTo>
                  <a:lnTo>
                    <a:pt x="302514" y="179070"/>
                  </a:lnTo>
                  <a:lnTo>
                    <a:pt x="302514" y="179832"/>
                  </a:lnTo>
                  <a:lnTo>
                    <a:pt x="284988" y="222504"/>
                  </a:lnTo>
                  <a:lnTo>
                    <a:pt x="286512" y="223266"/>
                  </a:lnTo>
                  <a:lnTo>
                    <a:pt x="303276" y="181711"/>
                  </a:lnTo>
                  <a:lnTo>
                    <a:pt x="303809" y="180365"/>
                  </a:lnTo>
                  <a:lnTo>
                    <a:pt x="304038" y="180276"/>
                  </a:lnTo>
                  <a:lnTo>
                    <a:pt x="345948" y="163385"/>
                  </a:lnTo>
                  <a:lnTo>
                    <a:pt x="345948" y="164592"/>
                  </a:lnTo>
                  <a:lnTo>
                    <a:pt x="371856" y="163068"/>
                  </a:lnTo>
                  <a:close/>
                </a:path>
                <a:path w="1228089" h="466725">
                  <a:moveTo>
                    <a:pt x="371856" y="22098"/>
                  </a:moveTo>
                  <a:lnTo>
                    <a:pt x="371094" y="20574"/>
                  </a:lnTo>
                  <a:lnTo>
                    <a:pt x="358698" y="21336"/>
                  </a:lnTo>
                  <a:lnTo>
                    <a:pt x="345948" y="20574"/>
                  </a:lnTo>
                  <a:lnTo>
                    <a:pt x="345948" y="22098"/>
                  </a:lnTo>
                  <a:lnTo>
                    <a:pt x="345948" y="23622"/>
                  </a:lnTo>
                  <a:lnTo>
                    <a:pt x="358698" y="22872"/>
                  </a:lnTo>
                  <a:lnTo>
                    <a:pt x="371094" y="23622"/>
                  </a:lnTo>
                  <a:lnTo>
                    <a:pt x="371856" y="22098"/>
                  </a:lnTo>
                  <a:close/>
                </a:path>
                <a:path w="1228089" h="466725">
                  <a:moveTo>
                    <a:pt x="931926" y="464820"/>
                  </a:moveTo>
                  <a:lnTo>
                    <a:pt x="595122" y="463296"/>
                  </a:lnTo>
                  <a:lnTo>
                    <a:pt x="595122" y="464820"/>
                  </a:lnTo>
                  <a:lnTo>
                    <a:pt x="931926" y="466344"/>
                  </a:lnTo>
                  <a:lnTo>
                    <a:pt x="931926" y="464820"/>
                  </a:lnTo>
                  <a:close/>
                </a:path>
                <a:path w="1228089" h="466725">
                  <a:moveTo>
                    <a:pt x="1219962" y="34645"/>
                  </a:moveTo>
                  <a:lnTo>
                    <a:pt x="1206627" y="40957"/>
                  </a:lnTo>
                  <a:lnTo>
                    <a:pt x="1193292" y="34645"/>
                  </a:lnTo>
                  <a:lnTo>
                    <a:pt x="1193025" y="34518"/>
                  </a:lnTo>
                  <a:lnTo>
                    <a:pt x="1193025" y="34785"/>
                  </a:lnTo>
                  <a:lnTo>
                    <a:pt x="1193025" y="36410"/>
                  </a:lnTo>
                  <a:lnTo>
                    <a:pt x="1193292" y="36525"/>
                  </a:lnTo>
                  <a:lnTo>
                    <a:pt x="1206246" y="42672"/>
                  </a:lnTo>
                  <a:lnTo>
                    <a:pt x="1207008" y="42672"/>
                  </a:lnTo>
                  <a:lnTo>
                    <a:pt x="1219962" y="36525"/>
                  </a:lnTo>
                  <a:lnTo>
                    <a:pt x="1219962" y="35052"/>
                  </a:lnTo>
                  <a:lnTo>
                    <a:pt x="1219962" y="34645"/>
                  </a:lnTo>
                  <a:close/>
                </a:path>
                <a:path w="1228089" h="466725">
                  <a:moveTo>
                    <a:pt x="1227582" y="20574"/>
                  </a:moveTo>
                  <a:lnTo>
                    <a:pt x="1221486" y="6858"/>
                  </a:lnTo>
                  <a:lnTo>
                    <a:pt x="1221486" y="6096"/>
                  </a:lnTo>
                  <a:lnTo>
                    <a:pt x="1207008" y="0"/>
                  </a:lnTo>
                  <a:lnTo>
                    <a:pt x="1206246" y="0"/>
                  </a:lnTo>
                  <a:lnTo>
                    <a:pt x="1191768" y="6096"/>
                  </a:lnTo>
                  <a:lnTo>
                    <a:pt x="1191768" y="6858"/>
                  </a:lnTo>
                  <a:lnTo>
                    <a:pt x="1184910" y="20574"/>
                  </a:lnTo>
                  <a:lnTo>
                    <a:pt x="1184910" y="21336"/>
                  </a:lnTo>
                  <a:lnTo>
                    <a:pt x="1185265" y="22098"/>
                  </a:lnTo>
                  <a:lnTo>
                    <a:pt x="1034796" y="20574"/>
                  </a:lnTo>
                  <a:lnTo>
                    <a:pt x="1034796" y="22098"/>
                  </a:lnTo>
                  <a:lnTo>
                    <a:pt x="1185672" y="23622"/>
                  </a:lnTo>
                  <a:lnTo>
                    <a:pt x="1185672" y="22948"/>
                  </a:lnTo>
                  <a:lnTo>
                    <a:pt x="1186434" y="24549"/>
                  </a:lnTo>
                  <a:lnTo>
                    <a:pt x="1191768" y="35814"/>
                  </a:lnTo>
                  <a:lnTo>
                    <a:pt x="1192530" y="36169"/>
                  </a:lnTo>
                  <a:lnTo>
                    <a:pt x="1192530" y="34290"/>
                  </a:lnTo>
                  <a:lnTo>
                    <a:pt x="1192530" y="33439"/>
                  </a:lnTo>
                  <a:lnTo>
                    <a:pt x="1186611" y="20955"/>
                  </a:lnTo>
                  <a:lnTo>
                    <a:pt x="1192530" y="8458"/>
                  </a:lnTo>
                  <a:lnTo>
                    <a:pt x="1193025" y="7404"/>
                  </a:lnTo>
                  <a:lnTo>
                    <a:pt x="1193292" y="7289"/>
                  </a:lnTo>
                  <a:lnTo>
                    <a:pt x="1206246" y="1841"/>
                  </a:lnTo>
                  <a:lnTo>
                    <a:pt x="1206627" y="1676"/>
                  </a:lnTo>
                  <a:lnTo>
                    <a:pt x="1207008" y="1841"/>
                  </a:lnTo>
                  <a:lnTo>
                    <a:pt x="1219962" y="7289"/>
                  </a:lnTo>
                  <a:lnTo>
                    <a:pt x="1220203" y="7391"/>
                  </a:lnTo>
                  <a:lnTo>
                    <a:pt x="1219962" y="6858"/>
                  </a:lnTo>
                  <a:lnTo>
                    <a:pt x="1220203" y="7366"/>
                  </a:lnTo>
                  <a:lnTo>
                    <a:pt x="1220724" y="7620"/>
                  </a:lnTo>
                  <a:lnTo>
                    <a:pt x="1220203" y="7391"/>
                  </a:lnTo>
                  <a:lnTo>
                    <a:pt x="1220724" y="8458"/>
                  </a:lnTo>
                  <a:lnTo>
                    <a:pt x="1226629" y="20955"/>
                  </a:lnTo>
                  <a:lnTo>
                    <a:pt x="1220203" y="34531"/>
                  </a:lnTo>
                  <a:lnTo>
                    <a:pt x="1220203" y="34810"/>
                  </a:lnTo>
                  <a:lnTo>
                    <a:pt x="1220203" y="36410"/>
                  </a:lnTo>
                  <a:lnTo>
                    <a:pt x="1220724" y="36169"/>
                  </a:lnTo>
                  <a:lnTo>
                    <a:pt x="1221486" y="35814"/>
                  </a:lnTo>
                  <a:lnTo>
                    <a:pt x="1226820" y="23139"/>
                  </a:lnTo>
                  <a:lnTo>
                    <a:pt x="1227582" y="21336"/>
                  </a:lnTo>
                  <a:lnTo>
                    <a:pt x="1227201" y="20955"/>
                  </a:lnTo>
                  <a:lnTo>
                    <a:pt x="1227582" y="205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5081" y="4507230"/>
              <a:ext cx="83820" cy="8534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33333" y="3616464"/>
              <a:ext cx="2869565" cy="1325880"/>
            </a:xfrm>
            <a:custGeom>
              <a:avLst/>
              <a:gdLst/>
              <a:ahLst/>
              <a:cxnLst/>
              <a:rect l="l" t="t" r="r" b="b"/>
              <a:pathLst>
                <a:path w="2869565" h="1325879">
                  <a:moveTo>
                    <a:pt x="90170" y="155448"/>
                  </a:moveTo>
                  <a:lnTo>
                    <a:pt x="1270" y="155448"/>
                  </a:lnTo>
                  <a:lnTo>
                    <a:pt x="1270" y="155575"/>
                  </a:lnTo>
                  <a:lnTo>
                    <a:pt x="1270" y="156210"/>
                  </a:lnTo>
                  <a:lnTo>
                    <a:pt x="635" y="155575"/>
                  </a:lnTo>
                  <a:lnTo>
                    <a:pt x="1270" y="155575"/>
                  </a:lnTo>
                  <a:lnTo>
                    <a:pt x="1270" y="155448"/>
                  </a:lnTo>
                  <a:lnTo>
                    <a:pt x="1270" y="762"/>
                  </a:lnTo>
                  <a:lnTo>
                    <a:pt x="0" y="762"/>
                  </a:lnTo>
                  <a:lnTo>
                    <a:pt x="0" y="155448"/>
                  </a:lnTo>
                  <a:lnTo>
                    <a:pt x="0" y="155575"/>
                  </a:lnTo>
                  <a:lnTo>
                    <a:pt x="508" y="155575"/>
                  </a:lnTo>
                  <a:lnTo>
                    <a:pt x="508" y="156972"/>
                  </a:lnTo>
                  <a:lnTo>
                    <a:pt x="1270" y="156972"/>
                  </a:lnTo>
                  <a:lnTo>
                    <a:pt x="90170" y="156972"/>
                  </a:lnTo>
                  <a:lnTo>
                    <a:pt x="90170" y="155448"/>
                  </a:lnTo>
                  <a:close/>
                </a:path>
                <a:path w="2869565" h="1325879">
                  <a:moveTo>
                    <a:pt x="159004" y="156210"/>
                  </a:moveTo>
                  <a:lnTo>
                    <a:pt x="157480" y="53340"/>
                  </a:lnTo>
                  <a:lnTo>
                    <a:pt x="155194" y="53340"/>
                  </a:lnTo>
                  <a:lnTo>
                    <a:pt x="157480" y="156210"/>
                  </a:lnTo>
                  <a:lnTo>
                    <a:pt x="159004" y="156210"/>
                  </a:lnTo>
                  <a:close/>
                </a:path>
                <a:path w="2869565" h="1325879">
                  <a:moveTo>
                    <a:pt x="187198" y="1524"/>
                  </a:moveTo>
                  <a:lnTo>
                    <a:pt x="186436" y="0"/>
                  </a:lnTo>
                  <a:lnTo>
                    <a:pt x="125476" y="30480"/>
                  </a:lnTo>
                  <a:lnTo>
                    <a:pt x="126238" y="32004"/>
                  </a:lnTo>
                  <a:lnTo>
                    <a:pt x="187198" y="1524"/>
                  </a:lnTo>
                  <a:close/>
                </a:path>
                <a:path w="2869565" h="1325879">
                  <a:moveTo>
                    <a:pt x="312928" y="83058"/>
                  </a:moveTo>
                  <a:lnTo>
                    <a:pt x="304546" y="59436"/>
                  </a:lnTo>
                  <a:lnTo>
                    <a:pt x="304546" y="58674"/>
                  </a:lnTo>
                  <a:lnTo>
                    <a:pt x="290068" y="52578"/>
                  </a:lnTo>
                  <a:lnTo>
                    <a:pt x="267208" y="52578"/>
                  </a:lnTo>
                  <a:lnTo>
                    <a:pt x="251206" y="58674"/>
                  </a:lnTo>
                  <a:lnTo>
                    <a:pt x="230974" y="80987"/>
                  </a:lnTo>
                  <a:lnTo>
                    <a:pt x="231394" y="53340"/>
                  </a:lnTo>
                  <a:lnTo>
                    <a:pt x="229870" y="53340"/>
                  </a:lnTo>
                  <a:lnTo>
                    <a:pt x="229425" y="82702"/>
                  </a:lnTo>
                  <a:lnTo>
                    <a:pt x="229108" y="83058"/>
                  </a:lnTo>
                  <a:lnTo>
                    <a:pt x="229412" y="83375"/>
                  </a:lnTo>
                  <a:lnTo>
                    <a:pt x="228346" y="156210"/>
                  </a:lnTo>
                  <a:lnTo>
                    <a:pt x="229870" y="156210"/>
                  </a:lnTo>
                  <a:lnTo>
                    <a:pt x="230949" y="82664"/>
                  </a:lnTo>
                  <a:lnTo>
                    <a:pt x="251968" y="60198"/>
                  </a:lnTo>
                  <a:lnTo>
                    <a:pt x="267208" y="54381"/>
                  </a:lnTo>
                  <a:lnTo>
                    <a:pt x="267970" y="54102"/>
                  </a:lnTo>
                  <a:lnTo>
                    <a:pt x="289306" y="54102"/>
                  </a:lnTo>
                  <a:lnTo>
                    <a:pt x="303022" y="59867"/>
                  </a:lnTo>
                  <a:lnTo>
                    <a:pt x="303187" y="59944"/>
                  </a:lnTo>
                  <a:lnTo>
                    <a:pt x="303784" y="61645"/>
                  </a:lnTo>
                  <a:lnTo>
                    <a:pt x="311404" y="83820"/>
                  </a:lnTo>
                  <a:lnTo>
                    <a:pt x="311404" y="156210"/>
                  </a:lnTo>
                  <a:lnTo>
                    <a:pt x="312928" y="156210"/>
                  </a:lnTo>
                  <a:lnTo>
                    <a:pt x="312928" y="83058"/>
                  </a:lnTo>
                  <a:close/>
                </a:path>
                <a:path w="2869565" h="1325879">
                  <a:moveTo>
                    <a:pt x="2682748" y="1235964"/>
                  </a:moveTo>
                  <a:lnTo>
                    <a:pt x="2681224" y="932688"/>
                  </a:lnTo>
                  <a:lnTo>
                    <a:pt x="2679700" y="932688"/>
                  </a:lnTo>
                  <a:lnTo>
                    <a:pt x="2681224" y="1235964"/>
                  </a:lnTo>
                  <a:lnTo>
                    <a:pt x="2682748" y="1235964"/>
                  </a:lnTo>
                  <a:close/>
                </a:path>
                <a:path w="2869565" h="1325879">
                  <a:moveTo>
                    <a:pt x="2771140" y="1323594"/>
                  </a:moveTo>
                  <a:lnTo>
                    <a:pt x="2602738" y="1322070"/>
                  </a:lnTo>
                  <a:lnTo>
                    <a:pt x="2602738" y="1323594"/>
                  </a:lnTo>
                  <a:lnTo>
                    <a:pt x="2771140" y="1325880"/>
                  </a:lnTo>
                  <a:lnTo>
                    <a:pt x="2771140" y="1323594"/>
                  </a:lnTo>
                  <a:close/>
                </a:path>
                <a:path w="2869565" h="1325879">
                  <a:moveTo>
                    <a:pt x="2831338" y="1276350"/>
                  </a:moveTo>
                  <a:lnTo>
                    <a:pt x="2542540" y="1274826"/>
                  </a:lnTo>
                  <a:lnTo>
                    <a:pt x="2542540" y="1276350"/>
                  </a:lnTo>
                  <a:lnTo>
                    <a:pt x="2831338" y="1277874"/>
                  </a:lnTo>
                  <a:lnTo>
                    <a:pt x="2831338" y="1276350"/>
                  </a:lnTo>
                  <a:close/>
                </a:path>
                <a:path w="2869565" h="1325879">
                  <a:moveTo>
                    <a:pt x="2869438" y="1236726"/>
                  </a:moveTo>
                  <a:lnTo>
                    <a:pt x="2491486" y="1235202"/>
                  </a:lnTo>
                  <a:lnTo>
                    <a:pt x="2491486" y="1236726"/>
                  </a:lnTo>
                  <a:lnTo>
                    <a:pt x="2869438" y="1238250"/>
                  </a:lnTo>
                  <a:lnTo>
                    <a:pt x="2869438" y="12367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3411" y="3669029"/>
              <a:ext cx="89916" cy="10439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436761" y="3669042"/>
              <a:ext cx="92710" cy="104775"/>
            </a:xfrm>
            <a:custGeom>
              <a:avLst/>
              <a:gdLst/>
              <a:ahLst/>
              <a:cxnLst/>
              <a:rect l="l" t="t" r="r" b="b"/>
              <a:pathLst>
                <a:path w="92710" h="104775">
                  <a:moveTo>
                    <a:pt x="92202" y="103632"/>
                  </a:moveTo>
                  <a:lnTo>
                    <a:pt x="89916" y="762"/>
                  </a:lnTo>
                  <a:lnTo>
                    <a:pt x="89585" y="762"/>
                  </a:lnTo>
                  <a:lnTo>
                    <a:pt x="89585" y="81648"/>
                  </a:lnTo>
                  <a:lnTo>
                    <a:pt x="89154" y="80772"/>
                  </a:lnTo>
                  <a:lnTo>
                    <a:pt x="74676" y="95250"/>
                  </a:lnTo>
                  <a:lnTo>
                    <a:pt x="58674" y="102870"/>
                  </a:lnTo>
                  <a:lnTo>
                    <a:pt x="37338" y="102870"/>
                  </a:lnTo>
                  <a:lnTo>
                    <a:pt x="22860" y="95250"/>
                  </a:lnTo>
                  <a:lnTo>
                    <a:pt x="23622" y="95250"/>
                  </a:lnTo>
                  <a:lnTo>
                    <a:pt x="9144" y="80772"/>
                  </a:lnTo>
                  <a:lnTo>
                    <a:pt x="9144" y="81534"/>
                  </a:lnTo>
                  <a:lnTo>
                    <a:pt x="1524" y="58674"/>
                  </a:lnTo>
                  <a:lnTo>
                    <a:pt x="1524" y="44958"/>
                  </a:lnTo>
                  <a:lnTo>
                    <a:pt x="9144" y="22860"/>
                  </a:lnTo>
                  <a:lnTo>
                    <a:pt x="9144" y="23622"/>
                  </a:lnTo>
                  <a:lnTo>
                    <a:pt x="22860" y="8458"/>
                  </a:lnTo>
                  <a:lnTo>
                    <a:pt x="23622" y="7620"/>
                  </a:lnTo>
                  <a:lnTo>
                    <a:pt x="22860" y="7620"/>
                  </a:lnTo>
                  <a:lnTo>
                    <a:pt x="37338" y="1524"/>
                  </a:lnTo>
                  <a:lnTo>
                    <a:pt x="58674" y="1524"/>
                  </a:lnTo>
                  <a:lnTo>
                    <a:pt x="59436" y="1803"/>
                  </a:lnTo>
                  <a:lnTo>
                    <a:pt x="74676" y="7620"/>
                  </a:lnTo>
                  <a:lnTo>
                    <a:pt x="88722" y="23152"/>
                  </a:lnTo>
                  <a:lnTo>
                    <a:pt x="89585" y="81648"/>
                  </a:lnTo>
                  <a:lnTo>
                    <a:pt x="89585" y="762"/>
                  </a:lnTo>
                  <a:lnTo>
                    <a:pt x="88392" y="762"/>
                  </a:lnTo>
                  <a:lnTo>
                    <a:pt x="88684" y="20751"/>
                  </a:lnTo>
                  <a:lnTo>
                    <a:pt x="75438" y="6096"/>
                  </a:lnTo>
                  <a:lnTo>
                    <a:pt x="59436" y="0"/>
                  </a:lnTo>
                  <a:lnTo>
                    <a:pt x="36576" y="0"/>
                  </a:lnTo>
                  <a:lnTo>
                    <a:pt x="22098" y="6096"/>
                  </a:lnTo>
                  <a:lnTo>
                    <a:pt x="7620" y="22098"/>
                  </a:lnTo>
                  <a:lnTo>
                    <a:pt x="7620" y="22860"/>
                  </a:lnTo>
                  <a:lnTo>
                    <a:pt x="0" y="44958"/>
                  </a:lnTo>
                  <a:lnTo>
                    <a:pt x="0" y="59436"/>
                  </a:lnTo>
                  <a:lnTo>
                    <a:pt x="1524" y="63855"/>
                  </a:lnTo>
                  <a:lnTo>
                    <a:pt x="7620" y="81534"/>
                  </a:lnTo>
                  <a:lnTo>
                    <a:pt x="7620" y="82296"/>
                  </a:lnTo>
                  <a:lnTo>
                    <a:pt x="22098" y="96012"/>
                  </a:lnTo>
                  <a:lnTo>
                    <a:pt x="22098" y="96774"/>
                  </a:lnTo>
                  <a:lnTo>
                    <a:pt x="22860" y="97167"/>
                  </a:lnTo>
                  <a:lnTo>
                    <a:pt x="36576" y="104394"/>
                  </a:lnTo>
                  <a:lnTo>
                    <a:pt x="59436" y="104394"/>
                  </a:lnTo>
                  <a:lnTo>
                    <a:pt x="75438" y="96774"/>
                  </a:lnTo>
                  <a:lnTo>
                    <a:pt x="75438" y="96012"/>
                  </a:lnTo>
                  <a:lnTo>
                    <a:pt x="89598" y="82600"/>
                  </a:lnTo>
                  <a:lnTo>
                    <a:pt x="89916" y="103632"/>
                  </a:lnTo>
                  <a:lnTo>
                    <a:pt x="92202" y="1036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6723" y="3679697"/>
              <a:ext cx="87630" cy="22478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6857" y="3679697"/>
              <a:ext cx="86868" cy="22478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656723" y="3299472"/>
              <a:ext cx="3797300" cy="1976120"/>
            </a:xfrm>
            <a:custGeom>
              <a:avLst/>
              <a:gdLst/>
              <a:ahLst/>
              <a:cxnLst/>
              <a:rect l="l" t="t" r="r" b="b"/>
              <a:pathLst>
                <a:path w="3797300" h="1976120">
                  <a:moveTo>
                    <a:pt x="25146" y="664464"/>
                  </a:moveTo>
                  <a:lnTo>
                    <a:pt x="12573" y="665226"/>
                  </a:lnTo>
                  <a:lnTo>
                    <a:pt x="0" y="664464"/>
                  </a:lnTo>
                  <a:lnTo>
                    <a:pt x="0" y="665988"/>
                  </a:lnTo>
                  <a:lnTo>
                    <a:pt x="0" y="667512"/>
                  </a:lnTo>
                  <a:lnTo>
                    <a:pt x="12573" y="666750"/>
                  </a:lnTo>
                  <a:lnTo>
                    <a:pt x="25146" y="667512"/>
                  </a:lnTo>
                  <a:lnTo>
                    <a:pt x="25146" y="665988"/>
                  </a:lnTo>
                  <a:lnTo>
                    <a:pt x="25146" y="664464"/>
                  </a:lnTo>
                  <a:close/>
                </a:path>
                <a:path w="3797300" h="1976120">
                  <a:moveTo>
                    <a:pt x="397002" y="665988"/>
                  </a:moveTo>
                  <a:lnTo>
                    <a:pt x="396240" y="664464"/>
                  </a:lnTo>
                  <a:lnTo>
                    <a:pt x="383844" y="665226"/>
                  </a:lnTo>
                  <a:lnTo>
                    <a:pt x="371094" y="664464"/>
                  </a:lnTo>
                  <a:lnTo>
                    <a:pt x="371094" y="665988"/>
                  </a:lnTo>
                  <a:lnTo>
                    <a:pt x="371094" y="667512"/>
                  </a:lnTo>
                  <a:lnTo>
                    <a:pt x="383844" y="666762"/>
                  </a:lnTo>
                  <a:lnTo>
                    <a:pt x="396240" y="667512"/>
                  </a:lnTo>
                  <a:lnTo>
                    <a:pt x="397002" y="665988"/>
                  </a:lnTo>
                  <a:close/>
                </a:path>
                <a:path w="3797300" h="1976120">
                  <a:moveTo>
                    <a:pt x="1964436" y="1613154"/>
                  </a:moveTo>
                  <a:lnTo>
                    <a:pt x="1962912" y="0"/>
                  </a:lnTo>
                  <a:lnTo>
                    <a:pt x="1961388" y="0"/>
                  </a:lnTo>
                  <a:lnTo>
                    <a:pt x="1962912" y="1613154"/>
                  </a:lnTo>
                  <a:lnTo>
                    <a:pt x="1964436" y="1613154"/>
                  </a:lnTo>
                  <a:close/>
                </a:path>
                <a:path w="3797300" h="1976120">
                  <a:moveTo>
                    <a:pt x="2272284" y="1576578"/>
                  </a:moveTo>
                  <a:lnTo>
                    <a:pt x="2253234" y="1527048"/>
                  </a:lnTo>
                  <a:lnTo>
                    <a:pt x="2252472" y="1527048"/>
                  </a:lnTo>
                  <a:lnTo>
                    <a:pt x="2202180" y="1505712"/>
                  </a:lnTo>
                  <a:lnTo>
                    <a:pt x="2201418" y="1505712"/>
                  </a:lnTo>
                  <a:lnTo>
                    <a:pt x="2151888" y="1527048"/>
                  </a:lnTo>
                  <a:lnTo>
                    <a:pt x="2132838" y="1576578"/>
                  </a:lnTo>
                  <a:lnTo>
                    <a:pt x="2134362" y="1576578"/>
                  </a:lnTo>
                  <a:lnTo>
                    <a:pt x="2152650" y="1529753"/>
                  </a:lnTo>
                  <a:lnTo>
                    <a:pt x="2153412" y="1527810"/>
                  </a:lnTo>
                  <a:lnTo>
                    <a:pt x="2152650" y="1527810"/>
                  </a:lnTo>
                  <a:lnTo>
                    <a:pt x="2201418" y="1507540"/>
                  </a:lnTo>
                  <a:lnTo>
                    <a:pt x="2201799" y="1507388"/>
                  </a:lnTo>
                  <a:lnTo>
                    <a:pt x="2202180" y="1507540"/>
                  </a:lnTo>
                  <a:lnTo>
                    <a:pt x="2252472" y="1527810"/>
                  </a:lnTo>
                  <a:lnTo>
                    <a:pt x="2251710" y="1527810"/>
                  </a:lnTo>
                  <a:lnTo>
                    <a:pt x="2252472" y="1529753"/>
                  </a:lnTo>
                  <a:lnTo>
                    <a:pt x="2270760" y="1576578"/>
                  </a:lnTo>
                  <a:lnTo>
                    <a:pt x="2272284" y="1576578"/>
                  </a:lnTo>
                  <a:close/>
                </a:path>
                <a:path w="3797300" h="1976120">
                  <a:moveTo>
                    <a:pt x="2292858" y="1613154"/>
                  </a:moveTo>
                  <a:lnTo>
                    <a:pt x="2291334" y="1609534"/>
                  </a:lnTo>
                  <a:lnTo>
                    <a:pt x="2291334" y="1613154"/>
                  </a:lnTo>
                  <a:lnTo>
                    <a:pt x="2285238" y="1626870"/>
                  </a:lnTo>
                  <a:lnTo>
                    <a:pt x="2271522" y="1632966"/>
                  </a:lnTo>
                  <a:lnTo>
                    <a:pt x="2257806" y="1626870"/>
                  </a:lnTo>
                  <a:lnTo>
                    <a:pt x="2251710" y="1613154"/>
                  </a:lnTo>
                  <a:lnTo>
                    <a:pt x="2257806" y="1599438"/>
                  </a:lnTo>
                  <a:lnTo>
                    <a:pt x="2271522" y="1593342"/>
                  </a:lnTo>
                  <a:lnTo>
                    <a:pt x="2285238" y="1599438"/>
                  </a:lnTo>
                  <a:lnTo>
                    <a:pt x="2291334" y="1613154"/>
                  </a:lnTo>
                  <a:lnTo>
                    <a:pt x="2291334" y="1609534"/>
                  </a:lnTo>
                  <a:lnTo>
                    <a:pt x="2286762" y="1598676"/>
                  </a:lnTo>
                  <a:lnTo>
                    <a:pt x="2286000" y="1597914"/>
                  </a:lnTo>
                  <a:lnTo>
                    <a:pt x="2271522" y="1591818"/>
                  </a:lnTo>
                  <a:lnTo>
                    <a:pt x="2257044" y="1597914"/>
                  </a:lnTo>
                  <a:lnTo>
                    <a:pt x="2256282" y="1598676"/>
                  </a:lnTo>
                  <a:lnTo>
                    <a:pt x="2250186" y="1613154"/>
                  </a:lnTo>
                  <a:lnTo>
                    <a:pt x="2251710" y="1616773"/>
                  </a:lnTo>
                  <a:lnTo>
                    <a:pt x="2256282" y="1627632"/>
                  </a:lnTo>
                  <a:lnTo>
                    <a:pt x="2257044" y="1628394"/>
                  </a:lnTo>
                  <a:lnTo>
                    <a:pt x="2271522" y="1634490"/>
                  </a:lnTo>
                  <a:lnTo>
                    <a:pt x="2286000" y="1628394"/>
                  </a:lnTo>
                  <a:lnTo>
                    <a:pt x="2286762" y="1627632"/>
                  </a:lnTo>
                  <a:lnTo>
                    <a:pt x="2292858" y="1613154"/>
                  </a:lnTo>
                  <a:close/>
                </a:path>
                <a:path w="3797300" h="1976120">
                  <a:moveTo>
                    <a:pt x="3797033" y="1388364"/>
                  </a:moveTo>
                  <a:lnTo>
                    <a:pt x="3268218" y="1387297"/>
                  </a:lnTo>
                  <a:lnTo>
                    <a:pt x="3268218" y="1204722"/>
                  </a:lnTo>
                  <a:lnTo>
                    <a:pt x="3267951" y="1204455"/>
                  </a:lnTo>
                  <a:lnTo>
                    <a:pt x="3268586" y="1204455"/>
                  </a:lnTo>
                  <a:lnTo>
                    <a:pt x="3268586" y="1202436"/>
                  </a:lnTo>
                  <a:lnTo>
                    <a:pt x="3267456" y="1202436"/>
                  </a:lnTo>
                  <a:lnTo>
                    <a:pt x="3267456" y="1204455"/>
                  </a:lnTo>
                  <a:lnTo>
                    <a:pt x="3267456" y="1204722"/>
                  </a:lnTo>
                  <a:lnTo>
                    <a:pt x="3267456" y="1387297"/>
                  </a:lnTo>
                  <a:lnTo>
                    <a:pt x="3042653" y="1386840"/>
                  </a:lnTo>
                  <a:lnTo>
                    <a:pt x="3042653" y="1388364"/>
                  </a:lnTo>
                  <a:lnTo>
                    <a:pt x="3267456" y="1388821"/>
                  </a:lnTo>
                  <a:lnTo>
                    <a:pt x="3267456" y="1838693"/>
                  </a:lnTo>
                  <a:lnTo>
                    <a:pt x="3042653" y="1837944"/>
                  </a:lnTo>
                  <a:lnTo>
                    <a:pt x="3042653" y="1839468"/>
                  </a:lnTo>
                  <a:lnTo>
                    <a:pt x="3267456" y="1840217"/>
                  </a:lnTo>
                  <a:lnTo>
                    <a:pt x="3267456" y="1974342"/>
                  </a:lnTo>
                  <a:lnTo>
                    <a:pt x="3267316" y="1974342"/>
                  </a:lnTo>
                  <a:lnTo>
                    <a:pt x="2610726" y="1974342"/>
                  </a:lnTo>
                  <a:lnTo>
                    <a:pt x="2610612" y="1204722"/>
                  </a:lnTo>
                  <a:lnTo>
                    <a:pt x="2610612" y="1204480"/>
                  </a:lnTo>
                  <a:lnTo>
                    <a:pt x="2610726" y="1204722"/>
                  </a:lnTo>
                  <a:lnTo>
                    <a:pt x="3267316" y="1204722"/>
                  </a:lnTo>
                  <a:lnTo>
                    <a:pt x="3267316" y="1204455"/>
                  </a:lnTo>
                  <a:lnTo>
                    <a:pt x="3267456" y="1204455"/>
                  </a:lnTo>
                  <a:lnTo>
                    <a:pt x="3267456" y="1202436"/>
                  </a:lnTo>
                  <a:lnTo>
                    <a:pt x="3267316" y="1202436"/>
                  </a:lnTo>
                  <a:lnTo>
                    <a:pt x="2610726" y="1202436"/>
                  </a:lnTo>
                  <a:lnTo>
                    <a:pt x="2609456" y="1202436"/>
                  </a:lnTo>
                  <a:lnTo>
                    <a:pt x="2609456" y="1204480"/>
                  </a:lnTo>
                  <a:lnTo>
                    <a:pt x="2610091" y="1204480"/>
                  </a:lnTo>
                  <a:lnTo>
                    <a:pt x="2609850" y="1204722"/>
                  </a:lnTo>
                  <a:lnTo>
                    <a:pt x="2609850" y="1974342"/>
                  </a:lnTo>
                  <a:lnTo>
                    <a:pt x="2609456" y="1974342"/>
                  </a:lnTo>
                  <a:lnTo>
                    <a:pt x="2609456" y="1974583"/>
                  </a:lnTo>
                  <a:lnTo>
                    <a:pt x="2609850" y="1974583"/>
                  </a:lnTo>
                  <a:lnTo>
                    <a:pt x="2609850" y="1975866"/>
                  </a:lnTo>
                  <a:lnTo>
                    <a:pt x="2610612" y="1975866"/>
                  </a:lnTo>
                  <a:lnTo>
                    <a:pt x="2610612" y="1975104"/>
                  </a:lnTo>
                  <a:lnTo>
                    <a:pt x="2610091" y="1974583"/>
                  </a:lnTo>
                  <a:lnTo>
                    <a:pt x="2610726" y="1974583"/>
                  </a:lnTo>
                  <a:lnTo>
                    <a:pt x="2610726" y="1975866"/>
                  </a:lnTo>
                  <a:lnTo>
                    <a:pt x="3267316" y="1975866"/>
                  </a:lnTo>
                  <a:lnTo>
                    <a:pt x="3267316" y="1974608"/>
                  </a:lnTo>
                  <a:lnTo>
                    <a:pt x="3267951" y="1974608"/>
                  </a:lnTo>
                  <a:lnTo>
                    <a:pt x="3267456" y="1975104"/>
                  </a:lnTo>
                  <a:lnTo>
                    <a:pt x="3267456" y="1975866"/>
                  </a:lnTo>
                  <a:lnTo>
                    <a:pt x="3268218" y="1975866"/>
                  </a:lnTo>
                  <a:lnTo>
                    <a:pt x="3268218" y="1974608"/>
                  </a:lnTo>
                  <a:lnTo>
                    <a:pt x="3268586" y="1974608"/>
                  </a:lnTo>
                  <a:lnTo>
                    <a:pt x="3268586" y="1974342"/>
                  </a:lnTo>
                  <a:lnTo>
                    <a:pt x="3268218" y="1974342"/>
                  </a:lnTo>
                  <a:lnTo>
                    <a:pt x="3268218" y="1840217"/>
                  </a:lnTo>
                  <a:lnTo>
                    <a:pt x="3502139" y="1840992"/>
                  </a:lnTo>
                  <a:lnTo>
                    <a:pt x="3502139" y="1839468"/>
                  </a:lnTo>
                  <a:lnTo>
                    <a:pt x="3268218" y="1838693"/>
                  </a:lnTo>
                  <a:lnTo>
                    <a:pt x="3268218" y="1388821"/>
                  </a:lnTo>
                  <a:lnTo>
                    <a:pt x="3797033" y="1389888"/>
                  </a:lnTo>
                  <a:lnTo>
                    <a:pt x="3797033" y="1388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76201" y="4063745"/>
              <a:ext cx="84582" cy="8458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048898" y="4105668"/>
              <a:ext cx="1651635" cy="1054100"/>
            </a:xfrm>
            <a:custGeom>
              <a:avLst/>
              <a:gdLst/>
              <a:ahLst/>
              <a:cxnLst/>
              <a:rect l="l" t="t" r="r" b="b"/>
              <a:pathLst>
                <a:path w="1651634" h="1054100">
                  <a:moveTo>
                    <a:pt x="569976" y="1524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569976" y="3048"/>
                  </a:lnTo>
                  <a:lnTo>
                    <a:pt x="569976" y="1524"/>
                  </a:lnTo>
                  <a:close/>
                </a:path>
                <a:path w="1651634" h="1054100">
                  <a:moveTo>
                    <a:pt x="762762" y="806958"/>
                  </a:moveTo>
                  <a:lnTo>
                    <a:pt x="761238" y="803744"/>
                  </a:lnTo>
                  <a:lnTo>
                    <a:pt x="761238" y="806958"/>
                  </a:lnTo>
                  <a:lnTo>
                    <a:pt x="755142" y="820674"/>
                  </a:lnTo>
                  <a:lnTo>
                    <a:pt x="741045" y="826604"/>
                  </a:lnTo>
                  <a:lnTo>
                    <a:pt x="726948" y="820674"/>
                  </a:lnTo>
                  <a:lnTo>
                    <a:pt x="727710" y="820674"/>
                  </a:lnTo>
                  <a:lnTo>
                    <a:pt x="721614" y="806958"/>
                  </a:lnTo>
                  <a:lnTo>
                    <a:pt x="726948" y="794956"/>
                  </a:lnTo>
                  <a:lnTo>
                    <a:pt x="727710" y="793242"/>
                  </a:lnTo>
                  <a:lnTo>
                    <a:pt x="726948" y="793242"/>
                  </a:lnTo>
                  <a:lnTo>
                    <a:pt x="740664" y="787463"/>
                  </a:lnTo>
                  <a:lnTo>
                    <a:pt x="741045" y="787298"/>
                  </a:lnTo>
                  <a:lnTo>
                    <a:pt x="741426" y="787463"/>
                  </a:lnTo>
                  <a:lnTo>
                    <a:pt x="755142" y="793242"/>
                  </a:lnTo>
                  <a:lnTo>
                    <a:pt x="761238" y="806958"/>
                  </a:lnTo>
                  <a:lnTo>
                    <a:pt x="761238" y="803744"/>
                  </a:lnTo>
                  <a:lnTo>
                    <a:pt x="755904" y="792480"/>
                  </a:lnTo>
                  <a:lnTo>
                    <a:pt x="755904" y="791718"/>
                  </a:lnTo>
                  <a:lnTo>
                    <a:pt x="741426" y="785622"/>
                  </a:lnTo>
                  <a:lnTo>
                    <a:pt x="740664" y="785622"/>
                  </a:lnTo>
                  <a:lnTo>
                    <a:pt x="726948" y="791718"/>
                  </a:lnTo>
                  <a:lnTo>
                    <a:pt x="726186" y="791718"/>
                  </a:lnTo>
                  <a:lnTo>
                    <a:pt x="726186" y="792480"/>
                  </a:lnTo>
                  <a:lnTo>
                    <a:pt x="720090" y="806958"/>
                  </a:lnTo>
                  <a:lnTo>
                    <a:pt x="720407" y="807720"/>
                  </a:lnTo>
                  <a:lnTo>
                    <a:pt x="569976" y="806196"/>
                  </a:lnTo>
                  <a:lnTo>
                    <a:pt x="569976" y="807720"/>
                  </a:lnTo>
                  <a:lnTo>
                    <a:pt x="720852" y="809244"/>
                  </a:lnTo>
                  <a:lnTo>
                    <a:pt x="720852" y="808774"/>
                  </a:lnTo>
                  <a:lnTo>
                    <a:pt x="721614" y="810577"/>
                  </a:lnTo>
                  <a:lnTo>
                    <a:pt x="726186" y="821436"/>
                  </a:lnTo>
                  <a:lnTo>
                    <a:pt x="726186" y="822198"/>
                  </a:lnTo>
                  <a:lnTo>
                    <a:pt x="726948" y="822198"/>
                  </a:lnTo>
                  <a:lnTo>
                    <a:pt x="740664" y="828294"/>
                  </a:lnTo>
                  <a:lnTo>
                    <a:pt x="741426" y="828294"/>
                  </a:lnTo>
                  <a:lnTo>
                    <a:pt x="755904" y="822198"/>
                  </a:lnTo>
                  <a:lnTo>
                    <a:pt x="755904" y="821436"/>
                  </a:lnTo>
                  <a:lnTo>
                    <a:pt x="762762" y="806958"/>
                  </a:lnTo>
                  <a:close/>
                </a:path>
                <a:path w="1651634" h="1054100">
                  <a:moveTo>
                    <a:pt x="1513332" y="1031748"/>
                  </a:moveTo>
                  <a:lnTo>
                    <a:pt x="1511642" y="1027950"/>
                  </a:lnTo>
                  <a:lnTo>
                    <a:pt x="1511642" y="1032129"/>
                  </a:lnTo>
                  <a:lnTo>
                    <a:pt x="1505712" y="1046226"/>
                  </a:lnTo>
                  <a:lnTo>
                    <a:pt x="1492364" y="1052156"/>
                  </a:lnTo>
                  <a:lnTo>
                    <a:pt x="1478280" y="1046226"/>
                  </a:lnTo>
                  <a:lnTo>
                    <a:pt x="1472336" y="1032129"/>
                  </a:lnTo>
                  <a:lnTo>
                    <a:pt x="1478280" y="1018794"/>
                  </a:lnTo>
                  <a:lnTo>
                    <a:pt x="1491996" y="1013015"/>
                  </a:lnTo>
                  <a:lnTo>
                    <a:pt x="1492364" y="1012863"/>
                  </a:lnTo>
                  <a:lnTo>
                    <a:pt x="1492758" y="1013028"/>
                  </a:lnTo>
                  <a:lnTo>
                    <a:pt x="1505712" y="1018794"/>
                  </a:lnTo>
                  <a:lnTo>
                    <a:pt x="1511642" y="1032129"/>
                  </a:lnTo>
                  <a:lnTo>
                    <a:pt x="1511642" y="1027950"/>
                  </a:lnTo>
                  <a:lnTo>
                    <a:pt x="1507236" y="1018032"/>
                  </a:lnTo>
                  <a:lnTo>
                    <a:pt x="1507236" y="1017270"/>
                  </a:lnTo>
                  <a:lnTo>
                    <a:pt x="1506474" y="1017270"/>
                  </a:lnTo>
                  <a:lnTo>
                    <a:pt x="1492758" y="1011174"/>
                  </a:lnTo>
                  <a:lnTo>
                    <a:pt x="1491996" y="1011174"/>
                  </a:lnTo>
                  <a:lnTo>
                    <a:pt x="1477518" y="1017270"/>
                  </a:lnTo>
                  <a:lnTo>
                    <a:pt x="1476756" y="1018032"/>
                  </a:lnTo>
                  <a:lnTo>
                    <a:pt x="1470660" y="1031748"/>
                  </a:lnTo>
                  <a:lnTo>
                    <a:pt x="1470660" y="1032510"/>
                  </a:lnTo>
                  <a:lnTo>
                    <a:pt x="1470977" y="1033272"/>
                  </a:lnTo>
                  <a:lnTo>
                    <a:pt x="1322819" y="1031773"/>
                  </a:lnTo>
                  <a:lnTo>
                    <a:pt x="1322197" y="847521"/>
                  </a:lnTo>
                  <a:lnTo>
                    <a:pt x="1349502" y="835914"/>
                  </a:lnTo>
                  <a:lnTo>
                    <a:pt x="1350264" y="835914"/>
                  </a:lnTo>
                  <a:lnTo>
                    <a:pt x="1362456" y="806958"/>
                  </a:lnTo>
                  <a:lnTo>
                    <a:pt x="1360932" y="803338"/>
                  </a:lnTo>
                  <a:lnTo>
                    <a:pt x="1360932" y="806958"/>
                  </a:lnTo>
                  <a:lnTo>
                    <a:pt x="1348740" y="835152"/>
                  </a:lnTo>
                  <a:lnTo>
                    <a:pt x="1322197" y="846048"/>
                  </a:lnTo>
                  <a:lnTo>
                    <a:pt x="1321930" y="767778"/>
                  </a:lnTo>
                  <a:lnTo>
                    <a:pt x="1348740" y="778764"/>
                  </a:lnTo>
                  <a:lnTo>
                    <a:pt x="1360932" y="806958"/>
                  </a:lnTo>
                  <a:lnTo>
                    <a:pt x="1360932" y="803338"/>
                  </a:lnTo>
                  <a:lnTo>
                    <a:pt x="1350264" y="778002"/>
                  </a:lnTo>
                  <a:lnTo>
                    <a:pt x="1349502" y="778002"/>
                  </a:lnTo>
                  <a:lnTo>
                    <a:pt x="1321930" y="766292"/>
                  </a:lnTo>
                  <a:lnTo>
                    <a:pt x="1321308" y="581406"/>
                  </a:lnTo>
                  <a:lnTo>
                    <a:pt x="1320673" y="581406"/>
                  </a:lnTo>
                  <a:lnTo>
                    <a:pt x="1320673" y="846670"/>
                  </a:lnTo>
                  <a:lnTo>
                    <a:pt x="1319022" y="847344"/>
                  </a:lnTo>
                  <a:lnTo>
                    <a:pt x="1290828" y="835152"/>
                  </a:lnTo>
                  <a:lnTo>
                    <a:pt x="1291590" y="835152"/>
                  </a:lnTo>
                  <a:lnTo>
                    <a:pt x="1278636" y="806958"/>
                  </a:lnTo>
                  <a:lnTo>
                    <a:pt x="1290828" y="780415"/>
                  </a:lnTo>
                  <a:lnTo>
                    <a:pt x="1291590" y="778764"/>
                  </a:lnTo>
                  <a:lnTo>
                    <a:pt x="1290828" y="778764"/>
                  </a:lnTo>
                  <a:lnTo>
                    <a:pt x="1319022" y="766572"/>
                  </a:lnTo>
                  <a:lnTo>
                    <a:pt x="1320406" y="767143"/>
                  </a:lnTo>
                  <a:lnTo>
                    <a:pt x="1320673" y="846670"/>
                  </a:lnTo>
                  <a:lnTo>
                    <a:pt x="1320673" y="581406"/>
                  </a:lnTo>
                  <a:lnTo>
                    <a:pt x="1319784" y="581406"/>
                  </a:lnTo>
                  <a:lnTo>
                    <a:pt x="1320406" y="765644"/>
                  </a:lnTo>
                  <a:lnTo>
                    <a:pt x="1319022" y="765048"/>
                  </a:lnTo>
                  <a:lnTo>
                    <a:pt x="1290066" y="778002"/>
                  </a:lnTo>
                  <a:lnTo>
                    <a:pt x="1277112" y="806958"/>
                  </a:lnTo>
                  <a:lnTo>
                    <a:pt x="1278636" y="810361"/>
                  </a:lnTo>
                  <a:lnTo>
                    <a:pt x="1290066" y="835914"/>
                  </a:lnTo>
                  <a:lnTo>
                    <a:pt x="1290828" y="836244"/>
                  </a:lnTo>
                  <a:lnTo>
                    <a:pt x="1319022" y="848868"/>
                  </a:lnTo>
                  <a:lnTo>
                    <a:pt x="1320673" y="848169"/>
                  </a:lnTo>
                  <a:lnTo>
                    <a:pt x="1321295" y="1031760"/>
                  </a:lnTo>
                  <a:lnTo>
                    <a:pt x="1320546" y="1031748"/>
                  </a:lnTo>
                  <a:lnTo>
                    <a:pt x="1320546" y="1033272"/>
                  </a:lnTo>
                  <a:lnTo>
                    <a:pt x="1471422" y="1034796"/>
                  </a:lnTo>
                  <a:lnTo>
                    <a:pt x="1471422" y="1034326"/>
                  </a:lnTo>
                  <a:lnTo>
                    <a:pt x="1472184" y="1036129"/>
                  </a:lnTo>
                  <a:lnTo>
                    <a:pt x="1476756" y="1046988"/>
                  </a:lnTo>
                  <a:lnTo>
                    <a:pt x="1477518" y="1046988"/>
                  </a:lnTo>
                  <a:lnTo>
                    <a:pt x="1477518" y="1047750"/>
                  </a:lnTo>
                  <a:lnTo>
                    <a:pt x="1491996" y="1053846"/>
                  </a:lnTo>
                  <a:lnTo>
                    <a:pt x="1492758" y="1053846"/>
                  </a:lnTo>
                  <a:lnTo>
                    <a:pt x="1506474" y="1047750"/>
                  </a:lnTo>
                  <a:lnTo>
                    <a:pt x="1507236" y="1046988"/>
                  </a:lnTo>
                  <a:lnTo>
                    <a:pt x="1513332" y="1032510"/>
                  </a:lnTo>
                  <a:lnTo>
                    <a:pt x="1512570" y="1032129"/>
                  </a:lnTo>
                  <a:lnTo>
                    <a:pt x="1513332" y="1031748"/>
                  </a:lnTo>
                  <a:close/>
                </a:path>
                <a:path w="1651634" h="1054100">
                  <a:moveTo>
                    <a:pt x="1630680" y="995934"/>
                  </a:moveTo>
                  <a:lnTo>
                    <a:pt x="1611630" y="946404"/>
                  </a:lnTo>
                  <a:lnTo>
                    <a:pt x="1611630" y="945642"/>
                  </a:lnTo>
                  <a:lnTo>
                    <a:pt x="1562100" y="925068"/>
                  </a:lnTo>
                  <a:lnTo>
                    <a:pt x="1561338" y="925068"/>
                  </a:lnTo>
                  <a:lnTo>
                    <a:pt x="1511046" y="945642"/>
                  </a:lnTo>
                  <a:lnTo>
                    <a:pt x="1510284" y="945642"/>
                  </a:lnTo>
                  <a:lnTo>
                    <a:pt x="1510284" y="946404"/>
                  </a:lnTo>
                  <a:lnTo>
                    <a:pt x="1491234" y="995934"/>
                  </a:lnTo>
                  <a:lnTo>
                    <a:pt x="1492758" y="995934"/>
                  </a:lnTo>
                  <a:lnTo>
                    <a:pt x="1511808" y="947166"/>
                  </a:lnTo>
                  <a:lnTo>
                    <a:pt x="1561338" y="926896"/>
                  </a:lnTo>
                  <a:lnTo>
                    <a:pt x="1561706" y="926744"/>
                  </a:lnTo>
                  <a:lnTo>
                    <a:pt x="1562100" y="926896"/>
                  </a:lnTo>
                  <a:lnTo>
                    <a:pt x="1610868" y="947166"/>
                  </a:lnTo>
                  <a:lnTo>
                    <a:pt x="1610106" y="947166"/>
                  </a:lnTo>
                  <a:lnTo>
                    <a:pt x="1610868" y="949109"/>
                  </a:lnTo>
                  <a:lnTo>
                    <a:pt x="1629156" y="995934"/>
                  </a:lnTo>
                  <a:lnTo>
                    <a:pt x="1630680" y="995934"/>
                  </a:lnTo>
                  <a:close/>
                </a:path>
                <a:path w="1651634" h="1054100">
                  <a:moveTo>
                    <a:pt x="1651241" y="1031748"/>
                  </a:moveTo>
                  <a:lnTo>
                    <a:pt x="1650288" y="1029614"/>
                  </a:lnTo>
                  <a:lnTo>
                    <a:pt x="1650288" y="1032129"/>
                  </a:lnTo>
                  <a:lnTo>
                    <a:pt x="1643621" y="1046226"/>
                  </a:lnTo>
                  <a:lnTo>
                    <a:pt x="1644383" y="1046226"/>
                  </a:lnTo>
                  <a:lnTo>
                    <a:pt x="1630286" y="1052156"/>
                  </a:lnTo>
                  <a:lnTo>
                    <a:pt x="1616189" y="1046226"/>
                  </a:lnTo>
                  <a:lnTo>
                    <a:pt x="1616951" y="1046226"/>
                  </a:lnTo>
                  <a:lnTo>
                    <a:pt x="1610271" y="1032129"/>
                  </a:lnTo>
                  <a:lnTo>
                    <a:pt x="1616189" y="1020318"/>
                  </a:lnTo>
                  <a:lnTo>
                    <a:pt x="1616951" y="1018794"/>
                  </a:lnTo>
                  <a:lnTo>
                    <a:pt x="1616189" y="1018794"/>
                  </a:lnTo>
                  <a:lnTo>
                    <a:pt x="1629905" y="1013015"/>
                  </a:lnTo>
                  <a:lnTo>
                    <a:pt x="1630286" y="1012850"/>
                  </a:lnTo>
                  <a:lnTo>
                    <a:pt x="1630667" y="1013015"/>
                  </a:lnTo>
                  <a:lnTo>
                    <a:pt x="1644383" y="1018794"/>
                  </a:lnTo>
                  <a:lnTo>
                    <a:pt x="1643621" y="1018794"/>
                  </a:lnTo>
                  <a:lnTo>
                    <a:pt x="1644383" y="1020318"/>
                  </a:lnTo>
                  <a:lnTo>
                    <a:pt x="1650288" y="1032129"/>
                  </a:lnTo>
                  <a:lnTo>
                    <a:pt x="1650288" y="1029614"/>
                  </a:lnTo>
                  <a:lnTo>
                    <a:pt x="1645145" y="1018032"/>
                  </a:lnTo>
                  <a:lnTo>
                    <a:pt x="1645145" y="1017270"/>
                  </a:lnTo>
                  <a:lnTo>
                    <a:pt x="1630667" y="1011174"/>
                  </a:lnTo>
                  <a:lnTo>
                    <a:pt x="1629905" y="1011174"/>
                  </a:lnTo>
                  <a:lnTo>
                    <a:pt x="1615427" y="1017270"/>
                  </a:lnTo>
                  <a:lnTo>
                    <a:pt x="1615427" y="1018032"/>
                  </a:lnTo>
                  <a:lnTo>
                    <a:pt x="1608569" y="1031748"/>
                  </a:lnTo>
                  <a:lnTo>
                    <a:pt x="1608569" y="1032510"/>
                  </a:lnTo>
                  <a:lnTo>
                    <a:pt x="1610093" y="1035723"/>
                  </a:lnTo>
                  <a:lnTo>
                    <a:pt x="1615427" y="1046988"/>
                  </a:lnTo>
                  <a:lnTo>
                    <a:pt x="1615427" y="1047750"/>
                  </a:lnTo>
                  <a:lnTo>
                    <a:pt x="1616189" y="1048067"/>
                  </a:lnTo>
                  <a:lnTo>
                    <a:pt x="1629905" y="1053846"/>
                  </a:lnTo>
                  <a:lnTo>
                    <a:pt x="1630667" y="1053846"/>
                  </a:lnTo>
                  <a:lnTo>
                    <a:pt x="1644383" y="1048067"/>
                  </a:lnTo>
                  <a:lnTo>
                    <a:pt x="1645145" y="1047750"/>
                  </a:lnTo>
                  <a:lnTo>
                    <a:pt x="1645145" y="1046988"/>
                  </a:lnTo>
                  <a:lnTo>
                    <a:pt x="1650479" y="1034313"/>
                  </a:lnTo>
                  <a:lnTo>
                    <a:pt x="1651241" y="1032510"/>
                  </a:lnTo>
                  <a:lnTo>
                    <a:pt x="1650860" y="1032129"/>
                  </a:lnTo>
                  <a:lnTo>
                    <a:pt x="1651241" y="1031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69443" y="4578095"/>
              <a:ext cx="330695" cy="128777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948820" y="2891040"/>
              <a:ext cx="1839595" cy="2414905"/>
            </a:xfrm>
            <a:custGeom>
              <a:avLst/>
              <a:gdLst/>
              <a:ahLst/>
              <a:cxnLst/>
              <a:rect l="l" t="t" r="r" b="b"/>
              <a:pathLst>
                <a:path w="1839595" h="2414904">
                  <a:moveTo>
                    <a:pt x="462534" y="2021586"/>
                  </a:moveTo>
                  <a:lnTo>
                    <a:pt x="451866" y="1991106"/>
                  </a:lnTo>
                  <a:lnTo>
                    <a:pt x="451104" y="1990344"/>
                  </a:lnTo>
                  <a:lnTo>
                    <a:pt x="421513" y="1979980"/>
                  </a:lnTo>
                  <a:lnTo>
                    <a:pt x="421386" y="1979676"/>
                  </a:lnTo>
                  <a:lnTo>
                    <a:pt x="420624" y="1979676"/>
                  </a:lnTo>
                  <a:lnTo>
                    <a:pt x="419849" y="1979676"/>
                  </a:lnTo>
                  <a:lnTo>
                    <a:pt x="419849" y="1980006"/>
                  </a:lnTo>
                  <a:lnTo>
                    <a:pt x="391972" y="1991855"/>
                  </a:lnTo>
                  <a:lnTo>
                    <a:pt x="391668" y="1991106"/>
                  </a:lnTo>
                  <a:lnTo>
                    <a:pt x="390906" y="1991106"/>
                  </a:lnTo>
                  <a:lnTo>
                    <a:pt x="390906" y="1990344"/>
                  </a:lnTo>
                  <a:lnTo>
                    <a:pt x="390144" y="1990344"/>
                  </a:lnTo>
                  <a:lnTo>
                    <a:pt x="390131" y="1991106"/>
                  </a:lnTo>
                  <a:lnTo>
                    <a:pt x="377177" y="2021586"/>
                  </a:lnTo>
                  <a:lnTo>
                    <a:pt x="377444" y="2022195"/>
                  </a:lnTo>
                  <a:lnTo>
                    <a:pt x="0" y="2020824"/>
                  </a:lnTo>
                  <a:lnTo>
                    <a:pt x="0" y="2022348"/>
                  </a:lnTo>
                  <a:lnTo>
                    <a:pt x="378129" y="2023719"/>
                  </a:lnTo>
                  <a:lnTo>
                    <a:pt x="390131" y="2050542"/>
                  </a:lnTo>
                  <a:lnTo>
                    <a:pt x="390131" y="2051304"/>
                  </a:lnTo>
                  <a:lnTo>
                    <a:pt x="390893" y="2051304"/>
                  </a:lnTo>
                  <a:lnTo>
                    <a:pt x="390893" y="2050859"/>
                  </a:lnTo>
                  <a:lnTo>
                    <a:pt x="391668" y="2051189"/>
                  </a:lnTo>
                  <a:lnTo>
                    <a:pt x="419671" y="2063102"/>
                  </a:lnTo>
                  <a:lnTo>
                    <a:pt x="419849" y="2063496"/>
                  </a:lnTo>
                  <a:lnTo>
                    <a:pt x="420611" y="2063496"/>
                  </a:lnTo>
                  <a:lnTo>
                    <a:pt x="421373" y="2063496"/>
                  </a:lnTo>
                  <a:lnTo>
                    <a:pt x="450342" y="2050872"/>
                  </a:lnTo>
                  <a:lnTo>
                    <a:pt x="450342" y="2051304"/>
                  </a:lnTo>
                  <a:lnTo>
                    <a:pt x="451104" y="2051304"/>
                  </a:lnTo>
                  <a:lnTo>
                    <a:pt x="451866" y="2050542"/>
                  </a:lnTo>
                  <a:lnTo>
                    <a:pt x="462534" y="2021586"/>
                  </a:lnTo>
                  <a:close/>
                </a:path>
                <a:path w="1839595" h="2414904">
                  <a:moveTo>
                    <a:pt x="1376159" y="184404"/>
                  </a:moveTo>
                  <a:lnTo>
                    <a:pt x="976122" y="182943"/>
                  </a:lnTo>
                  <a:lnTo>
                    <a:pt x="976122" y="1524"/>
                  </a:lnTo>
                  <a:lnTo>
                    <a:pt x="975855" y="1257"/>
                  </a:lnTo>
                  <a:lnTo>
                    <a:pt x="976490" y="1257"/>
                  </a:lnTo>
                  <a:lnTo>
                    <a:pt x="976490" y="0"/>
                  </a:lnTo>
                  <a:lnTo>
                    <a:pt x="975360" y="0"/>
                  </a:lnTo>
                  <a:lnTo>
                    <a:pt x="975360" y="1257"/>
                  </a:lnTo>
                  <a:lnTo>
                    <a:pt x="975360" y="1524"/>
                  </a:lnTo>
                  <a:lnTo>
                    <a:pt x="975360" y="182943"/>
                  </a:lnTo>
                  <a:lnTo>
                    <a:pt x="750557" y="182118"/>
                  </a:lnTo>
                  <a:lnTo>
                    <a:pt x="750557" y="184404"/>
                  </a:lnTo>
                  <a:lnTo>
                    <a:pt x="975360" y="184962"/>
                  </a:lnTo>
                  <a:lnTo>
                    <a:pt x="975360" y="408228"/>
                  </a:lnTo>
                  <a:lnTo>
                    <a:pt x="750557" y="407670"/>
                  </a:lnTo>
                  <a:lnTo>
                    <a:pt x="750557" y="409194"/>
                  </a:lnTo>
                  <a:lnTo>
                    <a:pt x="975360" y="409752"/>
                  </a:lnTo>
                  <a:lnTo>
                    <a:pt x="975360" y="633780"/>
                  </a:lnTo>
                  <a:lnTo>
                    <a:pt x="750557" y="633222"/>
                  </a:lnTo>
                  <a:lnTo>
                    <a:pt x="750557" y="634746"/>
                  </a:lnTo>
                  <a:lnTo>
                    <a:pt x="975360" y="635304"/>
                  </a:lnTo>
                  <a:lnTo>
                    <a:pt x="975360" y="769620"/>
                  </a:lnTo>
                  <a:lnTo>
                    <a:pt x="975220" y="769620"/>
                  </a:lnTo>
                  <a:lnTo>
                    <a:pt x="318630" y="769620"/>
                  </a:lnTo>
                  <a:lnTo>
                    <a:pt x="318516" y="1524"/>
                  </a:lnTo>
                  <a:lnTo>
                    <a:pt x="318516" y="1282"/>
                  </a:lnTo>
                  <a:lnTo>
                    <a:pt x="318630" y="1524"/>
                  </a:lnTo>
                  <a:lnTo>
                    <a:pt x="975220" y="1524"/>
                  </a:lnTo>
                  <a:lnTo>
                    <a:pt x="975220" y="1257"/>
                  </a:lnTo>
                  <a:lnTo>
                    <a:pt x="975360" y="1257"/>
                  </a:lnTo>
                  <a:lnTo>
                    <a:pt x="975360" y="0"/>
                  </a:lnTo>
                  <a:lnTo>
                    <a:pt x="975220" y="0"/>
                  </a:lnTo>
                  <a:lnTo>
                    <a:pt x="318630" y="0"/>
                  </a:lnTo>
                  <a:lnTo>
                    <a:pt x="317360" y="0"/>
                  </a:lnTo>
                  <a:lnTo>
                    <a:pt x="317360" y="1282"/>
                  </a:lnTo>
                  <a:lnTo>
                    <a:pt x="317995" y="1282"/>
                  </a:lnTo>
                  <a:lnTo>
                    <a:pt x="317754" y="1524"/>
                  </a:lnTo>
                  <a:lnTo>
                    <a:pt x="317754" y="769620"/>
                  </a:lnTo>
                  <a:lnTo>
                    <a:pt x="317360" y="769620"/>
                  </a:lnTo>
                  <a:lnTo>
                    <a:pt x="317360" y="769861"/>
                  </a:lnTo>
                  <a:lnTo>
                    <a:pt x="317754" y="769861"/>
                  </a:lnTo>
                  <a:lnTo>
                    <a:pt x="317754" y="771144"/>
                  </a:lnTo>
                  <a:lnTo>
                    <a:pt x="318516" y="771144"/>
                  </a:lnTo>
                  <a:lnTo>
                    <a:pt x="318516" y="770382"/>
                  </a:lnTo>
                  <a:lnTo>
                    <a:pt x="317995" y="769861"/>
                  </a:lnTo>
                  <a:lnTo>
                    <a:pt x="318630" y="769861"/>
                  </a:lnTo>
                  <a:lnTo>
                    <a:pt x="318630" y="771144"/>
                  </a:lnTo>
                  <a:lnTo>
                    <a:pt x="975220" y="771144"/>
                  </a:lnTo>
                  <a:lnTo>
                    <a:pt x="975220" y="769886"/>
                  </a:lnTo>
                  <a:lnTo>
                    <a:pt x="975855" y="769886"/>
                  </a:lnTo>
                  <a:lnTo>
                    <a:pt x="975360" y="770382"/>
                  </a:lnTo>
                  <a:lnTo>
                    <a:pt x="975360" y="771144"/>
                  </a:lnTo>
                  <a:lnTo>
                    <a:pt x="976122" y="771144"/>
                  </a:lnTo>
                  <a:lnTo>
                    <a:pt x="976122" y="769886"/>
                  </a:lnTo>
                  <a:lnTo>
                    <a:pt x="976490" y="769886"/>
                  </a:lnTo>
                  <a:lnTo>
                    <a:pt x="976490" y="769620"/>
                  </a:lnTo>
                  <a:lnTo>
                    <a:pt x="976122" y="769620"/>
                  </a:lnTo>
                  <a:lnTo>
                    <a:pt x="976122" y="635304"/>
                  </a:lnTo>
                  <a:lnTo>
                    <a:pt x="1376159" y="636270"/>
                  </a:lnTo>
                  <a:lnTo>
                    <a:pt x="1376159" y="634746"/>
                  </a:lnTo>
                  <a:lnTo>
                    <a:pt x="976122" y="633780"/>
                  </a:lnTo>
                  <a:lnTo>
                    <a:pt x="976122" y="409752"/>
                  </a:lnTo>
                  <a:lnTo>
                    <a:pt x="1376159" y="410718"/>
                  </a:lnTo>
                  <a:lnTo>
                    <a:pt x="1376159" y="409194"/>
                  </a:lnTo>
                  <a:lnTo>
                    <a:pt x="976122" y="408228"/>
                  </a:lnTo>
                  <a:lnTo>
                    <a:pt x="976122" y="184962"/>
                  </a:lnTo>
                  <a:lnTo>
                    <a:pt x="1376159" y="185928"/>
                  </a:lnTo>
                  <a:lnTo>
                    <a:pt x="1376159" y="184404"/>
                  </a:lnTo>
                  <a:close/>
                </a:path>
                <a:path w="1839595" h="2414904">
                  <a:moveTo>
                    <a:pt x="1543812" y="2247138"/>
                  </a:moveTo>
                  <a:lnTo>
                    <a:pt x="1530858" y="2183130"/>
                  </a:lnTo>
                  <a:lnTo>
                    <a:pt x="1494282" y="2129028"/>
                  </a:lnTo>
                  <a:lnTo>
                    <a:pt x="1440180" y="2092452"/>
                  </a:lnTo>
                  <a:lnTo>
                    <a:pt x="1376934" y="2079498"/>
                  </a:lnTo>
                  <a:lnTo>
                    <a:pt x="1376172" y="2079498"/>
                  </a:lnTo>
                  <a:lnTo>
                    <a:pt x="1312926" y="2092452"/>
                  </a:lnTo>
                  <a:lnTo>
                    <a:pt x="1312164" y="2092452"/>
                  </a:lnTo>
                  <a:lnTo>
                    <a:pt x="1258824" y="2129028"/>
                  </a:lnTo>
                  <a:lnTo>
                    <a:pt x="1258062" y="2129028"/>
                  </a:lnTo>
                  <a:lnTo>
                    <a:pt x="1221486" y="2183130"/>
                  </a:lnTo>
                  <a:lnTo>
                    <a:pt x="1209294" y="2247138"/>
                  </a:lnTo>
                  <a:lnTo>
                    <a:pt x="1210818" y="2255037"/>
                  </a:lnTo>
                  <a:lnTo>
                    <a:pt x="1221486" y="2310384"/>
                  </a:lnTo>
                  <a:lnTo>
                    <a:pt x="1221486" y="2311146"/>
                  </a:lnTo>
                  <a:lnTo>
                    <a:pt x="1258062" y="2365248"/>
                  </a:lnTo>
                  <a:lnTo>
                    <a:pt x="1258824" y="2365248"/>
                  </a:lnTo>
                  <a:lnTo>
                    <a:pt x="1312164" y="2401824"/>
                  </a:lnTo>
                  <a:lnTo>
                    <a:pt x="1312926" y="2401824"/>
                  </a:lnTo>
                  <a:lnTo>
                    <a:pt x="1376172" y="2414778"/>
                  </a:lnTo>
                  <a:lnTo>
                    <a:pt x="1376172" y="2413254"/>
                  </a:lnTo>
                  <a:lnTo>
                    <a:pt x="1376172" y="2413089"/>
                  </a:lnTo>
                  <a:lnTo>
                    <a:pt x="1312926" y="2400300"/>
                  </a:lnTo>
                  <a:lnTo>
                    <a:pt x="1313688" y="2400300"/>
                  </a:lnTo>
                  <a:lnTo>
                    <a:pt x="1259586" y="2363724"/>
                  </a:lnTo>
                  <a:lnTo>
                    <a:pt x="1223010" y="2310384"/>
                  </a:lnTo>
                  <a:lnTo>
                    <a:pt x="1210818" y="2247138"/>
                  </a:lnTo>
                  <a:lnTo>
                    <a:pt x="1223010" y="2183892"/>
                  </a:lnTo>
                  <a:lnTo>
                    <a:pt x="1259586" y="2129790"/>
                  </a:lnTo>
                  <a:lnTo>
                    <a:pt x="1259586" y="2130552"/>
                  </a:lnTo>
                  <a:lnTo>
                    <a:pt x="1312926" y="2094484"/>
                  </a:lnTo>
                  <a:lnTo>
                    <a:pt x="1313688" y="2093976"/>
                  </a:lnTo>
                  <a:lnTo>
                    <a:pt x="1312926" y="2093976"/>
                  </a:lnTo>
                  <a:lnTo>
                    <a:pt x="1376172" y="2081174"/>
                  </a:lnTo>
                  <a:lnTo>
                    <a:pt x="1376172" y="2081022"/>
                  </a:lnTo>
                  <a:lnTo>
                    <a:pt x="1376934" y="2081022"/>
                  </a:lnTo>
                  <a:lnTo>
                    <a:pt x="1376934" y="2081174"/>
                  </a:lnTo>
                  <a:lnTo>
                    <a:pt x="1439418" y="2093976"/>
                  </a:lnTo>
                  <a:lnTo>
                    <a:pt x="1493520" y="2130552"/>
                  </a:lnTo>
                  <a:lnTo>
                    <a:pt x="1493520" y="2129790"/>
                  </a:lnTo>
                  <a:lnTo>
                    <a:pt x="1530096" y="2183892"/>
                  </a:lnTo>
                  <a:lnTo>
                    <a:pt x="1529334" y="2183892"/>
                  </a:lnTo>
                  <a:lnTo>
                    <a:pt x="1530096" y="2187600"/>
                  </a:lnTo>
                  <a:lnTo>
                    <a:pt x="1542288" y="2247138"/>
                  </a:lnTo>
                  <a:lnTo>
                    <a:pt x="1529334" y="2310384"/>
                  </a:lnTo>
                  <a:lnTo>
                    <a:pt x="1530096" y="2310384"/>
                  </a:lnTo>
                  <a:lnTo>
                    <a:pt x="1493520" y="2363724"/>
                  </a:lnTo>
                  <a:lnTo>
                    <a:pt x="1439418" y="2400300"/>
                  </a:lnTo>
                  <a:lnTo>
                    <a:pt x="1376934" y="2413089"/>
                  </a:lnTo>
                  <a:lnTo>
                    <a:pt x="1376540" y="2413165"/>
                  </a:lnTo>
                  <a:lnTo>
                    <a:pt x="1376934" y="2413254"/>
                  </a:lnTo>
                  <a:lnTo>
                    <a:pt x="1376540" y="2413254"/>
                  </a:lnTo>
                  <a:lnTo>
                    <a:pt x="1376540" y="2414778"/>
                  </a:lnTo>
                  <a:lnTo>
                    <a:pt x="1376934" y="2414778"/>
                  </a:lnTo>
                  <a:lnTo>
                    <a:pt x="1440180" y="2401824"/>
                  </a:lnTo>
                  <a:lnTo>
                    <a:pt x="1494282" y="2365248"/>
                  </a:lnTo>
                  <a:lnTo>
                    <a:pt x="1530096" y="2312263"/>
                  </a:lnTo>
                  <a:lnTo>
                    <a:pt x="1530858" y="2311146"/>
                  </a:lnTo>
                  <a:lnTo>
                    <a:pt x="1530858" y="2310384"/>
                  </a:lnTo>
                  <a:lnTo>
                    <a:pt x="1543812" y="2247138"/>
                  </a:lnTo>
                  <a:close/>
                </a:path>
                <a:path w="1839595" h="2414904">
                  <a:moveTo>
                    <a:pt x="1839455" y="1796034"/>
                  </a:moveTo>
                  <a:lnTo>
                    <a:pt x="1837931" y="1788414"/>
                  </a:lnTo>
                  <a:lnTo>
                    <a:pt x="1837931" y="1796034"/>
                  </a:lnTo>
                  <a:lnTo>
                    <a:pt x="1824977" y="1859280"/>
                  </a:lnTo>
                  <a:lnTo>
                    <a:pt x="1788401" y="1913382"/>
                  </a:lnTo>
                  <a:lnTo>
                    <a:pt x="1788401" y="1912620"/>
                  </a:lnTo>
                  <a:lnTo>
                    <a:pt x="1735061" y="1949196"/>
                  </a:lnTo>
                  <a:lnTo>
                    <a:pt x="1671815" y="1962150"/>
                  </a:lnTo>
                  <a:lnTo>
                    <a:pt x="1608569" y="1949196"/>
                  </a:lnTo>
                  <a:lnTo>
                    <a:pt x="1554467" y="1912620"/>
                  </a:lnTo>
                  <a:lnTo>
                    <a:pt x="1554467" y="1913382"/>
                  </a:lnTo>
                  <a:lnTo>
                    <a:pt x="1518653" y="1859280"/>
                  </a:lnTo>
                  <a:lnTo>
                    <a:pt x="1505699" y="1796034"/>
                  </a:lnTo>
                  <a:lnTo>
                    <a:pt x="1518653" y="1731264"/>
                  </a:lnTo>
                  <a:lnTo>
                    <a:pt x="1554467" y="1677924"/>
                  </a:lnTo>
                  <a:lnTo>
                    <a:pt x="1608569" y="1641348"/>
                  </a:lnTo>
                  <a:lnTo>
                    <a:pt x="1671815" y="1628394"/>
                  </a:lnTo>
                  <a:lnTo>
                    <a:pt x="1735061" y="1641348"/>
                  </a:lnTo>
                  <a:lnTo>
                    <a:pt x="1788401" y="1677924"/>
                  </a:lnTo>
                  <a:lnTo>
                    <a:pt x="1824977" y="1731264"/>
                  </a:lnTo>
                  <a:lnTo>
                    <a:pt x="1837931" y="1796034"/>
                  </a:lnTo>
                  <a:lnTo>
                    <a:pt x="1837931" y="1788414"/>
                  </a:lnTo>
                  <a:lnTo>
                    <a:pt x="1826501" y="1731264"/>
                  </a:lnTo>
                  <a:lnTo>
                    <a:pt x="1826501" y="1730502"/>
                  </a:lnTo>
                  <a:lnTo>
                    <a:pt x="1789925" y="1676400"/>
                  </a:lnTo>
                  <a:lnTo>
                    <a:pt x="1735823" y="1639824"/>
                  </a:lnTo>
                  <a:lnTo>
                    <a:pt x="1735061" y="1639824"/>
                  </a:lnTo>
                  <a:lnTo>
                    <a:pt x="1671815" y="1626870"/>
                  </a:lnTo>
                  <a:lnTo>
                    <a:pt x="1607807" y="1639824"/>
                  </a:lnTo>
                  <a:lnTo>
                    <a:pt x="1553705" y="1676400"/>
                  </a:lnTo>
                  <a:lnTo>
                    <a:pt x="1517129" y="1730502"/>
                  </a:lnTo>
                  <a:lnTo>
                    <a:pt x="1517129" y="1731264"/>
                  </a:lnTo>
                  <a:lnTo>
                    <a:pt x="1504175" y="1796034"/>
                  </a:lnTo>
                  <a:lnTo>
                    <a:pt x="1505699" y="1803552"/>
                  </a:lnTo>
                  <a:lnTo>
                    <a:pt x="1517129" y="1860042"/>
                  </a:lnTo>
                  <a:lnTo>
                    <a:pt x="1553705" y="1914144"/>
                  </a:lnTo>
                  <a:lnTo>
                    <a:pt x="1607807" y="1950720"/>
                  </a:lnTo>
                  <a:lnTo>
                    <a:pt x="1671815" y="1963674"/>
                  </a:lnTo>
                  <a:lnTo>
                    <a:pt x="1735061" y="1950720"/>
                  </a:lnTo>
                  <a:lnTo>
                    <a:pt x="1735823" y="1950720"/>
                  </a:lnTo>
                  <a:lnTo>
                    <a:pt x="1789925" y="1914144"/>
                  </a:lnTo>
                  <a:lnTo>
                    <a:pt x="1826501" y="1860042"/>
                  </a:lnTo>
                  <a:lnTo>
                    <a:pt x="1839455" y="1796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18873" y="3192779"/>
              <a:ext cx="330708" cy="12801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24485" y="3256025"/>
              <a:ext cx="86868" cy="86105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947296" y="3083826"/>
              <a:ext cx="422909" cy="451484"/>
            </a:xfrm>
            <a:custGeom>
              <a:avLst/>
              <a:gdLst/>
              <a:ahLst/>
              <a:cxnLst/>
              <a:rect l="l" t="t" r="r" b="b"/>
              <a:pathLst>
                <a:path w="422910" h="451485">
                  <a:moveTo>
                    <a:pt x="420624" y="226314"/>
                  </a:moveTo>
                  <a:lnTo>
                    <a:pt x="0" y="224790"/>
                  </a:lnTo>
                  <a:lnTo>
                    <a:pt x="0" y="225552"/>
                  </a:lnTo>
                  <a:lnTo>
                    <a:pt x="420624" y="227076"/>
                  </a:lnTo>
                  <a:lnTo>
                    <a:pt x="420624" y="226314"/>
                  </a:lnTo>
                  <a:close/>
                </a:path>
                <a:path w="422910" h="451485">
                  <a:moveTo>
                    <a:pt x="422910" y="451104"/>
                  </a:moveTo>
                  <a:lnTo>
                    <a:pt x="421386" y="0"/>
                  </a:lnTo>
                  <a:lnTo>
                    <a:pt x="420624" y="0"/>
                  </a:lnTo>
                  <a:lnTo>
                    <a:pt x="422148" y="451104"/>
                  </a:lnTo>
                  <a:lnTo>
                    <a:pt x="422910" y="451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67906" y="3428237"/>
              <a:ext cx="330720" cy="127253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67906" y="3202686"/>
              <a:ext cx="330720" cy="12725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67906" y="2977133"/>
              <a:ext cx="330720" cy="128015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5601347" y="3022866"/>
              <a:ext cx="2094230" cy="2339340"/>
            </a:xfrm>
            <a:custGeom>
              <a:avLst/>
              <a:gdLst/>
              <a:ahLst/>
              <a:cxnLst/>
              <a:rect l="l" t="t" r="r" b="b"/>
              <a:pathLst>
                <a:path w="2094229" h="2339340">
                  <a:moveTo>
                    <a:pt x="76200" y="2034540"/>
                  </a:moveTo>
                  <a:lnTo>
                    <a:pt x="38100" y="1958340"/>
                  </a:lnTo>
                  <a:lnTo>
                    <a:pt x="0" y="2034540"/>
                  </a:lnTo>
                  <a:lnTo>
                    <a:pt x="28194" y="2034540"/>
                  </a:lnTo>
                  <a:lnTo>
                    <a:pt x="28194" y="2339340"/>
                  </a:lnTo>
                  <a:lnTo>
                    <a:pt x="47244" y="2339340"/>
                  </a:lnTo>
                  <a:lnTo>
                    <a:pt x="47244" y="2034540"/>
                  </a:lnTo>
                  <a:lnTo>
                    <a:pt x="76200" y="2034540"/>
                  </a:lnTo>
                  <a:close/>
                </a:path>
                <a:path w="2094229" h="2339340">
                  <a:moveTo>
                    <a:pt x="2093963" y="451104"/>
                  </a:moveTo>
                  <a:lnTo>
                    <a:pt x="2093201" y="451104"/>
                  </a:lnTo>
                  <a:lnTo>
                    <a:pt x="2093201" y="451866"/>
                  </a:lnTo>
                  <a:lnTo>
                    <a:pt x="2093201" y="571500"/>
                  </a:lnTo>
                  <a:lnTo>
                    <a:pt x="1722882" y="571500"/>
                  </a:lnTo>
                  <a:lnTo>
                    <a:pt x="1722882" y="451866"/>
                  </a:lnTo>
                  <a:lnTo>
                    <a:pt x="2093201" y="451866"/>
                  </a:lnTo>
                  <a:lnTo>
                    <a:pt x="2093201" y="451104"/>
                  </a:lnTo>
                  <a:lnTo>
                    <a:pt x="1722120" y="451104"/>
                  </a:lnTo>
                  <a:lnTo>
                    <a:pt x="1722120" y="451866"/>
                  </a:lnTo>
                  <a:lnTo>
                    <a:pt x="1722120" y="571500"/>
                  </a:lnTo>
                  <a:lnTo>
                    <a:pt x="1722120" y="572262"/>
                  </a:lnTo>
                  <a:lnTo>
                    <a:pt x="1722882" y="572262"/>
                  </a:lnTo>
                  <a:lnTo>
                    <a:pt x="2093201" y="572262"/>
                  </a:lnTo>
                  <a:lnTo>
                    <a:pt x="2093963" y="572262"/>
                  </a:lnTo>
                  <a:lnTo>
                    <a:pt x="2093963" y="571500"/>
                  </a:lnTo>
                  <a:lnTo>
                    <a:pt x="2093963" y="451866"/>
                  </a:lnTo>
                  <a:lnTo>
                    <a:pt x="2093963" y="451104"/>
                  </a:lnTo>
                  <a:close/>
                </a:path>
                <a:path w="2094229" h="2339340">
                  <a:moveTo>
                    <a:pt x="2093963" y="225552"/>
                  </a:moveTo>
                  <a:lnTo>
                    <a:pt x="2093201" y="225552"/>
                  </a:lnTo>
                  <a:lnTo>
                    <a:pt x="2093201" y="226314"/>
                  </a:lnTo>
                  <a:lnTo>
                    <a:pt x="2093201" y="346710"/>
                  </a:lnTo>
                  <a:lnTo>
                    <a:pt x="1722882" y="346710"/>
                  </a:lnTo>
                  <a:lnTo>
                    <a:pt x="1722882" y="226314"/>
                  </a:lnTo>
                  <a:lnTo>
                    <a:pt x="2093201" y="226314"/>
                  </a:lnTo>
                  <a:lnTo>
                    <a:pt x="2093201" y="225552"/>
                  </a:lnTo>
                  <a:lnTo>
                    <a:pt x="1722120" y="225552"/>
                  </a:lnTo>
                  <a:lnTo>
                    <a:pt x="1722120" y="226314"/>
                  </a:lnTo>
                  <a:lnTo>
                    <a:pt x="1722120" y="346710"/>
                  </a:lnTo>
                  <a:lnTo>
                    <a:pt x="1722120" y="347472"/>
                  </a:lnTo>
                  <a:lnTo>
                    <a:pt x="2093963" y="347472"/>
                  </a:lnTo>
                  <a:lnTo>
                    <a:pt x="2093963" y="346710"/>
                  </a:lnTo>
                  <a:lnTo>
                    <a:pt x="2093963" y="226314"/>
                  </a:lnTo>
                  <a:lnTo>
                    <a:pt x="2093963" y="225552"/>
                  </a:lnTo>
                  <a:close/>
                </a:path>
                <a:path w="2094229" h="2339340">
                  <a:moveTo>
                    <a:pt x="2093963" y="0"/>
                  </a:moveTo>
                  <a:lnTo>
                    <a:pt x="2093201" y="0"/>
                  </a:lnTo>
                  <a:lnTo>
                    <a:pt x="2093201" y="762"/>
                  </a:lnTo>
                  <a:lnTo>
                    <a:pt x="2093201" y="121158"/>
                  </a:lnTo>
                  <a:lnTo>
                    <a:pt x="1722882" y="121158"/>
                  </a:lnTo>
                  <a:lnTo>
                    <a:pt x="1722882" y="762"/>
                  </a:lnTo>
                  <a:lnTo>
                    <a:pt x="2093201" y="762"/>
                  </a:lnTo>
                  <a:lnTo>
                    <a:pt x="2093201" y="0"/>
                  </a:lnTo>
                  <a:lnTo>
                    <a:pt x="1722120" y="0"/>
                  </a:lnTo>
                  <a:lnTo>
                    <a:pt x="1722120" y="762"/>
                  </a:lnTo>
                  <a:lnTo>
                    <a:pt x="1722120" y="121158"/>
                  </a:lnTo>
                  <a:lnTo>
                    <a:pt x="1722120" y="121920"/>
                  </a:lnTo>
                  <a:lnTo>
                    <a:pt x="2093963" y="121920"/>
                  </a:lnTo>
                  <a:lnTo>
                    <a:pt x="2093963" y="121158"/>
                  </a:lnTo>
                  <a:lnTo>
                    <a:pt x="2093963" y="762"/>
                  </a:lnTo>
                  <a:lnTo>
                    <a:pt x="20939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7994027" y="4959096"/>
            <a:ext cx="459740" cy="158115"/>
            <a:chOff x="7994027" y="4959096"/>
            <a:chExt cx="459740" cy="158115"/>
          </a:xfrm>
        </p:grpSpPr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94027" y="4959096"/>
              <a:ext cx="119634" cy="157734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8157095" y="4960632"/>
              <a:ext cx="161925" cy="156210"/>
            </a:xfrm>
            <a:custGeom>
              <a:avLst/>
              <a:gdLst/>
              <a:ahLst/>
              <a:cxnLst/>
              <a:rect l="l" t="t" r="r" b="b"/>
              <a:pathLst>
                <a:path w="161925" h="156210">
                  <a:moveTo>
                    <a:pt x="58674" y="154686"/>
                  </a:moveTo>
                  <a:lnTo>
                    <a:pt x="44958" y="154686"/>
                  </a:lnTo>
                  <a:lnTo>
                    <a:pt x="31242" y="146735"/>
                  </a:lnTo>
                  <a:lnTo>
                    <a:pt x="31076" y="146646"/>
                  </a:lnTo>
                  <a:lnTo>
                    <a:pt x="22860" y="124968"/>
                  </a:lnTo>
                  <a:lnTo>
                    <a:pt x="22860" y="53251"/>
                  </a:lnTo>
                  <a:lnTo>
                    <a:pt x="52578" y="54102"/>
                  </a:lnTo>
                  <a:lnTo>
                    <a:pt x="52578" y="52578"/>
                  </a:lnTo>
                  <a:lnTo>
                    <a:pt x="22860" y="51727"/>
                  </a:lnTo>
                  <a:lnTo>
                    <a:pt x="22860" y="0"/>
                  </a:lnTo>
                  <a:lnTo>
                    <a:pt x="21336" y="0"/>
                  </a:lnTo>
                  <a:lnTo>
                    <a:pt x="21336" y="51676"/>
                  </a:lnTo>
                  <a:lnTo>
                    <a:pt x="0" y="51054"/>
                  </a:lnTo>
                  <a:lnTo>
                    <a:pt x="0" y="52578"/>
                  </a:lnTo>
                  <a:lnTo>
                    <a:pt x="21336" y="53200"/>
                  </a:lnTo>
                  <a:lnTo>
                    <a:pt x="21336" y="124968"/>
                  </a:lnTo>
                  <a:lnTo>
                    <a:pt x="29718" y="147828"/>
                  </a:lnTo>
                  <a:lnTo>
                    <a:pt x="30480" y="148259"/>
                  </a:lnTo>
                  <a:lnTo>
                    <a:pt x="31076" y="148615"/>
                  </a:lnTo>
                  <a:lnTo>
                    <a:pt x="31242" y="148704"/>
                  </a:lnTo>
                  <a:lnTo>
                    <a:pt x="44196" y="156210"/>
                  </a:lnTo>
                  <a:lnTo>
                    <a:pt x="58674" y="156210"/>
                  </a:lnTo>
                  <a:lnTo>
                    <a:pt x="58674" y="154686"/>
                  </a:lnTo>
                  <a:close/>
                </a:path>
                <a:path w="161925" h="156210">
                  <a:moveTo>
                    <a:pt x="161544" y="51054"/>
                  </a:moveTo>
                  <a:lnTo>
                    <a:pt x="139446" y="51054"/>
                  </a:lnTo>
                  <a:lnTo>
                    <a:pt x="124968" y="59436"/>
                  </a:lnTo>
                  <a:lnTo>
                    <a:pt x="110490" y="73914"/>
                  </a:lnTo>
                  <a:lnTo>
                    <a:pt x="105117" y="88087"/>
                  </a:lnTo>
                  <a:lnTo>
                    <a:pt x="105918" y="51816"/>
                  </a:lnTo>
                  <a:lnTo>
                    <a:pt x="103632" y="51816"/>
                  </a:lnTo>
                  <a:lnTo>
                    <a:pt x="103009" y="93624"/>
                  </a:lnTo>
                  <a:lnTo>
                    <a:pt x="102108" y="96012"/>
                  </a:lnTo>
                  <a:lnTo>
                    <a:pt x="102971" y="96456"/>
                  </a:lnTo>
                  <a:lnTo>
                    <a:pt x="102108" y="155448"/>
                  </a:lnTo>
                  <a:lnTo>
                    <a:pt x="103632" y="155448"/>
                  </a:lnTo>
                  <a:lnTo>
                    <a:pt x="105003" y="93154"/>
                  </a:lnTo>
                  <a:lnTo>
                    <a:pt x="112014" y="74676"/>
                  </a:lnTo>
                  <a:lnTo>
                    <a:pt x="125730" y="60198"/>
                  </a:lnTo>
                  <a:lnTo>
                    <a:pt x="125730" y="60960"/>
                  </a:lnTo>
                  <a:lnTo>
                    <a:pt x="139446" y="53009"/>
                  </a:lnTo>
                  <a:lnTo>
                    <a:pt x="140208" y="52578"/>
                  </a:lnTo>
                  <a:lnTo>
                    <a:pt x="161544" y="52578"/>
                  </a:lnTo>
                  <a:lnTo>
                    <a:pt x="161544" y="510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55977" y="5011674"/>
              <a:ext cx="97535" cy="105156"/>
            </a:xfrm>
            <a:prstGeom prst="rect">
              <a:avLst/>
            </a:prstGeom>
          </p:spPr>
        </p:pic>
      </p:grpSp>
      <p:sp>
        <p:nvSpPr>
          <p:cNvPr id="29" name="object 29" descr=""/>
          <p:cNvSpPr/>
          <p:nvPr/>
        </p:nvSpPr>
        <p:spPr>
          <a:xfrm>
            <a:off x="7994028" y="5218188"/>
            <a:ext cx="232410" cy="208915"/>
          </a:xfrm>
          <a:custGeom>
            <a:avLst/>
            <a:gdLst/>
            <a:ahLst/>
            <a:cxnLst/>
            <a:rect l="l" t="t" r="r" b="b"/>
            <a:pathLst>
              <a:path w="232409" h="208914">
                <a:moveTo>
                  <a:pt x="96520" y="0"/>
                </a:moveTo>
                <a:lnTo>
                  <a:pt x="2540" y="0"/>
                </a:lnTo>
                <a:lnTo>
                  <a:pt x="1905" y="0"/>
                </a:lnTo>
                <a:lnTo>
                  <a:pt x="1905" y="952"/>
                </a:lnTo>
                <a:lnTo>
                  <a:pt x="1270" y="1270"/>
                </a:lnTo>
                <a:lnTo>
                  <a:pt x="1270" y="952"/>
                </a:lnTo>
                <a:lnTo>
                  <a:pt x="1905" y="952"/>
                </a:lnTo>
                <a:lnTo>
                  <a:pt x="1905" y="0"/>
                </a:lnTo>
                <a:lnTo>
                  <a:pt x="1270" y="0"/>
                </a:lnTo>
                <a:lnTo>
                  <a:pt x="1270" y="127"/>
                </a:lnTo>
                <a:lnTo>
                  <a:pt x="0" y="127"/>
                </a:lnTo>
                <a:lnTo>
                  <a:pt x="0" y="156210"/>
                </a:lnTo>
                <a:lnTo>
                  <a:pt x="749" y="156210"/>
                </a:lnTo>
                <a:lnTo>
                  <a:pt x="749" y="156972"/>
                </a:lnTo>
                <a:lnTo>
                  <a:pt x="95999" y="158496"/>
                </a:lnTo>
                <a:lnTo>
                  <a:pt x="95999" y="156972"/>
                </a:lnTo>
                <a:lnTo>
                  <a:pt x="2286" y="155473"/>
                </a:lnTo>
                <a:lnTo>
                  <a:pt x="2286" y="76250"/>
                </a:lnTo>
                <a:lnTo>
                  <a:pt x="60185" y="77724"/>
                </a:lnTo>
                <a:lnTo>
                  <a:pt x="60185" y="76200"/>
                </a:lnTo>
                <a:lnTo>
                  <a:pt x="2286" y="74726"/>
                </a:lnTo>
                <a:lnTo>
                  <a:pt x="2286" y="1524"/>
                </a:lnTo>
                <a:lnTo>
                  <a:pt x="2286" y="952"/>
                </a:lnTo>
                <a:lnTo>
                  <a:pt x="2540" y="952"/>
                </a:lnTo>
                <a:lnTo>
                  <a:pt x="2540" y="1524"/>
                </a:lnTo>
                <a:lnTo>
                  <a:pt x="96520" y="1524"/>
                </a:lnTo>
                <a:lnTo>
                  <a:pt x="96520" y="0"/>
                </a:lnTo>
                <a:close/>
              </a:path>
              <a:path w="232409" h="208914">
                <a:moveTo>
                  <a:pt x="232397" y="208788"/>
                </a:moveTo>
                <a:lnTo>
                  <a:pt x="230873" y="53340"/>
                </a:lnTo>
                <a:lnTo>
                  <a:pt x="229768" y="53340"/>
                </a:lnTo>
                <a:lnTo>
                  <a:pt x="229768" y="134213"/>
                </a:lnTo>
                <a:lnTo>
                  <a:pt x="229349" y="133350"/>
                </a:lnTo>
                <a:lnTo>
                  <a:pt x="214871" y="147828"/>
                </a:lnTo>
                <a:lnTo>
                  <a:pt x="198869" y="155448"/>
                </a:lnTo>
                <a:lnTo>
                  <a:pt x="177533" y="155448"/>
                </a:lnTo>
                <a:lnTo>
                  <a:pt x="163055" y="147828"/>
                </a:lnTo>
                <a:lnTo>
                  <a:pt x="163817" y="147828"/>
                </a:lnTo>
                <a:lnTo>
                  <a:pt x="149339" y="133350"/>
                </a:lnTo>
                <a:lnTo>
                  <a:pt x="149339" y="134112"/>
                </a:lnTo>
                <a:lnTo>
                  <a:pt x="141719" y="112014"/>
                </a:lnTo>
                <a:lnTo>
                  <a:pt x="141719" y="98298"/>
                </a:lnTo>
                <a:lnTo>
                  <a:pt x="149339" y="75438"/>
                </a:lnTo>
                <a:lnTo>
                  <a:pt x="149339" y="76200"/>
                </a:lnTo>
                <a:lnTo>
                  <a:pt x="163055" y="61036"/>
                </a:lnTo>
                <a:lnTo>
                  <a:pt x="163817" y="60198"/>
                </a:lnTo>
                <a:lnTo>
                  <a:pt x="163055" y="60198"/>
                </a:lnTo>
                <a:lnTo>
                  <a:pt x="177533" y="54102"/>
                </a:lnTo>
                <a:lnTo>
                  <a:pt x="198869" y="54102"/>
                </a:lnTo>
                <a:lnTo>
                  <a:pt x="199631" y="54381"/>
                </a:lnTo>
                <a:lnTo>
                  <a:pt x="214871" y="60198"/>
                </a:lnTo>
                <a:lnTo>
                  <a:pt x="228904" y="75730"/>
                </a:lnTo>
                <a:lnTo>
                  <a:pt x="229768" y="134213"/>
                </a:lnTo>
                <a:lnTo>
                  <a:pt x="229768" y="53340"/>
                </a:lnTo>
                <a:lnTo>
                  <a:pt x="228587" y="53340"/>
                </a:lnTo>
                <a:lnTo>
                  <a:pt x="228879" y="73317"/>
                </a:lnTo>
                <a:lnTo>
                  <a:pt x="215633" y="58674"/>
                </a:lnTo>
                <a:lnTo>
                  <a:pt x="199631" y="52578"/>
                </a:lnTo>
                <a:lnTo>
                  <a:pt x="176771" y="52578"/>
                </a:lnTo>
                <a:lnTo>
                  <a:pt x="163055" y="58674"/>
                </a:lnTo>
                <a:lnTo>
                  <a:pt x="162293" y="58674"/>
                </a:lnTo>
                <a:lnTo>
                  <a:pt x="147815" y="74676"/>
                </a:lnTo>
                <a:lnTo>
                  <a:pt x="147815" y="75438"/>
                </a:lnTo>
                <a:lnTo>
                  <a:pt x="140195" y="97536"/>
                </a:lnTo>
                <a:lnTo>
                  <a:pt x="140195" y="112014"/>
                </a:lnTo>
                <a:lnTo>
                  <a:pt x="141719" y="116433"/>
                </a:lnTo>
                <a:lnTo>
                  <a:pt x="147815" y="134112"/>
                </a:lnTo>
                <a:lnTo>
                  <a:pt x="147815" y="134874"/>
                </a:lnTo>
                <a:lnTo>
                  <a:pt x="162293" y="149352"/>
                </a:lnTo>
                <a:lnTo>
                  <a:pt x="163055" y="149745"/>
                </a:lnTo>
                <a:lnTo>
                  <a:pt x="176771" y="156972"/>
                </a:lnTo>
                <a:lnTo>
                  <a:pt x="199631" y="156972"/>
                </a:lnTo>
                <a:lnTo>
                  <a:pt x="215633" y="149352"/>
                </a:lnTo>
                <a:lnTo>
                  <a:pt x="229781" y="135204"/>
                </a:lnTo>
                <a:lnTo>
                  <a:pt x="230873" y="208788"/>
                </a:lnTo>
                <a:lnTo>
                  <a:pt x="232397" y="208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8273681" y="5271528"/>
            <a:ext cx="86360" cy="104139"/>
          </a:xfrm>
          <a:custGeom>
            <a:avLst/>
            <a:gdLst/>
            <a:ahLst/>
            <a:cxnLst/>
            <a:rect l="l" t="t" r="r" b="b"/>
            <a:pathLst>
              <a:path w="86359" h="104139">
                <a:moveTo>
                  <a:pt x="83820" y="73152"/>
                </a:moveTo>
                <a:lnTo>
                  <a:pt x="83058" y="72390"/>
                </a:lnTo>
                <a:lnTo>
                  <a:pt x="60960" y="94488"/>
                </a:lnTo>
                <a:lnTo>
                  <a:pt x="44958" y="102108"/>
                </a:lnTo>
                <a:lnTo>
                  <a:pt x="23622" y="102108"/>
                </a:lnTo>
                <a:lnTo>
                  <a:pt x="9144" y="94488"/>
                </a:lnTo>
                <a:lnTo>
                  <a:pt x="9906" y="94488"/>
                </a:lnTo>
                <a:lnTo>
                  <a:pt x="1524" y="72390"/>
                </a:lnTo>
                <a:lnTo>
                  <a:pt x="1524" y="0"/>
                </a:lnTo>
                <a:lnTo>
                  <a:pt x="0" y="0"/>
                </a:lnTo>
                <a:lnTo>
                  <a:pt x="0" y="73152"/>
                </a:lnTo>
                <a:lnTo>
                  <a:pt x="8382" y="95250"/>
                </a:lnTo>
                <a:lnTo>
                  <a:pt x="8382" y="96012"/>
                </a:lnTo>
                <a:lnTo>
                  <a:pt x="9144" y="96405"/>
                </a:lnTo>
                <a:lnTo>
                  <a:pt x="22860" y="103632"/>
                </a:lnTo>
                <a:lnTo>
                  <a:pt x="45720" y="103632"/>
                </a:lnTo>
                <a:lnTo>
                  <a:pt x="61722" y="96012"/>
                </a:lnTo>
                <a:lnTo>
                  <a:pt x="83820" y="73152"/>
                </a:lnTo>
                <a:close/>
              </a:path>
              <a:path w="86359" h="104139">
                <a:moveTo>
                  <a:pt x="86093" y="102870"/>
                </a:moveTo>
                <a:lnTo>
                  <a:pt x="84569" y="0"/>
                </a:lnTo>
                <a:lnTo>
                  <a:pt x="82283" y="0"/>
                </a:lnTo>
                <a:lnTo>
                  <a:pt x="84569" y="102870"/>
                </a:lnTo>
                <a:lnTo>
                  <a:pt x="86093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8415401" y="5218188"/>
            <a:ext cx="148590" cy="208915"/>
          </a:xfrm>
          <a:custGeom>
            <a:avLst/>
            <a:gdLst/>
            <a:ahLst/>
            <a:cxnLst/>
            <a:rect l="l" t="t" r="r" b="b"/>
            <a:pathLst>
              <a:path w="148590" h="208914">
                <a:moveTo>
                  <a:pt x="10680" y="156210"/>
                </a:moveTo>
                <a:lnTo>
                  <a:pt x="9156" y="53340"/>
                </a:lnTo>
                <a:lnTo>
                  <a:pt x="7632" y="53340"/>
                </a:lnTo>
                <a:lnTo>
                  <a:pt x="9156" y="156210"/>
                </a:lnTo>
                <a:lnTo>
                  <a:pt x="10680" y="156210"/>
                </a:lnTo>
                <a:close/>
              </a:path>
              <a:path w="148590" h="208914">
                <a:moveTo>
                  <a:pt x="15240" y="8382"/>
                </a:moveTo>
                <a:lnTo>
                  <a:pt x="14058" y="7086"/>
                </a:lnTo>
                <a:lnTo>
                  <a:pt x="14058" y="8763"/>
                </a:lnTo>
                <a:lnTo>
                  <a:pt x="6934" y="15240"/>
                </a:lnTo>
                <a:lnTo>
                  <a:pt x="1104" y="8763"/>
                </a:lnTo>
                <a:lnTo>
                  <a:pt x="6096" y="3213"/>
                </a:lnTo>
                <a:lnTo>
                  <a:pt x="6934" y="2286"/>
                </a:lnTo>
                <a:lnTo>
                  <a:pt x="7620" y="2908"/>
                </a:lnTo>
                <a:lnTo>
                  <a:pt x="14058" y="8763"/>
                </a:lnTo>
                <a:lnTo>
                  <a:pt x="14058" y="7086"/>
                </a:lnTo>
                <a:lnTo>
                  <a:pt x="7620" y="0"/>
                </a:lnTo>
                <a:lnTo>
                  <a:pt x="6096" y="0"/>
                </a:lnTo>
                <a:lnTo>
                  <a:pt x="0" y="8382"/>
                </a:lnTo>
                <a:lnTo>
                  <a:pt x="0" y="9144"/>
                </a:lnTo>
                <a:lnTo>
                  <a:pt x="6096" y="17526"/>
                </a:lnTo>
                <a:lnTo>
                  <a:pt x="7620" y="17526"/>
                </a:lnTo>
                <a:lnTo>
                  <a:pt x="14478" y="9982"/>
                </a:lnTo>
                <a:lnTo>
                  <a:pt x="15240" y="9144"/>
                </a:lnTo>
                <a:lnTo>
                  <a:pt x="15240" y="8382"/>
                </a:lnTo>
                <a:close/>
              </a:path>
              <a:path w="148590" h="208914">
                <a:moveTo>
                  <a:pt x="148590" y="97536"/>
                </a:moveTo>
                <a:lnTo>
                  <a:pt x="147066" y="93116"/>
                </a:lnTo>
                <a:lnTo>
                  <a:pt x="147066" y="98298"/>
                </a:lnTo>
                <a:lnTo>
                  <a:pt x="147066" y="112014"/>
                </a:lnTo>
                <a:lnTo>
                  <a:pt x="139446" y="134112"/>
                </a:lnTo>
                <a:lnTo>
                  <a:pt x="139446" y="133350"/>
                </a:lnTo>
                <a:lnTo>
                  <a:pt x="124968" y="147828"/>
                </a:lnTo>
                <a:lnTo>
                  <a:pt x="125730" y="147828"/>
                </a:lnTo>
                <a:lnTo>
                  <a:pt x="111252" y="155448"/>
                </a:lnTo>
                <a:lnTo>
                  <a:pt x="89916" y="155448"/>
                </a:lnTo>
                <a:lnTo>
                  <a:pt x="73914" y="147828"/>
                </a:lnTo>
                <a:lnTo>
                  <a:pt x="60985" y="134912"/>
                </a:lnTo>
                <a:lnTo>
                  <a:pt x="60401" y="75133"/>
                </a:lnTo>
                <a:lnTo>
                  <a:pt x="73914" y="60198"/>
                </a:lnTo>
                <a:lnTo>
                  <a:pt x="89154" y="54381"/>
                </a:lnTo>
                <a:lnTo>
                  <a:pt x="89916" y="54102"/>
                </a:lnTo>
                <a:lnTo>
                  <a:pt x="111252" y="54102"/>
                </a:lnTo>
                <a:lnTo>
                  <a:pt x="125730" y="60198"/>
                </a:lnTo>
                <a:lnTo>
                  <a:pt x="124968" y="60198"/>
                </a:lnTo>
                <a:lnTo>
                  <a:pt x="125730" y="61036"/>
                </a:lnTo>
                <a:lnTo>
                  <a:pt x="139446" y="76200"/>
                </a:lnTo>
                <a:lnTo>
                  <a:pt x="139446" y="75438"/>
                </a:lnTo>
                <a:lnTo>
                  <a:pt x="147066" y="98298"/>
                </a:lnTo>
                <a:lnTo>
                  <a:pt x="147066" y="93116"/>
                </a:lnTo>
                <a:lnTo>
                  <a:pt x="140970" y="75438"/>
                </a:lnTo>
                <a:lnTo>
                  <a:pt x="140970" y="74676"/>
                </a:lnTo>
                <a:lnTo>
                  <a:pt x="126492" y="58674"/>
                </a:lnTo>
                <a:lnTo>
                  <a:pt x="112014" y="52578"/>
                </a:lnTo>
                <a:lnTo>
                  <a:pt x="89154" y="52578"/>
                </a:lnTo>
                <a:lnTo>
                  <a:pt x="73152" y="58674"/>
                </a:lnTo>
                <a:lnTo>
                  <a:pt x="60388" y="72783"/>
                </a:lnTo>
                <a:lnTo>
                  <a:pt x="60198" y="53340"/>
                </a:lnTo>
                <a:lnTo>
                  <a:pt x="58674" y="53340"/>
                </a:lnTo>
                <a:lnTo>
                  <a:pt x="58877" y="74447"/>
                </a:lnTo>
                <a:lnTo>
                  <a:pt x="58674" y="74676"/>
                </a:lnTo>
                <a:lnTo>
                  <a:pt x="58877" y="75107"/>
                </a:lnTo>
                <a:lnTo>
                  <a:pt x="59436" y="133350"/>
                </a:lnTo>
                <a:lnTo>
                  <a:pt x="58674" y="134874"/>
                </a:lnTo>
                <a:lnTo>
                  <a:pt x="59474" y="135686"/>
                </a:lnTo>
                <a:lnTo>
                  <a:pt x="60198" y="208788"/>
                </a:lnTo>
                <a:lnTo>
                  <a:pt x="61722" y="208788"/>
                </a:lnTo>
                <a:lnTo>
                  <a:pt x="61010" y="137223"/>
                </a:lnTo>
                <a:lnTo>
                  <a:pt x="73152" y="149352"/>
                </a:lnTo>
                <a:lnTo>
                  <a:pt x="89154" y="156972"/>
                </a:lnTo>
                <a:lnTo>
                  <a:pt x="112014" y="156972"/>
                </a:lnTo>
                <a:lnTo>
                  <a:pt x="125730" y="149745"/>
                </a:lnTo>
                <a:lnTo>
                  <a:pt x="126492" y="149352"/>
                </a:lnTo>
                <a:lnTo>
                  <a:pt x="140970" y="134874"/>
                </a:lnTo>
                <a:lnTo>
                  <a:pt x="140970" y="134112"/>
                </a:lnTo>
                <a:lnTo>
                  <a:pt x="147066" y="116433"/>
                </a:lnTo>
                <a:lnTo>
                  <a:pt x="148590" y="112014"/>
                </a:lnTo>
                <a:lnTo>
                  <a:pt x="148590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15057" y="5270753"/>
            <a:ext cx="96774" cy="104393"/>
          </a:xfrm>
          <a:prstGeom prst="rect">
            <a:avLst/>
          </a:prstGeom>
        </p:spPr>
      </p:pic>
      <p:sp>
        <p:nvSpPr>
          <p:cNvPr id="33" name="object 33" descr=""/>
          <p:cNvSpPr/>
          <p:nvPr/>
        </p:nvSpPr>
        <p:spPr>
          <a:xfrm>
            <a:off x="4574171" y="4992623"/>
            <a:ext cx="93980" cy="3175"/>
          </a:xfrm>
          <a:custGeom>
            <a:avLst/>
            <a:gdLst/>
            <a:ahLst/>
            <a:cxnLst/>
            <a:rect l="l" t="t" r="r" b="b"/>
            <a:pathLst>
              <a:path w="93979" h="3175">
                <a:moveTo>
                  <a:pt x="93726" y="3047"/>
                </a:moveTo>
                <a:lnTo>
                  <a:pt x="93726" y="1523"/>
                </a:lnTo>
                <a:lnTo>
                  <a:pt x="0" y="0"/>
                </a:lnTo>
                <a:lnTo>
                  <a:pt x="0" y="1524"/>
                </a:lnTo>
                <a:lnTo>
                  <a:pt x="93726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7494917" y="2332494"/>
            <a:ext cx="231140" cy="207010"/>
          </a:xfrm>
          <a:custGeom>
            <a:avLst/>
            <a:gdLst/>
            <a:ahLst/>
            <a:cxnLst/>
            <a:rect l="l" t="t" r="r" b="b"/>
            <a:pathLst>
              <a:path w="231140" h="207010">
                <a:moveTo>
                  <a:pt x="95250" y="0"/>
                </a:moveTo>
                <a:lnTo>
                  <a:pt x="0" y="0"/>
                </a:lnTo>
                <a:lnTo>
                  <a:pt x="0" y="762"/>
                </a:lnTo>
                <a:lnTo>
                  <a:pt x="0" y="73152"/>
                </a:lnTo>
                <a:lnTo>
                  <a:pt x="0" y="73914"/>
                </a:lnTo>
                <a:lnTo>
                  <a:pt x="0" y="155448"/>
                </a:lnTo>
                <a:lnTo>
                  <a:pt x="0" y="156210"/>
                </a:lnTo>
                <a:lnTo>
                  <a:pt x="95250" y="157734"/>
                </a:lnTo>
                <a:lnTo>
                  <a:pt x="95250" y="156972"/>
                </a:lnTo>
                <a:lnTo>
                  <a:pt x="762" y="155460"/>
                </a:lnTo>
                <a:lnTo>
                  <a:pt x="762" y="73939"/>
                </a:lnTo>
                <a:lnTo>
                  <a:pt x="58674" y="75438"/>
                </a:lnTo>
                <a:lnTo>
                  <a:pt x="58674" y="74676"/>
                </a:lnTo>
                <a:lnTo>
                  <a:pt x="762" y="73177"/>
                </a:lnTo>
                <a:lnTo>
                  <a:pt x="762" y="762"/>
                </a:lnTo>
                <a:lnTo>
                  <a:pt x="95250" y="762"/>
                </a:lnTo>
                <a:lnTo>
                  <a:pt x="95250" y="0"/>
                </a:lnTo>
                <a:close/>
              </a:path>
              <a:path w="231140" h="207010">
                <a:moveTo>
                  <a:pt x="230886" y="206502"/>
                </a:moveTo>
                <a:lnTo>
                  <a:pt x="229362" y="51054"/>
                </a:lnTo>
                <a:lnTo>
                  <a:pt x="228600" y="51054"/>
                </a:lnTo>
                <a:lnTo>
                  <a:pt x="228815" y="73380"/>
                </a:lnTo>
                <a:lnTo>
                  <a:pt x="214122" y="58674"/>
                </a:lnTo>
                <a:lnTo>
                  <a:pt x="198882" y="51054"/>
                </a:lnTo>
                <a:lnTo>
                  <a:pt x="176784" y="51054"/>
                </a:lnTo>
                <a:lnTo>
                  <a:pt x="162306" y="58674"/>
                </a:lnTo>
                <a:lnTo>
                  <a:pt x="161544" y="58674"/>
                </a:lnTo>
                <a:lnTo>
                  <a:pt x="147066" y="73914"/>
                </a:lnTo>
                <a:lnTo>
                  <a:pt x="139446" y="96012"/>
                </a:lnTo>
                <a:lnTo>
                  <a:pt x="139446" y="111252"/>
                </a:lnTo>
                <a:lnTo>
                  <a:pt x="140208" y="113461"/>
                </a:lnTo>
                <a:lnTo>
                  <a:pt x="147066" y="133350"/>
                </a:lnTo>
                <a:lnTo>
                  <a:pt x="147066" y="134112"/>
                </a:lnTo>
                <a:lnTo>
                  <a:pt x="161544" y="148590"/>
                </a:lnTo>
                <a:lnTo>
                  <a:pt x="162306" y="148590"/>
                </a:lnTo>
                <a:lnTo>
                  <a:pt x="176784" y="156210"/>
                </a:lnTo>
                <a:lnTo>
                  <a:pt x="198882" y="156210"/>
                </a:lnTo>
                <a:lnTo>
                  <a:pt x="214122" y="148590"/>
                </a:lnTo>
                <a:lnTo>
                  <a:pt x="229362" y="134112"/>
                </a:lnTo>
                <a:lnTo>
                  <a:pt x="228600" y="133350"/>
                </a:lnTo>
                <a:lnTo>
                  <a:pt x="214122" y="147828"/>
                </a:lnTo>
                <a:lnTo>
                  <a:pt x="198882" y="155448"/>
                </a:lnTo>
                <a:lnTo>
                  <a:pt x="177546" y="155448"/>
                </a:lnTo>
                <a:lnTo>
                  <a:pt x="162306" y="147828"/>
                </a:lnTo>
                <a:lnTo>
                  <a:pt x="147828" y="133350"/>
                </a:lnTo>
                <a:lnTo>
                  <a:pt x="140208" y="111252"/>
                </a:lnTo>
                <a:lnTo>
                  <a:pt x="140208" y="96012"/>
                </a:lnTo>
                <a:lnTo>
                  <a:pt x="147828" y="73914"/>
                </a:lnTo>
                <a:lnTo>
                  <a:pt x="162306" y="59436"/>
                </a:lnTo>
                <a:lnTo>
                  <a:pt x="176784" y="52197"/>
                </a:lnTo>
                <a:lnTo>
                  <a:pt x="177546" y="51816"/>
                </a:lnTo>
                <a:lnTo>
                  <a:pt x="198882" y="51816"/>
                </a:lnTo>
                <a:lnTo>
                  <a:pt x="214122" y="59436"/>
                </a:lnTo>
                <a:lnTo>
                  <a:pt x="228600" y="73914"/>
                </a:lnTo>
                <a:lnTo>
                  <a:pt x="228815" y="73914"/>
                </a:lnTo>
                <a:lnTo>
                  <a:pt x="230124" y="206502"/>
                </a:lnTo>
                <a:lnTo>
                  <a:pt x="230886" y="206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7775333" y="2383548"/>
            <a:ext cx="83820" cy="105410"/>
          </a:xfrm>
          <a:custGeom>
            <a:avLst/>
            <a:gdLst/>
            <a:ahLst/>
            <a:cxnLst/>
            <a:rect l="l" t="t" r="r" b="b"/>
            <a:pathLst>
              <a:path w="83820" h="105410">
                <a:moveTo>
                  <a:pt x="82296" y="75438"/>
                </a:moveTo>
                <a:lnTo>
                  <a:pt x="81534" y="74676"/>
                </a:lnTo>
                <a:lnTo>
                  <a:pt x="59436" y="96774"/>
                </a:lnTo>
                <a:lnTo>
                  <a:pt x="44958" y="104394"/>
                </a:lnTo>
                <a:lnTo>
                  <a:pt x="22860" y="104394"/>
                </a:lnTo>
                <a:lnTo>
                  <a:pt x="8382" y="96774"/>
                </a:lnTo>
                <a:lnTo>
                  <a:pt x="762" y="74676"/>
                </a:lnTo>
                <a:lnTo>
                  <a:pt x="762" y="0"/>
                </a:lnTo>
                <a:lnTo>
                  <a:pt x="0" y="0"/>
                </a:lnTo>
                <a:lnTo>
                  <a:pt x="0" y="75438"/>
                </a:lnTo>
                <a:lnTo>
                  <a:pt x="7620" y="97536"/>
                </a:lnTo>
                <a:lnTo>
                  <a:pt x="22098" y="105156"/>
                </a:lnTo>
                <a:lnTo>
                  <a:pt x="44958" y="105156"/>
                </a:lnTo>
                <a:lnTo>
                  <a:pt x="59436" y="97536"/>
                </a:lnTo>
                <a:lnTo>
                  <a:pt x="82296" y="75438"/>
                </a:lnTo>
                <a:close/>
              </a:path>
              <a:path w="83820" h="105410">
                <a:moveTo>
                  <a:pt x="83820" y="105156"/>
                </a:moveTo>
                <a:lnTo>
                  <a:pt x="82296" y="0"/>
                </a:lnTo>
                <a:lnTo>
                  <a:pt x="81534" y="0"/>
                </a:lnTo>
                <a:lnTo>
                  <a:pt x="83058" y="105156"/>
                </a:lnTo>
                <a:lnTo>
                  <a:pt x="83820" y="1051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7915542" y="2332494"/>
            <a:ext cx="148590" cy="207010"/>
          </a:xfrm>
          <a:custGeom>
            <a:avLst/>
            <a:gdLst/>
            <a:ahLst/>
            <a:cxnLst/>
            <a:rect l="l" t="t" r="r" b="b"/>
            <a:pathLst>
              <a:path w="148590" h="207010">
                <a:moveTo>
                  <a:pt x="9906" y="156210"/>
                </a:moveTo>
                <a:lnTo>
                  <a:pt x="8382" y="51054"/>
                </a:lnTo>
                <a:lnTo>
                  <a:pt x="7620" y="51054"/>
                </a:lnTo>
                <a:lnTo>
                  <a:pt x="9144" y="156210"/>
                </a:lnTo>
                <a:lnTo>
                  <a:pt x="9906" y="156210"/>
                </a:lnTo>
                <a:close/>
              </a:path>
              <a:path w="148590" h="207010">
                <a:moveTo>
                  <a:pt x="16002" y="7620"/>
                </a:moveTo>
                <a:lnTo>
                  <a:pt x="8382" y="14478"/>
                </a:lnTo>
                <a:lnTo>
                  <a:pt x="762" y="7620"/>
                </a:lnTo>
                <a:lnTo>
                  <a:pt x="8382" y="762"/>
                </a:lnTo>
                <a:lnTo>
                  <a:pt x="16002" y="7620"/>
                </a:lnTo>
                <a:lnTo>
                  <a:pt x="8382" y="0"/>
                </a:lnTo>
                <a:lnTo>
                  <a:pt x="0" y="7620"/>
                </a:lnTo>
                <a:lnTo>
                  <a:pt x="8382" y="15240"/>
                </a:lnTo>
                <a:lnTo>
                  <a:pt x="16002" y="7620"/>
                </a:lnTo>
                <a:close/>
              </a:path>
              <a:path w="148590" h="207010">
                <a:moveTo>
                  <a:pt x="148590" y="96012"/>
                </a:moveTo>
                <a:lnTo>
                  <a:pt x="147828" y="93802"/>
                </a:lnTo>
                <a:lnTo>
                  <a:pt x="147828" y="96012"/>
                </a:lnTo>
                <a:lnTo>
                  <a:pt x="147828" y="111252"/>
                </a:lnTo>
                <a:lnTo>
                  <a:pt x="140208" y="133350"/>
                </a:lnTo>
                <a:lnTo>
                  <a:pt x="124968" y="147828"/>
                </a:lnTo>
                <a:lnTo>
                  <a:pt x="125730" y="147828"/>
                </a:lnTo>
                <a:lnTo>
                  <a:pt x="110490" y="155448"/>
                </a:lnTo>
                <a:lnTo>
                  <a:pt x="88392" y="155448"/>
                </a:lnTo>
                <a:lnTo>
                  <a:pt x="73914" y="147828"/>
                </a:lnTo>
                <a:lnTo>
                  <a:pt x="60248" y="134175"/>
                </a:lnTo>
                <a:lnTo>
                  <a:pt x="59651" y="73698"/>
                </a:lnTo>
                <a:lnTo>
                  <a:pt x="73914" y="59436"/>
                </a:lnTo>
                <a:lnTo>
                  <a:pt x="88392" y="51816"/>
                </a:lnTo>
                <a:lnTo>
                  <a:pt x="110490" y="51816"/>
                </a:lnTo>
                <a:lnTo>
                  <a:pt x="125730" y="59436"/>
                </a:lnTo>
                <a:lnTo>
                  <a:pt x="124968" y="59436"/>
                </a:lnTo>
                <a:lnTo>
                  <a:pt x="125730" y="60159"/>
                </a:lnTo>
                <a:lnTo>
                  <a:pt x="140208" y="73914"/>
                </a:lnTo>
                <a:lnTo>
                  <a:pt x="147828" y="96012"/>
                </a:lnTo>
                <a:lnTo>
                  <a:pt x="147828" y="93802"/>
                </a:lnTo>
                <a:lnTo>
                  <a:pt x="140970" y="73914"/>
                </a:lnTo>
                <a:lnTo>
                  <a:pt x="125730" y="58674"/>
                </a:lnTo>
                <a:lnTo>
                  <a:pt x="111252" y="51054"/>
                </a:lnTo>
                <a:lnTo>
                  <a:pt x="88392" y="51054"/>
                </a:lnTo>
                <a:lnTo>
                  <a:pt x="73914" y="58674"/>
                </a:lnTo>
                <a:lnTo>
                  <a:pt x="59639" y="72948"/>
                </a:lnTo>
                <a:lnTo>
                  <a:pt x="59436" y="51054"/>
                </a:lnTo>
                <a:lnTo>
                  <a:pt x="58674" y="51054"/>
                </a:lnTo>
                <a:lnTo>
                  <a:pt x="58889" y="73698"/>
                </a:lnTo>
                <a:lnTo>
                  <a:pt x="58674" y="73914"/>
                </a:lnTo>
                <a:lnTo>
                  <a:pt x="58889" y="73914"/>
                </a:lnTo>
                <a:lnTo>
                  <a:pt x="59474" y="133400"/>
                </a:lnTo>
                <a:lnTo>
                  <a:pt x="58674" y="134112"/>
                </a:lnTo>
                <a:lnTo>
                  <a:pt x="59486" y="134899"/>
                </a:lnTo>
                <a:lnTo>
                  <a:pt x="60198" y="206502"/>
                </a:lnTo>
                <a:lnTo>
                  <a:pt x="60960" y="206502"/>
                </a:lnTo>
                <a:lnTo>
                  <a:pt x="60261" y="135636"/>
                </a:lnTo>
                <a:lnTo>
                  <a:pt x="73914" y="148590"/>
                </a:lnTo>
                <a:lnTo>
                  <a:pt x="88392" y="156210"/>
                </a:lnTo>
                <a:lnTo>
                  <a:pt x="111252" y="156210"/>
                </a:lnTo>
                <a:lnTo>
                  <a:pt x="125730" y="148590"/>
                </a:lnTo>
                <a:lnTo>
                  <a:pt x="140970" y="134112"/>
                </a:lnTo>
                <a:lnTo>
                  <a:pt x="140970" y="133350"/>
                </a:lnTo>
                <a:lnTo>
                  <a:pt x="147828" y="113461"/>
                </a:lnTo>
                <a:lnTo>
                  <a:pt x="148590" y="111252"/>
                </a:lnTo>
                <a:lnTo>
                  <a:pt x="148590" y="960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7" name="object 37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115186" y="2383535"/>
            <a:ext cx="96012" cy="105156"/>
          </a:xfrm>
          <a:prstGeom prst="rect">
            <a:avLst/>
          </a:prstGeom>
        </p:spPr>
      </p:pic>
      <p:grpSp>
        <p:nvGrpSpPr>
          <p:cNvPr id="38" name="object 38" descr=""/>
          <p:cNvGrpSpPr/>
          <p:nvPr/>
        </p:nvGrpSpPr>
        <p:grpSpPr>
          <a:xfrm>
            <a:off x="7494905" y="2591561"/>
            <a:ext cx="363220" cy="154940"/>
            <a:chOff x="7494905" y="2591561"/>
            <a:chExt cx="363220" cy="154940"/>
          </a:xfrm>
        </p:grpSpPr>
        <p:pic>
          <p:nvPicPr>
            <p:cNvPr id="39" name="object 3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494905" y="2591561"/>
              <a:ext cx="103631" cy="154686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41984" y="2641853"/>
              <a:ext cx="89915" cy="104394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7775334" y="2641866"/>
              <a:ext cx="82550" cy="104139"/>
            </a:xfrm>
            <a:custGeom>
              <a:avLst/>
              <a:gdLst/>
              <a:ahLst/>
              <a:cxnLst/>
              <a:rect l="l" t="t" r="r" b="b"/>
              <a:pathLst>
                <a:path w="82550" h="104139">
                  <a:moveTo>
                    <a:pt x="82296" y="29718"/>
                  </a:moveTo>
                  <a:lnTo>
                    <a:pt x="74676" y="7620"/>
                  </a:lnTo>
                  <a:lnTo>
                    <a:pt x="73914" y="7620"/>
                  </a:lnTo>
                  <a:lnTo>
                    <a:pt x="59436" y="0"/>
                  </a:lnTo>
                  <a:lnTo>
                    <a:pt x="37338" y="0"/>
                  </a:lnTo>
                  <a:lnTo>
                    <a:pt x="22098" y="7620"/>
                  </a:lnTo>
                  <a:lnTo>
                    <a:pt x="2438" y="27978"/>
                  </a:lnTo>
                  <a:lnTo>
                    <a:pt x="3048" y="762"/>
                  </a:lnTo>
                  <a:lnTo>
                    <a:pt x="2286" y="762"/>
                  </a:lnTo>
                  <a:lnTo>
                    <a:pt x="1651" y="28790"/>
                  </a:lnTo>
                  <a:lnTo>
                    <a:pt x="762" y="29718"/>
                  </a:lnTo>
                  <a:lnTo>
                    <a:pt x="762" y="30480"/>
                  </a:lnTo>
                  <a:lnTo>
                    <a:pt x="1638" y="29603"/>
                  </a:lnTo>
                  <a:lnTo>
                    <a:pt x="0" y="103632"/>
                  </a:lnTo>
                  <a:lnTo>
                    <a:pt x="762" y="103632"/>
                  </a:lnTo>
                  <a:lnTo>
                    <a:pt x="2413" y="28829"/>
                  </a:lnTo>
                  <a:lnTo>
                    <a:pt x="22860" y="8382"/>
                  </a:lnTo>
                  <a:lnTo>
                    <a:pt x="37338" y="762"/>
                  </a:lnTo>
                  <a:lnTo>
                    <a:pt x="59436" y="762"/>
                  </a:lnTo>
                  <a:lnTo>
                    <a:pt x="73914" y="8382"/>
                  </a:lnTo>
                  <a:lnTo>
                    <a:pt x="81534" y="30480"/>
                  </a:lnTo>
                  <a:lnTo>
                    <a:pt x="81534" y="103632"/>
                  </a:lnTo>
                  <a:lnTo>
                    <a:pt x="82296" y="103632"/>
                  </a:lnTo>
                  <a:lnTo>
                    <a:pt x="82296" y="297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7915529" y="2591561"/>
            <a:ext cx="273685" cy="154940"/>
            <a:chOff x="7915529" y="2591561"/>
            <a:chExt cx="273685" cy="154940"/>
          </a:xfrm>
        </p:grpSpPr>
        <p:pic>
          <p:nvPicPr>
            <p:cNvPr id="43" name="object 4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15529" y="2641853"/>
              <a:ext cx="81533" cy="104394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8041272" y="2591574"/>
              <a:ext cx="147955" cy="154940"/>
            </a:xfrm>
            <a:custGeom>
              <a:avLst/>
              <a:gdLst/>
              <a:ahLst/>
              <a:cxnLst/>
              <a:rect l="l" t="t" r="r" b="b"/>
              <a:pathLst>
                <a:path w="147954" h="154939">
                  <a:moveTo>
                    <a:pt x="9906" y="153924"/>
                  </a:moveTo>
                  <a:lnTo>
                    <a:pt x="8382" y="51054"/>
                  </a:lnTo>
                  <a:lnTo>
                    <a:pt x="7620" y="51054"/>
                  </a:lnTo>
                  <a:lnTo>
                    <a:pt x="9144" y="153924"/>
                  </a:lnTo>
                  <a:lnTo>
                    <a:pt x="9906" y="153924"/>
                  </a:lnTo>
                  <a:close/>
                </a:path>
                <a:path w="147954" h="154939">
                  <a:moveTo>
                    <a:pt x="16002" y="6858"/>
                  </a:moveTo>
                  <a:lnTo>
                    <a:pt x="14833" y="5816"/>
                  </a:lnTo>
                  <a:lnTo>
                    <a:pt x="14833" y="7251"/>
                  </a:lnTo>
                  <a:lnTo>
                    <a:pt x="7975" y="14109"/>
                  </a:lnTo>
                  <a:lnTo>
                    <a:pt x="431" y="7251"/>
                  </a:lnTo>
                  <a:lnTo>
                    <a:pt x="7620" y="1384"/>
                  </a:lnTo>
                  <a:lnTo>
                    <a:pt x="7975" y="1079"/>
                  </a:lnTo>
                  <a:lnTo>
                    <a:pt x="8382" y="1447"/>
                  </a:lnTo>
                  <a:lnTo>
                    <a:pt x="14833" y="7251"/>
                  </a:lnTo>
                  <a:lnTo>
                    <a:pt x="14833" y="5816"/>
                  </a:lnTo>
                  <a:lnTo>
                    <a:pt x="8382" y="0"/>
                  </a:lnTo>
                  <a:lnTo>
                    <a:pt x="7620" y="0"/>
                  </a:lnTo>
                  <a:lnTo>
                    <a:pt x="0" y="6858"/>
                  </a:lnTo>
                  <a:lnTo>
                    <a:pt x="0" y="7620"/>
                  </a:lnTo>
                  <a:lnTo>
                    <a:pt x="7620" y="14478"/>
                  </a:lnTo>
                  <a:lnTo>
                    <a:pt x="8382" y="14478"/>
                  </a:lnTo>
                  <a:lnTo>
                    <a:pt x="15240" y="8305"/>
                  </a:lnTo>
                  <a:lnTo>
                    <a:pt x="16002" y="7620"/>
                  </a:lnTo>
                  <a:lnTo>
                    <a:pt x="16002" y="6858"/>
                  </a:lnTo>
                  <a:close/>
                </a:path>
                <a:path w="147954" h="154939">
                  <a:moveTo>
                    <a:pt x="140208" y="73152"/>
                  </a:moveTo>
                  <a:lnTo>
                    <a:pt x="125730" y="57912"/>
                  </a:lnTo>
                  <a:lnTo>
                    <a:pt x="111252" y="50292"/>
                  </a:lnTo>
                  <a:lnTo>
                    <a:pt x="89154" y="50292"/>
                  </a:lnTo>
                  <a:lnTo>
                    <a:pt x="74676" y="57912"/>
                  </a:lnTo>
                  <a:lnTo>
                    <a:pt x="61772" y="71501"/>
                  </a:lnTo>
                  <a:lnTo>
                    <a:pt x="62484" y="0"/>
                  </a:lnTo>
                  <a:lnTo>
                    <a:pt x="61722" y="0"/>
                  </a:lnTo>
                  <a:lnTo>
                    <a:pt x="60998" y="72313"/>
                  </a:lnTo>
                  <a:lnTo>
                    <a:pt x="60198" y="73152"/>
                  </a:lnTo>
                  <a:lnTo>
                    <a:pt x="60998" y="72390"/>
                  </a:lnTo>
                  <a:lnTo>
                    <a:pt x="60413" y="132041"/>
                  </a:lnTo>
                  <a:lnTo>
                    <a:pt x="60198" y="131826"/>
                  </a:lnTo>
                  <a:lnTo>
                    <a:pt x="60198" y="132588"/>
                  </a:lnTo>
                  <a:lnTo>
                    <a:pt x="60401" y="132803"/>
                  </a:lnTo>
                  <a:lnTo>
                    <a:pt x="60198" y="153924"/>
                  </a:lnTo>
                  <a:lnTo>
                    <a:pt x="60960" y="153924"/>
                  </a:lnTo>
                  <a:lnTo>
                    <a:pt x="61150" y="133553"/>
                  </a:lnTo>
                  <a:lnTo>
                    <a:pt x="74676" y="147066"/>
                  </a:lnTo>
                  <a:lnTo>
                    <a:pt x="89154" y="154686"/>
                  </a:lnTo>
                  <a:lnTo>
                    <a:pt x="111252" y="154686"/>
                  </a:lnTo>
                  <a:lnTo>
                    <a:pt x="125730" y="147066"/>
                  </a:lnTo>
                  <a:lnTo>
                    <a:pt x="140208" y="132588"/>
                  </a:lnTo>
                  <a:lnTo>
                    <a:pt x="140208" y="131826"/>
                  </a:lnTo>
                  <a:lnTo>
                    <a:pt x="125730" y="146304"/>
                  </a:lnTo>
                  <a:lnTo>
                    <a:pt x="111252" y="153924"/>
                  </a:lnTo>
                  <a:lnTo>
                    <a:pt x="89154" y="153924"/>
                  </a:lnTo>
                  <a:lnTo>
                    <a:pt x="75438" y="146304"/>
                  </a:lnTo>
                  <a:lnTo>
                    <a:pt x="61163" y="132753"/>
                  </a:lnTo>
                  <a:lnTo>
                    <a:pt x="61772" y="71666"/>
                  </a:lnTo>
                  <a:lnTo>
                    <a:pt x="75438" y="58674"/>
                  </a:lnTo>
                  <a:lnTo>
                    <a:pt x="89154" y="51054"/>
                  </a:lnTo>
                  <a:lnTo>
                    <a:pt x="111252" y="51054"/>
                  </a:lnTo>
                  <a:lnTo>
                    <a:pt x="125730" y="58674"/>
                  </a:lnTo>
                  <a:lnTo>
                    <a:pt x="140208" y="73152"/>
                  </a:lnTo>
                  <a:close/>
                </a:path>
                <a:path w="147954" h="154939">
                  <a:moveTo>
                    <a:pt x="147828" y="95250"/>
                  </a:moveTo>
                  <a:lnTo>
                    <a:pt x="140970" y="73152"/>
                  </a:lnTo>
                  <a:lnTo>
                    <a:pt x="140208" y="73152"/>
                  </a:lnTo>
                  <a:lnTo>
                    <a:pt x="147066" y="95250"/>
                  </a:lnTo>
                  <a:lnTo>
                    <a:pt x="147066" y="109728"/>
                  </a:lnTo>
                  <a:lnTo>
                    <a:pt x="140208" y="131826"/>
                  </a:lnTo>
                  <a:lnTo>
                    <a:pt x="140970" y="131826"/>
                  </a:lnTo>
                  <a:lnTo>
                    <a:pt x="147066" y="112179"/>
                  </a:lnTo>
                  <a:lnTo>
                    <a:pt x="147828" y="109728"/>
                  </a:lnTo>
                  <a:lnTo>
                    <a:pt x="147828" y="952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/>
          <p:nvPr/>
        </p:nvSpPr>
        <p:spPr>
          <a:xfrm>
            <a:off x="8240915" y="2591561"/>
            <a:ext cx="2540" cy="154305"/>
          </a:xfrm>
          <a:custGeom>
            <a:avLst/>
            <a:gdLst/>
            <a:ahLst/>
            <a:cxnLst/>
            <a:rect l="l" t="t" r="r" b="b"/>
            <a:pathLst>
              <a:path w="2540" h="154305">
                <a:moveTo>
                  <a:pt x="2285" y="0"/>
                </a:moveTo>
                <a:lnTo>
                  <a:pt x="1523" y="0"/>
                </a:lnTo>
                <a:lnTo>
                  <a:pt x="0" y="153924"/>
                </a:lnTo>
                <a:lnTo>
                  <a:pt x="761" y="153924"/>
                </a:lnTo>
                <a:lnTo>
                  <a:pt x="22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299577" y="2641854"/>
            <a:ext cx="89916" cy="104394"/>
          </a:xfrm>
          <a:prstGeom prst="rect">
            <a:avLst/>
          </a:prstGeom>
        </p:spPr>
      </p:pic>
      <p:sp>
        <p:nvSpPr>
          <p:cNvPr id="47" name="object 47" descr=""/>
          <p:cNvSpPr txBox="1"/>
          <p:nvPr/>
        </p:nvSpPr>
        <p:spPr>
          <a:xfrm>
            <a:off x="5145919" y="5373878"/>
            <a:ext cx="1175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Bus</a:t>
            </a:r>
            <a:r>
              <a:rPr dirty="0" sz="1800" spc="-10" b="1">
                <a:latin typeface="Times New Roman"/>
                <a:cs typeface="Times New Roman"/>
              </a:rPr>
              <a:t> Común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0" name="object 5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48" name="object 48" descr=""/>
          <p:cNvSpPr txBox="1"/>
          <p:nvPr/>
        </p:nvSpPr>
        <p:spPr>
          <a:xfrm>
            <a:off x="2116969" y="1869439"/>
            <a:ext cx="35242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Verdana"/>
                <a:cs typeface="Verdana"/>
              </a:rPr>
              <a:t>Circuitos</a:t>
            </a:r>
            <a:r>
              <a:rPr dirty="0" sz="2800" spc="-4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Dedicados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2257" y="1470660"/>
            <a:ext cx="8146542" cy="52753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7151" y="1576578"/>
            <a:ext cx="7416545" cy="515416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/>
              <a:t>armónicos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un</a:t>
            </a:r>
            <a:r>
              <a:rPr dirty="0" spc="-20"/>
              <a:t> </a:t>
            </a:r>
            <a:r>
              <a:rPr dirty="0" spc="-25"/>
              <a:t>SE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3159" y="878839"/>
            <a:ext cx="510540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405" b="1">
                <a:solidFill>
                  <a:srgbClr val="333300"/>
                </a:solidFill>
                <a:latin typeface="Times New Roman"/>
                <a:cs typeface="Times New Roman"/>
              </a:rPr>
              <a:t>K</a:t>
            </a:r>
            <a:r>
              <a:rPr dirty="0" sz="4000" b="1">
                <a:solidFill>
                  <a:srgbClr val="333300"/>
                </a:solidFill>
                <a:latin typeface="Times New Roman"/>
                <a:cs typeface="Times New Roman"/>
              </a:rPr>
              <a:t> -</a:t>
            </a:r>
            <a:r>
              <a:rPr dirty="0" sz="4000" spc="-170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10" b="1">
                <a:solidFill>
                  <a:srgbClr val="333300"/>
                </a:solidFill>
                <a:latin typeface="Times New Roman"/>
                <a:cs typeface="Times New Roman"/>
              </a:rPr>
              <a:t>Rated</a:t>
            </a:r>
            <a:r>
              <a:rPr dirty="0" sz="4000" spc="-85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65" b="1">
                <a:solidFill>
                  <a:srgbClr val="333300"/>
                </a:solidFill>
                <a:latin typeface="Times New Roman"/>
                <a:cs typeface="Times New Roman"/>
              </a:rPr>
              <a:t>Transformers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76305" y="2152903"/>
            <a:ext cx="3696970" cy="3829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K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-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Rated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or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Non-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Linear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transformers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do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not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eliminate</a:t>
            </a:r>
            <a:r>
              <a:rPr dirty="0" sz="2400" spc="-9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harmonics!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2400">
              <a:latin typeface="Verdana"/>
              <a:cs typeface="Verdana"/>
            </a:endParaRPr>
          </a:p>
          <a:p>
            <a:pPr marL="12700" marR="102870">
              <a:lnSpc>
                <a:spcPct val="100000"/>
              </a:lnSpc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They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are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only</a:t>
            </a:r>
            <a:r>
              <a:rPr dirty="0" sz="24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designed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to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tolerate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heating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effects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harmonics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created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by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much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of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today's</a:t>
            </a:r>
            <a:r>
              <a:rPr dirty="0" sz="2400" spc="-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electronic equipment.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9797" y="2622448"/>
            <a:ext cx="3375814" cy="330907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10773" y="2513329"/>
            <a:ext cx="8183245" cy="2439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98805" indent="-342900">
              <a:lnSpc>
                <a:spcPct val="100000"/>
              </a:lnSpc>
              <a:spcBef>
                <a:spcPts val="10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K-rated</a:t>
            </a:r>
            <a:r>
              <a:rPr dirty="0" sz="2400" spc="-8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transformers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are</a:t>
            </a:r>
            <a:r>
              <a:rPr dirty="0" sz="2400" spc="-8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traditional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Delta-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Wye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Transformers.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They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are</a:t>
            </a:r>
            <a:r>
              <a:rPr dirty="0" sz="24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designed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with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lower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flux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densities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no</a:t>
            </a:r>
            <a:endParaRPr sz="2400">
              <a:latin typeface="Verdana"/>
              <a:cs typeface="Verdana"/>
            </a:endParaRPr>
          </a:p>
          <a:p>
            <a:pPr marL="355600" marR="118110">
              <a:lnSpc>
                <a:spcPct val="100000"/>
              </a:lnSpc>
              <a:spcBef>
                <a:spcPts val="575"/>
              </a:spcBef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load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losses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as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well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as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lower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I²R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losses</a:t>
            </a:r>
            <a:r>
              <a:rPr dirty="0" sz="24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resulting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in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larger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heavier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unit.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They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do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not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eliminate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or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cancel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harmonics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3159" y="878839"/>
            <a:ext cx="510540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405" b="1">
                <a:solidFill>
                  <a:srgbClr val="333300"/>
                </a:solidFill>
                <a:latin typeface="Times New Roman"/>
                <a:cs typeface="Times New Roman"/>
              </a:rPr>
              <a:t>K</a:t>
            </a:r>
            <a:r>
              <a:rPr dirty="0" sz="4000" b="1">
                <a:solidFill>
                  <a:srgbClr val="333300"/>
                </a:solidFill>
                <a:latin typeface="Times New Roman"/>
                <a:cs typeface="Times New Roman"/>
              </a:rPr>
              <a:t> -</a:t>
            </a:r>
            <a:r>
              <a:rPr dirty="0" sz="4000" spc="-170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10" b="1">
                <a:solidFill>
                  <a:srgbClr val="333300"/>
                </a:solidFill>
                <a:latin typeface="Times New Roman"/>
                <a:cs typeface="Times New Roman"/>
              </a:rPr>
              <a:t>Rated</a:t>
            </a:r>
            <a:r>
              <a:rPr dirty="0" sz="4000" spc="-85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65" b="1">
                <a:solidFill>
                  <a:srgbClr val="333300"/>
                </a:solidFill>
                <a:latin typeface="Times New Roman"/>
                <a:cs typeface="Times New Roman"/>
              </a:rPr>
              <a:t>Transformers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16870" y="2161285"/>
            <a:ext cx="4516755" cy="3481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333300"/>
                </a:solidFill>
                <a:latin typeface="Verdana"/>
                <a:cs typeface="Verdana"/>
              </a:rPr>
              <a:t>K-</a:t>
            </a:r>
            <a:r>
              <a:rPr dirty="0" sz="2400" b="1">
                <a:solidFill>
                  <a:srgbClr val="333300"/>
                </a:solidFill>
                <a:latin typeface="Verdana"/>
                <a:cs typeface="Verdana"/>
              </a:rPr>
              <a:t>Factor</a:t>
            </a:r>
            <a:r>
              <a:rPr dirty="0" sz="2400" spc="-2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400" spc="-10" b="1">
                <a:solidFill>
                  <a:srgbClr val="333300"/>
                </a:solidFill>
                <a:latin typeface="Verdana"/>
                <a:cs typeface="Verdana"/>
              </a:rPr>
              <a:t>Features</a:t>
            </a:r>
            <a:endParaRPr sz="240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244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Available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K-Factors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 4,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13,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20</a:t>
            </a:r>
            <a:endParaRPr sz="2400">
              <a:latin typeface="Verdana"/>
              <a:cs typeface="Verdana"/>
            </a:endParaRPr>
          </a:p>
          <a:p>
            <a:pPr marL="354965" marR="978535" indent="-342900">
              <a:lnSpc>
                <a:spcPct val="100000"/>
              </a:lnSpc>
              <a:spcBef>
                <a:spcPts val="5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Aluminum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or</a:t>
            </a:r>
            <a:r>
              <a:rPr dirty="0" sz="24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Copper windings.</a:t>
            </a:r>
            <a:endParaRPr sz="2400">
              <a:latin typeface="Verdana"/>
              <a:cs typeface="Verdana"/>
            </a:endParaRPr>
          </a:p>
          <a:p>
            <a:pPr marL="354965" marR="515620" indent="-342900">
              <a:lnSpc>
                <a:spcPct val="100000"/>
              </a:lnSpc>
              <a:spcBef>
                <a:spcPts val="58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Available</a:t>
            </a:r>
            <a:r>
              <a:rPr dirty="0" sz="2400" spc="-9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temperature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rises of 150, 115, or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80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UL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listed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CSA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certified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7691" y="2249570"/>
            <a:ext cx="3678369" cy="42406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13159" y="878839"/>
            <a:ext cx="510540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405" b="1">
                <a:solidFill>
                  <a:srgbClr val="333300"/>
                </a:solidFill>
                <a:latin typeface="Times New Roman"/>
                <a:cs typeface="Times New Roman"/>
              </a:rPr>
              <a:t>K</a:t>
            </a:r>
            <a:r>
              <a:rPr dirty="0" sz="4000" b="1">
                <a:solidFill>
                  <a:srgbClr val="333300"/>
                </a:solidFill>
                <a:latin typeface="Times New Roman"/>
                <a:cs typeface="Times New Roman"/>
              </a:rPr>
              <a:t> -</a:t>
            </a:r>
            <a:r>
              <a:rPr dirty="0" sz="4000" spc="-170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10" b="1">
                <a:solidFill>
                  <a:srgbClr val="333300"/>
                </a:solidFill>
                <a:latin typeface="Times New Roman"/>
                <a:cs typeface="Times New Roman"/>
              </a:rPr>
              <a:t>Rated</a:t>
            </a:r>
            <a:r>
              <a:rPr dirty="0" sz="4000" spc="-85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65" b="1">
                <a:solidFill>
                  <a:srgbClr val="333300"/>
                </a:solidFill>
                <a:latin typeface="Times New Roman"/>
                <a:cs typeface="Times New Roman"/>
              </a:rPr>
              <a:t>Transformers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8181" y="985519"/>
            <a:ext cx="7687309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333300"/>
                </a:solidFill>
                <a:latin typeface="Times New Roman"/>
                <a:cs typeface="Times New Roman"/>
              </a:rPr>
              <a:t>Harmonic</a:t>
            </a:r>
            <a:r>
              <a:rPr dirty="0" sz="4000" spc="-105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b="1">
                <a:solidFill>
                  <a:srgbClr val="333300"/>
                </a:solidFill>
                <a:latin typeface="Times New Roman"/>
                <a:cs typeface="Times New Roman"/>
              </a:rPr>
              <a:t>Mitigating</a:t>
            </a:r>
            <a:r>
              <a:rPr dirty="0" sz="4000" spc="-100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60" b="1">
                <a:solidFill>
                  <a:srgbClr val="333300"/>
                </a:solidFill>
                <a:latin typeface="Times New Roman"/>
                <a:cs typeface="Times New Roman"/>
              </a:rPr>
              <a:t>Transformers </a:t>
            </a:r>
            <a:r>
              <a:rPr dirty="0" sz="4000" spc="100" b="1">
                <a:solidFill>
                  <a:srgbClr val="333300"/>
                </a:solidFill>
                <a:latin typeface="Times New Roman"/>
                <a:cs typeface="Times New Roman"/>
              </a:rPr>
              <a:t>How</a:t>
            </a:r>
            <a:r>
              <a:rPr dirty="0" sz="4000" spc="-35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b="1">
                <a:solidFill>
                  <a:srgbClr val="333300"/>
                </a:solidFill>
                <a:latin typeface="Times New Roman"/>
                <a:cs typeface="Times New Roman"/>
              </a:rPr>
              <a:t>do</a:t>
            </a:r>
            <a:r>
              <a:rPr dirty="0" sz="4000" spc="-30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b="1">
                <a:solidFill>
                  <a:srgbClr val="333300"/>
                </a:solidFill>
                <a:latin typeface="Times New Roman"/>
                <a:cs typeface="Times New Roman"/>
              </a:rPr>
              <a:t>they</a:t>
            </a:r>
            <a:r>
              <a:rPr dirty="0" sz="4000" spc="-30" b="1">
                <a:solidFill>
                  <a:srgbClr val="333300"/>
                </a:solidFill>
                <a:latin typeface="Times New Roman"/>
                <a:cs typeface="Times New Roman"/>
              </a:rPr>
              <a:t> </a:t>
            </a:r>
            <a:r>
              <a:rPr dirty="0" sz="4000" spc="-10" b="1">
                <a:solidFill>
                  <a:srgbClr val="333300"/>
                </a:solidFill>
                <a:latin typeface="Times New Roman"/>
                <a:cs typeface="Times New Roman"/>
              </a:rPr>
              <a:t>work?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9991" y="2512567"/>
            <a:ext cx="8477250" cy="4195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180465" indent="-342900">
              <a:lnSpc>
                <a:spcPct val="100000"/>
              </a:lnSpc>
              <a:spcBef>
                <a:spcPts val="10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Zig-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Zag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Transformer.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They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consist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Delta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primary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Zig-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Zag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secondary.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Zig-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Zag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secondary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causes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phase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shift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the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triplen</a:t>
            </a:r>
            <a:r>
              <a:rPr dirty="0" sz="24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harmonics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which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results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400" spc="-8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canceling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effect.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This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prevents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triplen</a:t>
            </a:r>
            <a:r>
              <a:rPr dirty="0" sz="24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harmonic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losses</a:t>
            </a:r>
            <a:r>
              <a:rPr dirty="0" sz="24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from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being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coupled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back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into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primary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results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cooler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operation</a:t>
            </a:r>
            <a:r>
              <a:rPr dirty="0" sz="2400" spc="-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2400" spc="-8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increased</a:t>
            </a:r>
            <a:r>
              <a:rPr dirty="0" sz="2400" spc="-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energy</a:t>
            </a:r>
            <a:r>
              <a:rPr dirty="0" sz="2400" spc="-8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efficiency.</a:t>
            </a:r>
            <a:endParaRPr sz="2400">
              <a:latin typeface="Verdana"/>
              <a:cs typeface="Verdana"/>
            </a:endParaRPr>
          </a:p>
          <a:p>
            <a:pPr marL="355600" marR="140970" indent="-342900">
              <a:lnSpc>
                <a:spcPct val="100000"/>
              </a:lnSpc>
              <a:spcBef>
                <a:spcPts val="5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secondary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winding</a:t>
            </a:r>
            <a:r>
              <a:rPr dirty="0" sz="2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on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each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magnetic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leg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the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core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is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wound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two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separate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sections.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These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sections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are</a:t>
            </a:r>
            <a:r>
              <a:rPr dirty="0" sz="2400" spc="-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then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transposed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between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different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legs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4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core</a:t>
            </a:r>
            <a:r>
              <a:rPr dirty="0" sz="24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to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create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Zig-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Zag</a:t>
            </a:r>
            <a:r>
              <a:rPr dirty="0" sz="24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secondary.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0279" y="1171448"/>
            <a:ext cx="600138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El</a:t>
            </a:r>
            <a:r>
              <a:rPr dirty="0" sz="2800" spc="-9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Transformador</a:t>
            </a:r>
            <a:r>
              <a:rPr dirty="0" sz="2800" spc="-95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tipo</a:t>
            </a:r>
            <a:r>
              <a:rPr dirty="0" sz="2800" spc="-9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spc="-20" b="1">
                <a:solidFill>
                  <a:srgbClr val="333300"/>
                </a:solidFill>
                <a:latin typeface="Verdana"/>
                <a:cs typeface="Verdana"/>
              </a:rPr>
              <a:t>Zig-</a:t>
            </a:r>
            <a:r>
              <a:rPr dirty="0" sz="2800" spc="-25" b="1">
                <a:solidFill>
                  <a:srgbClr val="333300"/>
                </a:solidFill>
                <a:latin typeface="Verdana"/>
                <a:cs typeface="Verdana"/>
              </a:rPr>
              <a:t>zag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93070" y="2008885"/>
            <a:ext cx="818769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Each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120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v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output</a:t>
            </a:r>
            <a:r>
              <a:rPr dirty="0" sz="24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2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transformer</a:t>
            </a:r>
            <a:r>
              <a:rPr dirty="0" sz="24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consists</a:t>
            </a:r>
            <a:r>
              <a:rPr dirty="0" sz="24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0A0363"/>
                </a:solidFill>
                <a:latin typeface="Verdana"/>
                <a:cs typeface="Verdana"/>
              </a:rPr>
              <a:t>of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two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sections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from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different</a:t>
            </a:r>
            <a:r>
              <a:rPr dirty="0" sz="24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magnetic</a:t>
            </a:r>
            <a:r>
              <a:rPr dirty="0" sz="2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legs</a:t>
            </a:r>
            <a:r>
              <a:rPr dirty="0" sz="24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resulting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magnetic</a:t>
            </a:r>
            <a:r>
              <a:rPr dirty="0" sz="24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0A0363"/>
                </a:solidFill>
                <a:latin typeface="Verdana"/>
                <a:cs typeface="Verdana"/>
              </a:rPr>
              <a:t>phase</a:t>
            </a:r>
            <a:r>
              <a:rPr dirty="0" sz="2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0A0363"/>
                </a:solidFill>
                <a:latin typeface="Verdana"/>
                <a:cs typeface="Verdana"/>
              </a:rPr>
              <a:t>shift.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0253" y="3966886"/>
            <a:ext cx="4937972" cy="202268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3489959"/>
            <a:ext cx="9144000" cy="3717290"/>
            <a:chOff x="774839" y="3489959"/>
            <a:chExt cx="9144000" cy="371729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565" y="3489959"/>
              <a:ext cx="5621273" cy="3300984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30279" y="1171448"/>
            <a:ext cx="600138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El</a:t>
            </a:r>
            <a:r>
              <a:rPr dirty="0" sz="2800" spc="-9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Transformador</a:t>
            </a:r>
            <a:r>
              <a:rPr dirty="0" sz="2800" spc="-95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tipo</a:t>
            </a:r>
            <a:r>
              <a:rPr dirty="0" sz="2800" spc="-9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spc="-20" b="1">
                <a:solidFill>
                  <a:srgbClr val="333300"/>
                </a:solidFill>
                <a:latin typeface="Verdana"/>
                <a:cs typeface="Verdana"/>
              </a:rPr>
              <a:t>Zig-</a:t>
            </a:r>
            <a:r>
              <a:rPr dirty="0" sz="2800" spc="-25" b="1">
                <a:solidFill>
                  <a:srgbClr val="333300"/>
                </a:solidFill>
                <a:latin typeface="Verdana"/>
                <a:cs typeface="Verdana"/>
              </a:rPr>
              <a:t>zag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1223143" y="1937257"/>
            <a:ext cx="8201025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Tienen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arquitectura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lado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secundario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parecida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una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estrella,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pero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contiene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6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bobinados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idénticos.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Buena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medida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cancelación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armónicos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secuencia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cero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(H3,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H9,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H15,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H21…)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lado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secundario,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donde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conectan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las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cargas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monofásicas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no-lineales.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409321" y="5652770"/>
            <a:ext cx="205422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Nota:</a:t>
            </a:r>
            <a:r>
              <a:rPr dirty="0" sz="1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hilo</a:t>
            </a:r>
            <a:r>
              <a:rPr dirty="0" sz="1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A0363"/>
                </a:solidFill>
                <a:latin typeface="Verdana"/>
                <a:cs typeface="Verdana"/>
              </a:rPr>
              <a:t>neutro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sirve</a:t>
            </a:r>
            <a:r>
              <a:rPr dirty="0" sz="1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14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A0363"/>
                </a:solidFill>
                <a:latin typeface="Verdana"/>
                <a:cs typeface="Verdana"/>
              </a:rPr>
              <a:t>conexiones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4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cargas</a:t>
            </a:r>
            <a:r>
              <a:rPr dirty="0" sz="14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fase</a:t>
            </a:r>
            <a:r>
              <a:rPr dirty="0" sz="14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 spc="-50">
                <a:solidFill>
                  <a:srgbClr val="0A0363"/>
                </a:solidFill>
                <a:latin typeface="Verdana"/>
                <a:cs typeface="Verdana"/>
              </a:rPr>
              <a:t>y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neutro</a:t>
            </a:r>
            <a:r>
              <a:rPr dirty="0" sz="14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A0363"/>
                </a:solidFill>
                <a:latin typeface="Verdana"/>
                <a:cs typeface="Verdana"/>
              </a:rPr>
              <a:t>(de</a:t>
            </a:r>
            <a:r>
              <a:rPr dirty="0" sz="14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A0363"/>
                </a:solidFill>
                <a:latin typeface="Verdana"/>
                <a:cs typeface="Verdana"/>
              </a:rPr>
              <a:t>cómputo monofásicas).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0279" y="1171448"/>
            <a:ext cx="600138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El</a:t>
            </a:r>
            <a:r>
              <a:rPr dirty="0" sz="2800" spc="-9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Transformador</a:t>
            </a:r>
            <a:r>
              <a:rPr dirty="0" sz="2800" spc="-95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tipo</a:t>
            </a:r>
            <a:r>
              <a:rPr dirty="0" sz="2800" spc="-9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spc="-20" b="1">
                <a:solidFill>
                  <a:srgbClr val="333300"/>
                </a:solidFill>
                <a:latin typeface="Verdana"/>
                <a:cs typeface="Verdana"/>
              </a:rPr>
              <a:t>Zig-</a:t>
            </a:r>
            <a:r>
              <a:rPr dirty="0" sz="2800" spc="-25" b="1">
                <a:solidFill>
                  <a:srgbClr val="333300"/>
                </a:solidFill>
                <a:latin typeface="Verdana"/>
                <a:cs typeface="Verdana"/>
              </a:rPr>
              <a:t>zag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05033" y="2009648"/>
            <a:ext cx="5021580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corrientes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pulsación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3.k.ω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no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encuentran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primario</a:t>
            </a:r>
            <a:r>
              <a:rPr dirty="0" sz="20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del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transformador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(corriente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homopolar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nula).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corriente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circula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el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arrollamiento</a:t>
            </a:r>
            <a:r>
              <a:rPr dirty="0" sz="20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primario</a:t>
            </a:r>
            <a:r>
              <a:rPr dirty="0" sz="20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(N1)</a:t>
            </a:r>
            <a:r>
              <a:rPr dirty="0" sz="20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es: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5848" y="3814699"/>
            <a:ext cx="3483729" cy="283328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2815" y="2114426"/>
            <a:ext cx="3212904" cy="4599679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7513" y="969517"/>
            <a:ext cx="7646034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Harmonic</a:t>
            </a:r>
            <a:r>
              <a:rPr dirty="0" sz="2800" spc="-14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Mitigating</a:t>
            </a:r>
            <a:r>
              <a:rPr dirty="0" sz="2800" spc="-140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333300"/>
                </a:solidFill>
                <a:latin typeface="Verdana"/>
                <a:cs typeface="Verdana"/>
              </a:rPr>
              <a:t>Catalog</a:t>
            </a:r>
            <a:r>
              <a:rPr dirty="0" sz="2800" spc="-135" b="1">
                <a:solidFill>
                  <a:srgbClr val="333300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333300"/>
                </a:solidFill>
                <a:latin typeface="Verdana"/>
                <a:cs typeface="Verdana"/>
              </a:rPr>
              <a:t>Numbers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529973" y="2351328"/>
            <a:ext cx="3060065" cy="309816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CMT-53312-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4S</a:t>
            </a:r>
            <a:endParaRPr sz="28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CMT-53313-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4S</a:t>
            </a:r>
            <a:endParaRPr sz="28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CMT-53314-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4S</a:t>
            </a:r>
            <a:endParaRPr sz="28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CMT-53315-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4S</a:t>
            </a:r>
            <a:endParaRPr sz="28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CMT-53316-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4S</a:t>
            </a:r>
            <a:endParaRPr sz="28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4965" algn="l"/>
              </a:tabLst>
            </a:pP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CMT-53317-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4S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88454" y="2351328"/>
            <a:ext cx="1917064" cy="309816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30</a:t>
            </a: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KVA</a:t>
            </a:r>
            <a:endParaRPr sz="2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45</a:t>
            </a: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KVA</a:t>
            </a:r>
            <a:endParaRPr sz="2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75</a:t>
            </a: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KVA</a:t>
            </a:r>
            <a:endParaRPr sz="2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112.5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 KVA</a:t>
            </a:r>
            <a:endParaRPr sz="2800">
              <a:latin typeface="Verdana"/>
              <a:cs typeface="Verdana"/>
            </a:endParaRPr>
          </a:p>
          <a:p>
            <a:pPr marL="1397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150</a:t>
            </a: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KVA</a:t>
            </a:r>
            <a:endParaRPr sz="2800">
              <a:latin typeface="Verdana"/>
              <a:cs typeface="Verdana"/>
            </a:endParaRPr>
          </a:p>
          <a:p>
            <a:pPr marL="13970">
              <a:lnSpc>
                <a:spcPct val="100000"/>
              </a:lnSpc>
              <a:spcBef>
                <a:spcPts val="670"/>
              </a:spcBef>
            </a:pPr>
            <a:r>
              <a:rPr dirty="0" sz="2800">
                <a:solidFill>
                  <a:srgbClr val="0A0363"/>
                </a:solidFill>
                <a:latin typeface="Verdana"/>
                <a:cs typeface="Verdana"/>
              </a:rPr>
              <a:t>225</a:t>
            </a:r>
            <a:r>
              <a:rPr dirty="0" sz="28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0A0363"/>
                </a:solidFill>
                <a:latin typeface="Verdana"/>
                <a:cs typeface="Verdana"/>
              </a:rPr>
              <a:t>KVA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29973" y="5991859"/>
            <a:ext cx="51181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solidFill>
                  <a:srgbClr val="0A0363"/>
                </a:solidFill>
                <a:latin typeface="Verdana"/>
                <a:cs typeface="Verdana"/>
              </a:rPr>
              <a:t>Optional</a:t>
            </a:r>
            <a:r>
              <a:rPr dirty="0" sz="1800" spc="-9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 i="1">
                <a:solidFill>
                  <a:srgbClr val="0A0363"/>
                </a:solidFill>
                <a:latin typeface="Verdana"/>
                <a:cs typeface="Verdana"/>
              </a:rPr>
              <a:t>“TVSS”</a:t>
            </a:r>
            <a:r>
              <a:rPr dirty="0" sz="1800" spc="-6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 i="1">
                <a:solidFill>
                  <a:srgbClr val="0A0363"/>
                </a:solidFill>
                <a:latin typeface="Verdana"/>
                <a:cs typeface="Verdana"/>
              </a:rPr>
              <a:t>available</a:t>
            </a:r>
            <a:r>
              <a:rPr dirty="0" sz="1800" spc="-9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 i="1">
                <a:solidFill>
                  <a:srgbClr val="0A0363"/>
                </a:solidFill>
                <a:latin typeface="Verdana"/>
                <a:cs typeface="Verdana"/>
              </a:rPr>
              <a:t>on</a:t>
            </a:r>
            <a:r>
              <a:rPr dirty="0" sz="1800" spc="-7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 b="1" i="1">
                <a:solidFill>
                  <a:srgbClr val="0A0363"/>
                </a:solidFill>
                <a:latin typeface="Verdana"/>
                <a:cs typeface="Verdana"/>
              </a:rPr>
              <a:t>208Y/120 output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97641" y="1743710"/>
            <a:ext cx="6260465" cy="1130300"/>
          </a:xfrm>
          <a:prstGeom prst="rect">
            <a:avLst/>
          </a:prstGeom>
        </p:spPr>
        <p:txBody>
          <a:bodyPr wrap="square" lIns="0" tIns="199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dirty="0" sz="2400" spc="-20" b="1">
                <a:solidFill>
                  <a:srgbClr val="000065"/>
                </a:solidFill>
                <a:latin typeface="Arial"/>
                <a:cs typeface="Arial"/>
              </a:rPr>
              <a:t>Transformadores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400" spc="-1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65"/>
                </a:solidFill>
                <a:latin typeface="Arial"/>
                <a:cs typeface="Arial"/>
              </a:rPr>
              <a:t>Aislamiento:</a:t>
            </a:r>
            <a:endParaRPr sz="2400">
              <a:latin typeface="Arial"/>
              <a:cs typeface="Arial"/>
            </a:endParaRPr>
          </a:p>
          <a:p>
            <a:pPr marL="1754505">
              <a:lnSpc>
                <a:spcPct val="100000"/>
              </a:lnSpc>
              <a:spcBef>
                <a:spcPts val="147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(tipo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seco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menor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600V,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conexión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Symbol"/>
                <a:cs typeface="Symbol"/>
              </a:rPr>
              <a:t>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-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Y)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97641" y="4124959"/>
            <a:ext cx="800290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400" spc="2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transformador</a:t>
            </a:r>
            <a:r>
              <a:rPr dirty="0" sz="2400" spc="2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400" spc="2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400" spc="2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dispositivo</a:t>
            </a:r>
            <a:r>
              <a:rPr dirty="0" sz="2400" spc="2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utilizado</a:t>
            </a:r>
            <a:r>
              <a:rPr dirty="0" sz="2400" spc="2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400" spc="2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acoplar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voltajes</a:t>
            </a:r>
            <a:r>
              <a:rPr dirty="0" sz="24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4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sistema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eléctrico.</a:t>
            </a:r>
            <a:endParaRPr sz="240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4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transformador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aislamiento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dispositivo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utilizado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400" spc="2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resolver</a:t>
            </a:r>
            <a:r>
              <a:rPr dirty="0" sz="2400" spc="2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problemas</a:t>
            </a:r>
            <a:r>
              <a:rPr dirty="0" sz="2400" spc="2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2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calidad</a:t>
            </a:r>
            <a:r>
              <a:rPr dirty="0" sz="2400" spc="2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2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energía</a:t>
            </a:r>
            <a:r>
              <a:rPr dirty="0" sz="2400" spc="2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400" spc="2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mejorar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4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condiciones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operación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4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cargas.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8416" y="2408170"/>
            <a:ext cx="1561970" cy="15230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4761" y="2481833"/>
            <a:ext cx="1210055" cy="119100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29923" y="903986"/>
            <a:ext cx="663702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Soluciones</a:t>
            </a:r>
            <a:r>
              <a:rPr dirty="0" sz="2800" spc="-8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Calidad</a:t>
            </a:r>
            <a:r>
              <a:rPr dirty="0" sz="2800" spc="-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Energía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0803" y="2146808"/>
            <a:ext cx="7907020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Existen</a:t>
            </a:r>
            <a:r>
              <a:rPr dirty="0" sz="2400" spc="-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aplicaciones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400" spc="-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400" spc="-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transformadores</a:t>
            </a:r>
            <a:r>
              <a:rPr dirty="0" sz="24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tales</a:t>
            </a:r>
            <a:r>
              <a:rPr dirty="0" sz="2400" spc="-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como: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buAutoNum type="alphaLcParenR"/>
              <a:tabLst>
                <a:tab pos="469900" algn="l"/>
              </a:tabLst>
            </a:pPr>
            <a:r>
              <a:rPr dirty="0" sz="2400" spc="-10">
                <a:latin typeface="Arial MT"/>
                <a:cs typeface="Arial MT"/>
              </a:rPr>
              <a:t>Acoplamiento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voltajes</a:t>
            </a:r>
            <a:endParaRPr sz="24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440"/>
              </a:spcBef>
              <a:buAutoNum type="alphaLcParenR"/>
              <a:tabLst>
                <a:tab pos="469900" algn="l"/>
              </a:tabLst>
            </a:pPr>
            <a:r>
              <a:rPr dirty="0" sz="2400">
                <a:latin typeface="Arial MT"/>
                <a:cs typeface="Arial MT"/>
              </a:rPr>
              <a:t>Filtrado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ruido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1440"/>
              </a:spcBef>
              <a:buAutoNum type="alphaLcParenR"/>
              <a:tabLst>
                <a:tab pos="469265" algn="l"/>
              </a:tabLst>
            </a:pPr>
            <a:r>
              <a:rPr dirty="0" sz="2400">
                <a:latin typeface="Arial MT"/>
                <a:cs typeface="Arial MT"/>
              </a:rPr>
              <a:t>Soporte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corrientes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armónicas</a:t>
            </a:r>
            <a:endParaRPr sz="24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440"/>
              </a:spcBef>
              <a:buAutoNum type="alphaLcParenR"/>
              <a:tabLst>
                <a:tab pos="469900" algn="l"/>
              </a:tabLst>
            </a:pPr>
            <a:r>
              <a:rPr dirty="0" sz="2400">
                <a:latin typeface="Arial MT"/>
                <a:cs typeface="Arial MT"/>
              </a:rPr>
              <a:t>Sistema</a:t>
            </a:r>
            <a:r>
              <a:rPr dirty="0" sz="2400" spc="-1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derivado</a:t>
            </a:r>
            <a:r>
              <a:rPr dirty="0" sz="2400" spc="-10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separadamente</a:t>
            </a:r>
            <a:endParaRPr sz="24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440"/>
              </a:spcBef>
              <a:buAutoNum type="alphaLcParenR"/>
              <a:tabLst>
                <a:tab pos="469900" algn="l"/>
              </a:tabLst>
            </a:pPr>
            <a:r>
              <a:rPr dirty="0" sz="2400">
                <a:latin typeface="Arial MT"/>
                <a:cs typeface="Arial MT"/>
              </a:rPr>
              <a:t>Aislamiento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para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cargas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críticas</a:t>
            </a:r>
            <a:r>
              <a:rPr dirty="0" sz="2400" spc="-9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(Neutro)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6095" y="3135629"/>
            <a:ext cx="952500" cy="12854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9923" y="903986"/>
            <a:ext cx="663702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Soluciones</a:t>
            </a:r>
            <a:r>
              <a:rPr dirty="0" sz="2800" spc="-8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Calidad</a:t>
            </a:r>
            <a:r>
              <a:rPr dirty="0" sz="2800" spc="-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Energía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11" y="348995"/>
            <a:ext cx="9139428" cy="18524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6943" y="567943"/>
            <a:ext cx="865060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Modelado</a:t>
            </a:r>
            <a:r>
              <a:rPr dirty="0" sz="2800" spc="-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2800" spc="-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dirty="0" sz="2800" spc="-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dirty="0" sz="2800" spc="-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presencia</a:t>
            </a:r>
            <a:r>
              <a:rPr dirty="0" sz="2800" spc="-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2800" spc="-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62853" y="2873756"/>
            <a:ext cx="2939415" cy="1854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669290">
              <a:lnSpc>
                <a:spcPct val="100000"/>
              </a:lnSpc>
              <a:spcBef>
                <a:spcPts val="95"/>
              </a:spcBef>
            </a:pPr>
            <a:r>
              <a:rPr dirty="0" sz="2000" b="1" i="1">
                <a:latin typeface="Verdana"/>
                <a:cs typeface="Verdana"/>
              </a:rPr>
              <a:t>Utilizaremos</a:t>
            </a:r>
            <a:r>
              <a:rPr dirty="0" sz="2000" spc="-170" b="1" i="1">
                <a:latin typeface="Verdana"/>
                <a:cs typeface="Verdana"/>
              </a:rPr>
              <a:t> </a:t>
            </a:r>
            <a:r>
              <a:rPr dirty="0" sz="2000" spc="-25" b="1" i="1">
                <a:latin typeface="Verdana"/>
                <a:cs typeface="Verdana"/>
              </a:rPr>
              <a:t>un </a:t>
            </a:r>
            <a:r>
              <a:rPr dirty="0" sz="2000" b="1" i="1">
                <a:latin typeface="Verdana"/>
                <a:cs typeface="Verdana"/>
              </a:rPr>
              <a:t>modelo</a:t>
            </a:r>
            <a:r>
              <a:rPr dirty="0" sz="2000" spc="-35" b="1" i="1">
                <a:latin typeface="Verdana"/>
                <a:cs typeface="Verdana"/>
              </a:rPr>
              <a:t> </a:t>
            </a:r>
            <a:r>
              <a:rPr dirty="0" sz="2000" b="1" i="1">
                <a:latin typeface="Verdana"/>
                <a:cs typeface="Verdana"/>
              </a:rPr>
              <a:t>de</a:t>
            </a:r>
            <a:r>
              <a:rPr dirty="0" sz="2000" spc="-45" b="1" i="1">
                <a:latin typeface="Verdana"/>
                <a:cs typeface="Verdana"/>
              </a:rPr>
              <a:t> </a:t>
            </a:r>
            <a:r>
              <a:rPr dirty="0" sz="2000" spc="-25" b="1" i="1">
                <a:latin typeface="Verdana"/>
                <a:cs typeface="Verdana"/>
              </a:rPr>
              <a:t>red </a:t>
            </a:r>
            <a:r>
              <a:rPr dirty="0" sz="2000" b="1" i="1">
                <a:latin typeface="Verdana"/>
                <a:cs typeface="Verdana"/>
              </a:rPr>
              <a:t>eléctrica</a:t>
            </a:r>
            <a:r>
              <a:rPr dirty="0" sz="2000" spc="-85" b="1" i="1">
                <a:latin typeface="Verdana"/>
                <a:cs typeface="Verdana"/>
              </a:rPr>
              <a:t> </a:t>
            </a:r>
            <a:r>
              <a:rPr dirty="0" sz="2000" spc="-50" b="1" i="1">
                <a:latin typeface="Verdana"/>
                <a:cs typeface="Verdana"/>
              </a:rPr>
              <a:t>y </a:t>
            </a:r>
            <a:r>
              <a:rPr dirty="0" sz="2000" b="1" i="1">
                <a:latin typeface="Verdana"/>
                <a:cs typeface="Verdana"/>
              </a:rPr>
              <a:t>trabajaremos</a:t>
            </a:r>
            <a:r>
              <a:rPr dirty="0" sz="2000" spc="-50" b="1" i="1">
                <a:latin typeface="Verdana"/>
                <a:cs typeface="Verdana"/>
              </a:rPr>
              <a:t> </a:t>
            </a:r>
            <a:r>
              <a:rPr dirty="0" sz="2000" b="1" i="1">
                <a:latin typeface="Verdana"/>
                <a:cs typeface="Verdana"/>
              </a:rPr>
              <a:t>en</a:t>
            </a:r>
            <a:r>
              <a:rPr dirty="0" sz="2000" spc="-70" b="1" i="1">
                <a:latin typeface="Verdana"/>
                <a:cs typeface="Verdana"/>
              </a:rPr>
              <a:t> </a:t>
            </a:r>
            <a:r>
              <a:rPr dirty="0" sz="2000" spc="-25" b="1" i="1">
                <a:latin typeface="Verdana"/>
                <a:cs typeface="Verdana"/>
              </a:rPr>
              <a:t>el </a:t>
            </a:r>
            <a:r>
              <a:rPr dirty="0" sz="2000" b="1" i="1">
                <a:latin typeface="Verdana"/>
                <a:cs typeface="Verdana"/>
              </a:rPr>
              <a:t>desarrollo</a:t>
            </a:r>
            <a:r>
              <a:rPr dirty="0" sz="2000" spc="-85" b="1" i="1">
                <a:latin typeface="Verdana"/>
                <a:cs typeface="Verdana"/>
              </a:rPr>
              <a:t> </a:t>
            </a:r>
            <a:r>
              <a:rPr dirty="0" sz="2000" spc="-10" b="1" i="1">
                <a:latin typeface="Verdana"/>
                <a:cs typeface="Verdana"/>
              </a:rPr>
              <a:t>aplicativo </a:t>
            </a:r>
            <a:r>
              <a:rPr dirty="0" sz="2000" b="1" i="1">
                <a:latin typeface="Verdana"/>
                <a:cs typeface="Verdana"/>
              </a:rPr>
              <a:t>de</a:t>
            </a:r>
            <a:r>
              <a:rPr dirty="0" sz="2000" spc="-35" b="1" i="1">
                <a:latin typeface="Verdana"/>
                <a:cs typeface="Verdana"/>
              </a:rPr>
              <a:t> </a:t>
            </a:r>
            <a:r>
              <a:rPr dirty="0" sz="2000" b="1" i="1">
                <a:latin typeface="Verdana"/>
                <a:cs typeface="Verdana"/>
              </a:rPr>
              <a:t>un</a:t>
            </a:r>
            <a:r>
              <a:rPr dirty="0" sz="2000" spc="-35" b="1" i="1">
                <a:latin typeface="Verdana"/>
                <a:cs typeface="Verdana"/>
              </a:rPr>
              <a:t> </a:t>
            </a:r>
            <a:r>
              <a:rPr dirty="0" sz="2000" b="1" i="1">
                <a:latin typeface="Verdana"/>
                <a:cs typeface="Verdana"/>
              </a:rPr>
              <a:t>Filtro</a:t>
            </a:r>
            <a:r>
              <a:rPr dirty="0" sz="2000" spc="-15" b="1" i="1">
                <a:latin typeface="Verdana"/>
                <a:cs typeface="Verdana"/>
              </a:rPr>
              <a:t> </a:t>
            </a:r>
            <a:r>
              <a:rPr dirty="0" sz="2000" spc="-10" b="1" i="1">
                <a:latin typeface="Verdana"/>
                <a:cs typeface="Verdana"/>
              </a:rPr>
              <a:t>Pasivo.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2999" y="2368154"/>
            <a:ext cx="5556251" cy="436259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77933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93070" y="1786382"/>
            <a:ext cx="8124825" cy="4298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01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cargas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sistemas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armónicos.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2400">
              <a:latin typeface="Arial MT"/>
              <a:cs typeface="Arial MT"/>
            </a:endParaRPr>
          </a:p>
          <a:p>
            <a:pPr marL="12700" marR="196215">
              <a:lnSpc>
                <a:spcPct val="100000"/>
              </a:lnSpc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elementos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pueden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representarse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través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impedancias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lineales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o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impedancias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no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lineales.</a:t>
            </a:r>
            <a:endParaRPr sz="200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"/>
              <a:tabLst>
                <a:tab pos="354965" algn="l"/>
              </a:tabLst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primer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caso,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corresponde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aquellos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elementos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que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existe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relación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proporcional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entre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tensión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la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corriente</a:t>
            </a:r>
            <a:r>
              <a:rPr dirty="0" sz="20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mismas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componentes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frecuenciales</a:t>
            </a:r>
            <a:r>
              <a:rPr dirty="0" sz="20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(como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líneas,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transformadores,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máquinas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eléctricas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y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algunas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cargas);</a:t>
            </a:r>
            <a:endParaRPr sz="2000">
              <a:latin typeface="Verdana"/>
              <a:cs typeface="Verdana"/>
            </a:endParaRPr>
          </a:p>
          <a:p>
            <a:pPr marL="354965" marR="400685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"/>
              <a:tabLst>
                <a:tab pos="354965" algn="l"/>
              </a:tabLst>
            </a:pP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segundo,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elementos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no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presentan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esta</a:t>
            </a:r>
            <a:r>
              <a:rPr dirty="0" sz="20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relación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proporcional</a:t>
            </a:r>
            <a:r>
              <a:rPr dirty="0" sz="20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todo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su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espectro.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20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destacan</a:t>
            </a:r>
            <a:r>
              <a:rPr dirty="0" sz="20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los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dispositivos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estado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sólido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su</a:t>
            </a:r>
            <a:r>
              <a:rPr dirty="0" sz="20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técnica</a:t>
            </a:r>
            <a:r>
              <a:rPr dirty="0" sz="20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modelado</a:t>
            </a:r>
            <a:r>
              <a:rPr dirty="0" sz="20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Verdana"/>
                <a:cs typeface="Verdana"/>
              </a:rPr>
              <a:t>es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conocida</a:t>
            </a:r>
            <a:r>
              <a:rPr dirty="0" sz="20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A0363"/>
                </a:solidFill>
                <a:latin typeface="Verdana"/>
                <a:cs typeface="Verdana"/>
              </a:rPr>
              <a:t>como</a:t>
            </a:r>
            <a:r>
              <a:rPr dirty="0" sz="2000" spc="-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b="1" i="1">
                <a:solidFill>
                  <a:srgbClr val="0A0363"/>
                </a:solidFill>
                <a:latin typeface="Verdana"/>
                <a:cs typeface="Verdana"/>
              </a:rPr>
              <a:t>modelado</a:t>
            </a:r>
            <a:r>
              <a:rPr dirty="0" sz="20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b="1" i="1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2000" spc="-4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b="1" i="1">
                <a:solidFill>
                  <a:srgbClr val="0A0363"/>
                </a:solidFill>
                <a:latin typeface="Verdana"/>
                <a:cs typeface="Verdana"/>
              </a:rPr>
              <a:t>inyección</a:t>
            </a:r>
            <a:r>
              <a:rPr dirty="0" sz="2000" spc="-4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b="1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000" spc="-5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000" spc="-10" b="1" i="1">
                <a:solidFill>
                  <a:srgbClr val="0A0363"/>
                </a:solidFill>
                <a:latin typeface="Verdana"/>
                <a:cs typeface="Verdana"/>
              </a:rPr>
              <a:t>corriente</a:t>
            </a:r>
            <a:r>
              <a:rPr dirty="0" sz="2000" spc="-10">
                <a:solidFill>
                  <a:srgbClr val="0A0363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0803" y="1786382"/>
            <a:ext cx="38049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4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lineas.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6534" y="2702841"/>
            <a:ext cx="5993230" cy="37788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5138165"/>
            <a:ext cx="9144000" cy="2068830"/>
            <a:chOff x="774839" y="5138165"/>
            <a:chExt cx="9144000" cy="206883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4619" y="5138165"/>
              <a:ext cx="4735067" cy="1666494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550803" y="1786382"/>
            <a:ext cx="45662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del</a:t>
            </a:r>
            <a:r>
              <a:rPr dirty="0" sz="2400" spc="-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Transformador.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7908" y="2500370"/>
            <a:ext cx="5837018" cy="241113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374575"/>
            <a:ext cx="9144000" cy="4832985"/>
            <a:chOff x="774839" y="2374575"/>
            <a:chExt cx="9144000" cy="483298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5237" y="2374575"/>
              <a:ext cx="5219785" cy="239530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0923" y="4786122"/>
              <a:ext cx="4097273" cy="2027682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7" name="object 7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550803" y="1786382"/>
            <a:ext cx="50749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Motores</a:t>
            </a:r>
            <a:r>
              <a:rPr dirty="0" sz="24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Sincronos.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50803" y="1786382"/>
            <a:ext cx="54470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Motores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Inducción.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0642" y="2346254"/>
            <a:ext cx="5068660" cy="25790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3961" y="5156205"/>
            <a:ext cx="4469617" cy="1445106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50803" y="1786382"/>
            <a:ext cx="39909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4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Cargas.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0782" y="2616263"/>
            <a:ext cx="5005187" cy="213330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4003" y="4857022"/>
            <a:ext cx="4165146" cy="186113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9393" y="5409354"/>
            <a:ext cx="4286293" cy="941172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50803" y="1786382"/>
            <a:ext cx="73806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Rectificador/Convert</a:t>
            </a:r>
            <a:r>
              <a:rPr dirty="0" sz="24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(6</a:t>
            </a:r>
            <a:r>
              <a:rPr dirty="0" sz="24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4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12</a:t>
            </a:r>
            <a:r>
              <a:rPr dirty="0" sz="24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pulsos).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765" y="2698945"/>
            <a:ext cx="5206404" cy="158419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4747" y="4885191"/>
            <a:ext cx="5173964" cy="1574107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0803" y="2002790"/>
            <a:ext cx="72256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cargas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sistemas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armónicos.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6440" y="3703816"/>
            <a:ext cx="3057257" cy="175936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6130" y="3159251"/>
            <a:ext cx="3575938" cy="272282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617603" y="6077964"/>
            <a:ext cx="21234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Circuitos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Unifilar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650135" y="6037619"/>
            <a:ext cx="269621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Circuitos</a:t>
            </a:r>
            <a:r>
              <a:rPr dirty="0" sz="2000" spc="-4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Equivalente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77933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0803" y="1930400"/>
            <a:ext cx="72256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cargas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sistemas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armónicos.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7903" y="3216273"/>
            <a:ext cx="3312414" cy="279438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8779" y="2769869"/>
            <a:ext cx="2866644" cy="327431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100205" y="6279896"/>
            <a:ext cx="21234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Circuitos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Unifilar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132736" y="6279896"/>
            <a:ext cx="269684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Circuitos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Equivalente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77933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0803" y="1786382"/>
            <a:ext cx="72256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Modelamiento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cargas</a:t>
            </a:r>
            <a:r>
              <a:rPr dirty="0" sz="24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sistemas</a:t>
            </a:r>
            <a:r>
              <a:rPr dirty="0" sz="24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4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armónicos.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329567" y="6361428"/>
            <a:ext cx="21234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Circuitos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Unifilar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45653" y="6329456"/>
            <a:ext cx="269621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Circuitos</a:t>
            </a:r>
            <a:r>
              <a:rPr dirty="0" sz="2000" spc="-4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Equivalente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839" y="2410205"/>
            <a:ext cx="4181855" cy="384505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0743" y="2339339"/>
            <a:ext cx="3505200" cy="399135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77933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0803" y="1786382"/>
            <a:ext cx="12103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65"/>
                </a:solidFill>
                <a:latin typeface="Arial MT"/>
                <a:cs typeface="Arial MT"/>
              </a:rPr>
              <a:t>Ejemplo: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8769" y="2059908"/>
            <a:ext cx="5115918" cy="4508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Modelado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de SE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2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000065"/>
                </a:solidFill>
                <a:latin typeface="Verdana"/>
                <a:cs typeface="Verdana"/>
              </a:rPr>
              <a:t>presencia de </a:t>
            </a:r>
            <a:r>
              <a:rPr dirty="0" sz="2800" spc="-10">
                <a:solidFill>
                  <a:srgbClr val="000065"/>
                </a:solidFill>
                <a:latin typeface="Verdana"/>
                <a:cs typeface="Verdana"/>
              </a:rPr>
              <a:t>armónicos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11" y="348995"/>
            <a:ext cx="9139428" cy="18524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6943" y="567943"/>
            <a:ext cx="53740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Diseño</a:t>
            </a:r>
            <a:r>
              <a:rPr dirty="0" sz="3000" spc="-3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3000" spc="-3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Filtros</a:t>
            </a:r>
            <a:r>
              <a:rPr dirty="0" sz="3000" spc="-3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Verdana"/>
                <a:cs typeface="Verdana"/>
              </a:rPr>
              <a:t>Pasivos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93070" y="1974596"/>
            <a:ext cx="7658100" cy="4593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Arial"/>
                <a:cs typeface="Arial"/>
              </a:rPr>
              <a:t>Resonancia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en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las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Instalaciones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Industriales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30"/>
              </a:spcBef>
            </a:pPr>
            <a:r>
              <a:rPr dirty="0" sz="2000" spc="-10" i="1">
                <a:solidFill>
                  <a:srgbClr val="0A0363"/>
                </a:solidFill>
                <a:latin typeface="Arial"/>
                <a:cs typeface="Arial"/>
              </a:rPr>
              <a:t>Condiciones</a:t>
            </a:r>
            <a:r>
              <a:rPr dirty="0" sz="2000" spc="-20" i="1">
                <a:solidFill>
                  <a:srgbClr val="0A0363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0A0363"/>
                </a:solidFill>
                <a:latin typeface="Arial"/>
                <a:cs typeface="Arial"/>
              </a:rPr>
              <a:t>de</a:t>
            </a:r>
            <a:r>
              <a:rPr dirty="0" sz="2000" spc="-40" i="1">
                <a:solidFill>
                  <a:srgbClr val="0A0363"/>
                </a:solidFill>
                <a:latin typeface="Arial"/>
                <a:cs typeface="Arial"/>
              </a:rPr>
              <a:t> </a:t>
            </a:r>
            <a:r>
              <a:rPr dirty="0" sz="2000" spc="-10" i="1">
                <a:solidFill>
                  <a:srgbClr val="0A0363"/>
                </a:solidFill>
                <a:latin typeface="Arial"/>
                <a:cs typeface="Arial"/>
              </a:rPr>
              <a:t>Resonancia:</a:t>
            </a:r>
            <a:endParaRPr sz="2000">
              <a:latin typeface="Arial"/>
              <a:cs typeface="Arial"/>
            </a:endParaRPr>
          </a:p>
          <a:p>
            <a:pPr marL="69215" marR="148590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El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sistema</a:t>
            </a:r>
            <a:r>
              <a:rPr dirty="0" sz="2000" spc="-7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eléctrico</a:t>
            </a:r>
            <a:r>
              <a:rPr dirty="0" sz="200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presenta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condiciones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00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resonancia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cuando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dos</a:t>
            </a:r>
            <a:r>
              <a:rPr dirty="0" sz="2000" spc="-4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almacenadores</a:t>
            </a:r>
            <a:r>
              <a:rPr dirty="0" sz="2000" spc="-2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000" spc="-4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energía,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inductor</a:t>
            </a:r>
            <a:r>
              <a:rPr dirty="0" sz="2000" spc="-4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y</a:t>
            </a:r>
            <a:r>
              <a:rPr dirty="0" sz="2000" spc="-4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capacitor,</a:t>
            </a:r>
            <a:r>
              <a:rPr dirty="0" sz="2000" spc="-4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intercambian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su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energía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en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forma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periódica,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pasando</a:t>
            </a:r>
            <a:r>
              <a:rPr dirty="0" sz="2000" spc="-3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por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un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tiempo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a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ser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Arial MT"/>
                <a:cs typeface="Arial MT"/>
              </a:rPr>
              <a:t>un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sistema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inductivo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y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otro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tiempo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en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sistema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capacitivo.</a:t>
            </a:r>
            <a:endParaRPr sz="2000">
              <a:latin typeface="Arial MT"/>
              <a:cs typeface="Arial MT"/>
            </a:endParaRPr>
          </a:p>
          <a:p>
            <a:pPr marL="69215">
              <a:lnSpc>
                <a:spcPct val="100000"/>
              </a:lnSpc>
              <a:spcBef>
                <a:spcPts val="1200"/>
              </a:spcBef>
            </a:pPr>
            <a:r>
              <a:rPr dirty="0" sz="2000" i="1">
                <a:solidFill>
                  <a:srgbClr val="0A0363"/>
                </a:solidFill>
                <a:latin typeface="Arial"/>
                <a:cs typeface="Arial"/>
              </a:rPr>
              <a:t>La</a:t>
            </a:r>
            <a:r>
              <a:rPr dirty="0" sz="2000" spc="-30" i="1">
                <a:solidFill>
                  <a:srgbClr val="0A0363"/>
                </a:solidFill>
                <a:latin typeface="Arial"/>
                <a:cs typeface="Arial"/>
              </a:rPr>
              <a:t> </a:t>
            </a:r>
            <a:r>
              <a:rPr dirty="0" sz="2000" spc="-10" i="1">
                <a:solidFill>
                  <a:srgbClr val="0A0363"/>
                </a:solidFill>
                <a:latin typeface="Arial"/>
                <a:cs typeface="Arial"/>
              </a:rPr>
              <a:t>Resonancia:</a:t>
            </a:r>
            <a:endParaRPr sz="2000">
              <a:latin typeface="Arial"/>
              <a:cs typeface="Arial"/>
            </a:endParaRPr>
          </a:p>
          <a:p>
            <a:pPr marL="69215" marR="5080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Se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llama</a:t>
            </a:r>
            <a:r>
              <a:rPr dirty="0" sz="2000" spc="-4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así</a:t>
            </a:r>
            <a:r>
              <a:rPr dirty="0" sz="200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comúnmente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cuando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un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ckto</a:t>
            </a:r>
            <a:r>
              <a:rPr dirty="0" sz="200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eléctrico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bajo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Arial MT"/>
                <a:cs typeface="Arial MT"/>
              </a:rPr>
              <a:t>una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condición</a:t>
            </a:r>
            <a:r>
              <a:rPr dirty="0" sz="2000" spc="-4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resonancia,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se</a:t>
            </a:r>
            <a:r>
              <a:rPr dirty="0" sz="200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le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excita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con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una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señal</a:t>
            </a:r>
            <a:r>
              <a:rPr dirty="0" sz="200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con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esa</a:t>
            </a:r>
            <a:r>
              <a:rPr dirty="0" sz="200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misma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frecuencia,</a:t>
            </a:r>
            <a:r>
              <a:rPr dirty="0" sz="2000" spc="-9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(armónicos</a:t>
            </a:r>
            <a:r>
              <a:rPr dirty="0" sz="2000" spc="-9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producidos</a:t>
            </a:r>
            <a:r>
              <a:rPr dirty="0" sz="200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por</a:t>
            </a:r>
            <a:r>
              <a:rPr dirty="0" sz="2000" spc="-9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dispositivos</a:t>
            </a:r>
            <a:r>
              <a:rPr dirty="0" sz="200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electrónicos</a:t>
            </a:r>
            <a:r>
              <a:rPr dirty="0" sz="2000" spc="-8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A0363"/>
                </a:solidFill>
                <a:latin typeface="Arial MT"/>
                <a:cs typeface="Arial MT"/>
              </a:rPr>
              <a:t>de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potencia).</a:t>
            </a:r>
            <a:r>
              <a:rPr dirty="0" sz="200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El</a:t>
            </a:r>
            <a:r>
              <a:rPr dirty="0" sz="2000" spc="-4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voltaje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y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la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corriente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a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esa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frecuencia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dada</a:t>
            </a:r>
            <a:r>
              <a:rPr dirty="0" sz="2000" spc="-4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persistirá produciendo</a:t>
            </a:r>
            <a:r>
              <a:rPr dirty="0" sz="2000" spc="-4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valores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altos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estas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variables,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llegando</a:t>
            </a:r>
            <a:r>
              <a:rPr dirty="0" sz="2000" spc="-2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a</a:t>
            </a:r>
            <a:r>
              <a:rPr dirty="0" sz="2000" spc="-5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destruir principalmente</a:t>
            </a:r>
            <a:r>
              <a:rPr dirty="0" sz="2000" spc="-4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bancos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A0363"/>
                </a:solidFill>
                <a:latin typeface="Arial MT"/>
                <a:cs typeface="Arial MT"/>
              </a:rPr>
              <a:t>capacitores.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876" y="3013271"/>
            <a:ext cx="5299597" cy="275391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93070" y="1998980"/>
            <a:ext cx="54127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Arial"/>
                <a:cs typeface="Arial"/>
              </a:rPr>
              <a:t>Resonancia</a:t>
            </a:r>
            <a:r>
              <a:rPr dirty="0" sz="2000" spc="-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en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las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Instalaciones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Industriales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0537" y="2627376"/>
            <a:ext cx="2962655" cy="348310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5031" y="1560576"/>
            <a:ext cx="6083807" cy="520217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58373" y="1937258"/>
            <a:ext cx="2623820" cy="3884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Resonancia</a:t>
            </a:r>
            <a:r>
              <a:rPr dirty="0" sz="2400" spc="-1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Serie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2400">
              <a:latin typeface="Arial MT"/>
              <a:cs typeface="Arial MT"/>
            </a:endParaRPr>
          </a:p>
          <a:p>
            <a:pPr marL="31750" marR="5080">
              <a:lnSpc>
                <a:spcPct val="100000"/>
              </a:lnSpc>
            </a:pPr>
            <a:r>
              <a:rPr dirty="0" sz="2000">
                <a:latin typeface="Arial MT"/>
                <a:cs typeface="Arial MT"/>
              </a:rPr>
              <a:t>El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circuito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LC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atraerá </a:t>
            </a:r>
            <a:r>
              <a:rPr dirty="0" sz="2000">
                <a:latin typeface="Arial MT"/>
                <a:cs typeface="Arial MT"/>
              </a:rPr>
              <a:t>una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gran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porción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>
                <a:latin typeface="Arial MT"/>
                <a:cs typeface="Arial MT"/>
              </a:rPr>
              <a:t>corriente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armónica</a:t>
            </a:r>
            <a:r>
              <a:rPr dirty="0" sz="2000" spc="-8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 spc="-10">
                <a:latin typeface="Arial MT"/>
                <a:cs typeface="Arial MT"/>
              </a:rPr>
              <a:t>frecuencia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que </a:t>
            </a:r>
            <a:r>
              <a:rPr dirty="0" sz="2000">
                <a:latin typeface="Arial MT"/>
                <a:cs typeface="Arial MT"/>
              </a:rPr>
              <a:t>resuena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el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filtro.</a:t>
            </a:r>
            <a:endParaRPr sz="2000">
              <a:latin typeface="Arial MT"/>
              <a:cs typeface="Arial MT"/>
            </a:endParaRPr>
          </a:p>
          <a:p>
            <a:pPr marL="31750" marR="283845">
              <a:lnSpc>
                <a:spcPts val="2400"/>
              </a:lnSpc>
              <a:spcBef>
                <a:spcPts val="80"/>
              </a:spcBef>
            </a:pPr>
            <a:r>
              <a:rPr dirty="0" sz="2000">
                <a:latin typeface="Arial MT"/>
                <a:cs typeface="Arial MT"/>
              </a:rPr>
              <a:t>Además,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se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tiene </a:t>
            </a:r>
            <a:r>
              <a:rPr dirty="0" sz="2000">
                <a:latin typeface="Arial MT"/>
                <a:cs typeface="Arial MT"/>
              </a:rPr>
              <a:t>también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una </a:t>
            </a:r>
            <a:r>
              <a:rPr dirty="0" sz="2000" spc="-10">
                <a:latin typeface="Arial MT"/>
                <a:cs typeface="Arial MT"/>
              </a:rPr>
              <a:t>frecuencia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 </a:t>
            </a:r>
            <a:r>
              <a:rPr dirty="0" sz="2000" spc="-10">
                <a:latin typeface="Arial MT"/>
                <a:cs typeface="Arial MT"/>
              </a:rPr>
              <a:t>resonancia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que </a:t>
            </a:r>
            <a:r>
              <a:rPr dirty="0" sz="2000">
                <a:latin typeface="Arial MT"/>
                <a:cs typeface="Arial MT"/>
              </a:rPr>
              <a:t>involucra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al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sistema.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122170"/>
            <a:ext cx="9144000" cy="5085080"/>
            <a:chOff x="774839" y="2122170"/>
            <a:chExt cx="9144000" cy="508508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7329" y="2122170"/>
              <a:ext cx="7516368" cy="4680965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1584331" y="1706371"/>
            <a:ext cx="28397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Resonancia</a:t>
            </a:r>
            <a:r>
              <a:rPr dirty="0" sz="2400" spc="-1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Paralela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7191" y="2388107"/>
            <a:ext cx="6408420" cy="397840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584331" y="1706371"/>
            <a:ext cx="35687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Resonancia</a:t>
            </a:r>
            <a:r>
              <a:rPr dirty="0" sz="2400" spc="-1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conclusiones: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689" y="2842260"/>
            <a:ext cx="8529748" cy="31821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584331" y="1591041"/>
            <a:ext cx="7699375" cy="907415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2400">
                <a:latin typeface="Arial MT"/>
                <a:cs typeface="Arial MT"/>
              </a:rPr>
              <a:t>Resonancia</a:t>
            </a:r>
            <a:r>
              <a:rPr dirty="0" sz="2400" spc="-1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conclusiones:</a:t>
            </a:r>
            <a:endParaRPr sz="2400">
              <a:latin typeface="Arial MT"/>
              <a:cs typeface="Arial MT"/>
            </a:endParaRPr>
          </a:p>
          <a:p>
            <a:pPr marL="29209">
              <a:lnSpc>
                <a:spcPct val="100000"/>
              </a:lnSpc>
              <a:spcBef>
                <a:spcPts val="755"/>
              </a:spcBef>
            </a:pPr>
            <a:r>
              <a:rPr dirty="0" sz="2000" spc="-10">
                <a:latin typeface="Arial MT"/>
                <a:cs typeface="Arial MT"/>
              </a:rPr>
              <a:t>Respuesta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en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frecuencia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Z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un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circuito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L-</a:t>
            </a:r>
            <a:r>
              <a:rPr dirty="0" sz="2000">
                <a:latin typeface="Arial MT"/>
                <a:cs typeface="Arial MT"/>
              </a:rPr>
              <a:t>C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en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serie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y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paralelo.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62071" y="6094728"/>
            <a:ext cx="22028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Resonancia</a:t>
            </a:r>
            <a:r>
              <a:rPr dirty="0" sz="2000" spc="-70">
                <a:latin typeface="Verdana"/>
                <a:cs typeface="Verdana"/>
              </a:rPr>
              <a:t> </a:t>
            </a:r>
            <a:r>
              <a:rPr dirty="0" sz="2000" spc="-20">
                <a:latin typeface="Verdana"/>
                <a:cs typeface="Verdana"/>
              </a:rPr>
              <a:t>Serie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97410" y="6118326"/>
            <a:ext cx="25482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Verdana"/>
                <a:cs typeface="Verdana"/>
              </a:rPr>
              <a:t>Resonancia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Paralelo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8965" y="2354898"/>
            <a:ext cx="3638288" cy="134345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541405" y="1520562"/>
            <a:ext cx="3637279" cy="1341755"/>
          </a:xfrm>
          <a:prstGeom prst="rect">
            <a:avLst/>
          </a:prstGeom>
        </p:spPr>
        <p:txBody>
          <a:bodyPr wrap="square" lIns="0" tIns="198120" rIns="0" bIns="0" rtlCol="0" vert="horz">
            <a:spAutoFit/>
          </a:bodyPr>
          <a:lstStyle/>
          <a:p>
            <a:pPr marL="38100" indent="17145">
              <a:lnSpc>
                <a:spcPct val="100000"/>
              </a:lnSpc>
              <a:spcBef>
                <a:spcPts val="1560"/>
              </a:spcBef>
            </a:pPr>
            <a:r>
              <a:rPr dirty="0" sz="2400">
                <a:latin typeface="Arial MT"/>
                <a:cs typeface="Arial MT"/>
              </a:rPr>
              <a:t>Resonancia</a:t>
            </a:r>
            <a:r>
              <a:rPr dirty="0" sz="2400" spc="-1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conclusiones:</a:t>
            </a:r>
            <a:endParaRPr sz="2400">
              <a:latin typeface="Arial MT"/>
              <a:cs typeface="Arial MT"/>
            </a:endParaRPr>
          </a:p>
          <a:p>
            <a:pPr marL="38100" marR="95250">
              <a:lnSpc>
                <a:spcPct val="100000"/>
              </a:lnSpc>
              <a:spcBef>
                <a:spcPts val="1220"/>
              </a:spcBef>
            </a:pP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formula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“frecuencia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de </a:t>
            </a:r>
            <a:r>
              <a:rPr dirty="0" sz="2000" spc="-10">
                <a:latin typeface="Arial MT"/>
                <a:cs typeface="Arial MT"/>
              </a:rPr>
              <a:t>resonancia”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general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es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W</a:t>
            </a:r>
            <a:r>
              <a:rPr dirty="0" baseline="-21367" sz="1950" spc="-37">
                <a:latin typeface="Arial MT"/>
                <a:cs typeface="Arial MT"/>
              </a:rPr>
              <a:t>R</a:t>
            </a:r>
            <a:r>
              <a:rPr dirty="0" sz="2000" spc="-25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95940" y="3775202"/>
            <a:ext cx="8094980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Ejemplo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spc="-50" b="1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dirty="0" sz="1800">
                <a:latin typeface="Arial MT"/>
                <a:cs typeface="Arial MT"/>
              </a:rPr>
              <a:t>Suponga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ckto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eléctrico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transformador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=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1000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KVA,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</a:t>
            </a:r>
            <a:r>
              <a:rPr dirty="0" sz="1800" spc="18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quiere </a:t>
            </a:r>
            <a:r>
              <a:rPr dirty="0" sz="1800">
                <a:latin typeface="Arial MT"/>
                <a:cs typeface="Arial MT"/>
              </a:rPr>
              <a:t>compensar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Q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=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800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KVAR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impedancia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transformador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Ucc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=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5%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9467" y="4930140"/>
            <a:ext cx="7105650" cy="1800605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597924" y="2394585"/>
            <a:ext cx="1104265" cy="795655"/>
            <a:chOff x="2597924" y="2394585"/>
            <a:chExt cx="1104265" cy="795655"/>
          </a:xfrm>
        </p:grpSpPr>
        <p:sp>
          <p:nvSpPr>
            <p:cNvPr id="3" name="object 3" descr=""/>
            <p:cNvSpPr/>
            <p:nvPr/>
          </p:nvSpPr>
          <p:spPr>
            <a:xfrm>
              <a:off x="2844431" y="2825496"/>
              <a:ext cx="826769" cy="0"/>
            </a:xfrm>
            <a:custGeom>
              <a:avLst/>
              <a:gdLst/>
              <a:ahLst/>
              <a:cxnLst/>
              <a:rect l="l" t="t" r="r" b="b"/>
              <a:pathLst>
                <a:path w="826770" h="0">
                  <a:moveTo>
                    <a:pt x="0" y="0"/>
                  </a:moveTo>
                  <a:lnTo>
                    <a:pt x="82676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598305" y="2876550"/>
              <a:ext cx="55880" cy="26670"/>
            </a:xfrm>
            <a:custGeom>
              <a:avLst/>
              <a:gdLst/>
              <a:ahLst/>
              <a:cxnLst/>
              <a:rect l="l" t="t" r="r" b="b"/>
              <a:pathLst>
                <a:path w="55880" h="26669">
                  <a:moveTo>
                    <a:pt x="0" y="26670"/>
                  </a:moveTo>
                  <a:lnTo>
                    <a:pt x="556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653931" y="2877312"/>
              <a:ext cx="82550" cy="311785"/>
            </a:xfrm>
            <a:custGeom>
              <a:avLst/>
              <a:gdLst/>
              <a:ahLst/>
              <a:cxnLst/>
              <a:rect l="l" t="t" r="r" b="b"/>
              <a:pathLst>
                <a:path w="82550" h="311785">
                  <a:moveTo>
                    <a:pt x="0" y="0"/>
                  </a:moveTo>
                  <a:lnTo>
                    <a:pt x="82296" y="3116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736227" y="2394966"/>
              <a:ext cx="965835" cy="794385"/>
            </a:xfrm>
            <a:custGeom>
              <a:avLst/>
              <a:gdLst/>
              <a:ahLst/>
              <a:cxnLst/>
              <a:rect l="l" t="t" r="r" b="b"/>
              <a:pathLst>
                <a:path w="965835" h="794385">
                  <a:moveTo>
                    <a:pt x="0" y="794003"/>
                  </a:moveTo>
                  <a:lnTo>
                    <a:pt x="83057" y="0"/>
                  </a:lnTo>
                  <a:lnTo>
                    <a:pt x="96545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858397" y="2322914"/>
            <a:ext cx="791210" cy="91757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 marR="5080" indent="193675">
              <a:lnSpc>
                <a:spcPct val="102099"/>
              </a:lnSpc>
              <a:spcBef>
                <a:spcPts val="15"/>
              </a:spcBef>
            </a:pPr>
            <a:r>
              <a:rPr dirty="0" sz="2900" spc="-25" i="1">
                <a:latin typeface="Times New Roman"/>
                <a:cs typeface="Times New Roman"/>
              </a:rPr>
              <a:t>Tr </a:t>
            </a:r>
            <a:r>
              <a:rPr dirty="0" sz="2900" i="1">
                <a:latin typeface="Times New Roman"/>
                <a:cs typeface="Times New Roman"/>
              </a:rPr>
              <a:t>Z</a:t>
            </a:r>
            <a:r>
              <a:rPr dirty="0" sz="2900" spc="-140" i="1">
                <a:latin typeface="Times New Roman"/>
                <a:cs typeface="Times New Roman"/>
              </a:rPr>
              <a:t> </a:t>
            </a:r>
            <a:r>
              <a:rPr dirty="0" sz="2900" spc="-25">
                <a:latin typeface="Symbol"/>
                <a:cs typeface="Symbol"/>
              </a:rPr>
              <a:t></a:t>
            </a:r>
            <a:r>
              <a:rPr dirty="0" sz="2900" spc="-425">
                <a:latin typeface="Times New Roman"/>
                <a:cs typeface="Times New Roman"/>
              </a:rPr>
              <a:t> </a:t>
            </a:r>
            <a:r>
              <a:rPr dirty="0" sz="2900" spc="-50" i="1">
                <a:latin typeface="Times New Roman"/>
                <a:cs typeface="Times New Roman"/>
              </a:rPr>
              <a:t>C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827743" y="2524185"/>
            <a:ext cx="715010" cy="4667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2900" i="1">
                <a:latin typeface="Times New Roman"/>
                <a:cs typeface="Times New Roman"/>
              </a:rPr>
              <a:t>h</a:t>
            </a:r>
            <a:r>
              <a:rPr dirty="0" baseline="-16283" sz="4350" i="1">
                <a:latin typeface="Times New Roman"/>
                <a:cs typeface="Times New Roman"/>
              </a:rPr>
              <a:t>r</a:t>
            </a:r>
            <a:r>
              <a:rPr dirty="0" baseline="-16283" sz="4350" spc="187" i="1">
                <a:latin typeface="Times New Roman"/>
                <a:cs typeface="Times New Roman"/>
              </a:rPr>
              <a:t> </a:t>
            </a:r>
            <a:r>
              <a:rPr dirty="0" sz="2900" spc="-50">
                <a:latin typeface="Symbol"/>
                <a:cs typeface="Symbol"/>
              </a:rPr>
              <a:t>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057783" y="2276348"/>
            <a:ext cx="6159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Arial MT"/>
                <a:cs typeface="Arial MT"/>
              </a:rPr>
              <a:t>donde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50">
                <a:latin typeface="Arial MT"/>
                <a:cs typeface="Arial MT"/>
              </a:rPr>
              <a:t>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946532" y="2276348"/>
            <a:ext cx="362902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 indent="-635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Arial MT"/>
                <a:cs typeface="Arial MT"/>
              </a:rPr>
              <a:t>h</a:t>
            </a:r>
            <a:r>
              <a:rPr dirty="0" baseline="-21604" sz="1350">
                <a:latin typeface="Arial MT"/>
                <a:cs typeface="Arial MT"/>
              </a:rPr>
              <a:t>r</a:t>
            </a:r>
            <a:r>
              <a:rPr dirty="0" baseline="-21604" sz="1350" spc="7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:</a:t>
            </a:r>
            <a:r>
              <a:rPr dirty="0" sz="1400" spc="38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frecuencia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armónica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10">
                <a:latin typeface="Arial MT"/>
                <a:cs typeface="Arial MT"/>
              </a:rPr>
              <a:t> resonancia. </a:t>
            </a:r>
            <a:r>
              <a:rPr dirty="0" sz="1400">
                <a:latin typeface="Arial MT"/>
                <a:cs typeface="Arial MT"/>
              </a:rPr>
              <a:t>T</a:t>
            </a:r>
            <a:r>
              <a:rPr dirty="0" baseline="-21604" sz="1350">
                <a:latin typeface="Arial MT"/>
                <a:cs typeface="Arial MT"/>
              </a:rPr>
              <a:t>r</a:t>
            </a:r>
            <a:r>
              <a:rPr dirty="0" baseline="-21604" sz="1350" spc="187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: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Potencia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del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transformador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,</a:t>
            </a:r>
            <a:r>
              <a:rPr dirty="0" sz="1400" spc="-20">
                <a:latin typeface="Arial MT"/>
                <a:cs typeface="Arial MT"/>
              </a:rPr>
              <a:t> KVA.</a:t>
            </a:r>
            <a:endParaRPr sz="1400">
              <a:latin typeface="Arial MT"/>
              <a:cs typeface="Arial MT"/>
            </a:endParaRPr>
          </a:p>
          <a:p>
            <a:pPr marL="38100" marR="1290955" indent="-635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C</a:t>
            </a:r>
            <a:r>
              <a:rPr dirty="0" baseline="-21604" sz="1350">
                <a:latin typeface="Arial MT"/>
                <a:cs typeface="Arial MT"/>
              </a:rPr>
              <a:t>r</a:t>
            </a:r>
            <a:r>
              <a:rPr dirty="0" baseline="-21604" sz="1350" spc="22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: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Carga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del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capacitor,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Kvar </a:t>
            </a:r>
            <a:r>
              <a:rPr dirty="0" sz="1400">
                <a:latin typeface="Arial MT"/>
                <a:cs typeface="Arial MT"/>
              </a:rPr>
              <a:t>Z</a:t>
            </a:r>
            <a:r>
              <a:rPr dirty="0" sz="1400" spc="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: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Impedancia.</a:t>
            </a:r>
            <a:r>
              <a:rPr dirty="0" sz="1400" spc="-25">
                <a:latin typeface="Arial MT"/>
                <a:cs typeface="Arial MT"/>
              </a:rPr>
              <a:t> %.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09477" y="3533647"/>
            <a:ext cx="13963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Ejemplo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spc="-50" b="1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12795" y="3612410"/>
            <a:ext cx="4159250" cy="80264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r>
              <a:rPr dirty="0" sz="1600">
                <a:latin typeface="Arial MT"/>
                <a:cs typeface="Arial MT"/>
              </a:rPr>
              <a:t>T</a:t>
            </a:r>
            <a:r>
              <a:rPr dirty="0" baseline="-21164" sz="1575">
                <a:latin typeface="Arial MT"/>
                <a:cs typeface="Arial MT"/>
              </a:rPr>
              <a:t>r</a:t>
            </a:r>
            <a:r>
              <a:rPr dirty="0" baseline="-21164" sz="1575" spc="157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:</a:t>
            </a:r>
            <a:r>
              <a:rPr dirty="0" sz="1600" spc="3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Transformador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1500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Kva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ts val="1920"/>
              </a:lnSpc>
              <a:spcBef>
                <a:spcPts val="180"/>
              </a:spcBef>
            </a:pPr>
            <a:r>
              <a:rPr dirty="0" sz="1600">
                <a:latin typeface="Arial MT"/>
                <a:cs typeface="Arial MT"/>
              </a:rPr>
              <a:t>C</a:t>
            </a:r>
            <a:r>
              <a:rPr dirty="0" baseline="-21164" sz="1575">
                <a:latin typeface="Arial MT"/>
                <a:cs typeface="Arial MT"/>
              </a:rPr>
              <a:t>r</a:t>
            </a:r>
            <a:r>
              <a:rPr dirty="0" baseline="-21164" sz="1575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:</a:t>
            </a:r>
            <a:r>
              <a:rPr dirty="0" sz="1600" spc="4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Banco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capacitores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300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KVAR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Z</a:t>
            </a:r>
            <a:r>
              <a:rPr dirty="0" sz="1600" spc="4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:</a:t>
            </a:r>
            <a:r>
              <a:rPr dirty="0" sz="1600" spc="4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Impedancia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del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transformador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5.75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50">
                <a:latin typeface="Arial MT"/>
                <a:cs typeface="Arial MT"/>
              </a:rPr>
              <a:t>%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3607574" y="4762119"/>
            <a:ext cx="1553845" cy="678180"/>
            <a:chOff x="3607574" y="4762119"/>
            <a:chExt cx="1553845" cy="678180"/>
          </a:xfrm>
        </p:grpSpPr>
        <p:sp>
          <p:nvSpPr>
            <p:cNvPr id="14" name="object 14" descr=""/>
            <p:cNvSpPr/>
            <p:nvPr/>
          </p:nvSpPr>
          <p:spPr>
            <a:xfrm>
              <a:off x="3795407" y="5125974"/>
              <a:ext cx="1343025" cy="0"/>
            </a:xfrm>
            <a:custGeom>
              <a:avLst/>
              <a:gdLst/>
              <a:ahLst/>
              <a:cxnLst/>
              <a:rect l="l" t="t" r="r" b="b"/>
              <a:pathLst>
                <a:path w="1343025" h="0">
                  <a:moveTo>
                    <a:pt x="0" y="0"/>
                  </a:moveTo>
                  <a:lnTo>
                    <a:pt x="13426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607955" y="5172456"/>
              <a:ext cx="41275" cy="20955"/>
            </a:xfrm>
            <a:custGeom>
              <a:avLst/>
              <a:gdLst/>
              <a:ahLst/>
              <a:cxnLst/>
              <a:rect l="l" t="t" r="r" b="b"/>
              <a:pathLst>
                <a:path w="41275" h="20954">
                  <a:moveTo>
                    <a:pt x="0" y="20574"/>
                  </a:moveTo>
                  <a:lnTo>
                    <a:pt x="411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649103" y="5173218"/>
              <a:ext cx="62230" cy="266065"/>
            </a:xfrm>
            <a:custGeom>
              <a:avLst/>
              <a:gdLst/>
              <a:ahLst/>
              <a:cxnLst/>
              <a:rect l="l" t="t" r="r" b="b"/>
              <a:pathLst>
                <a:path w="62229" h="266064">
                  <a:moveTo>
                    <a:pt x="0" y="0"/>
                  </a:moveTo>
                  <a:lnTo>
                    <a:pt x="61722" y="2659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710825" y="4762500"/>
              <a:ext cx="1450340" cy="676910"/>
            </a:xfrm>
            <a:custGeom>
              <a:avLst/>
              <a:gdLst/>
              <a:ahLst/>
              <a:cxnLst/>
              <a:rect l="l" t="t" r="r" b="b"/>
              <a:pathLst>
                <a:path w="1450339" h="676910">
                  <a:moveTo>
                    <a:pt x="0" y="676655"/>
                  </a:moveTo>
                  <a:lnTo>
                    <a:pt x="63245" y="0"/>
                  </a:lnTo>
                  <a:lnTo>
                    <a:pt x="145008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5233554" y="4907221"/>
            <a:ext cx="729615" cy="3562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150">
                <a:latin typeface="Symbol"/>
                <a:cs typeface="Symbol"/>
              </a:rPr>
              <a:t></a:t>
            </a:r>
            <a:r>
              <a:rPr dirty="0" sz="2150" spc="10">
                <a:latin typeface="Times New Roman"/>
                <a:cs typeface="Times New Roman"/>
              </a:rPr>
              <a:t> </a:t>
            </a:r>
            <a:r>
              <a:rPr dirty="0" sz="2150" spc="-20">
                <a:latin typeface="Times New Roman"/>
                <a:cs typeface="Times New Roman"/>
              </a:rPr>
              <a:t>9.32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4165850" y="4730969"/>
            <a:ext cx="576580" cy="3562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150" spc="-20">
                <a:latin typeface="Times New Roman"/>
                <a:cs typeface="Times New Roman"/>
              </a:rPr>
              <a:t>1500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796822" y="5125058"/>
            <a:ext cx="1341120" cy="3562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150" spc="-10">
                <a:latin typeface="Times New Roman"/>
                <a:cs typeface="Times New Roman"/>
              </a:rPr>
              <a:t>0.0575</a:t>
            </a:r>
            <a:r>
              <a:rPr dirty="0" sz="2150" spc="-10" i="1">
                <a:latin typeface="Times New Roman"/>
                <a:cs typeface="Times New Roman"/>
              </a:rPr>
              <a:t>x</a:t>
            </a:r>
            <a:r>
              <a:rPr dirty="0" sz="2150" spc="-10">
                <a:latin typeface="Times New Roman"/>
                <a:cs typeface="Times New Roman"/>
              </a:rPr>
              <a:t>300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072259" y="4907221"/>
            <a:ext cx="466725" cy="3562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150" i="1">
                <a:latin typeface="Times New Roman"/>
                <a:cs typeface="Times New Roman"/>
              </a:rPr>
              <a:t>h</a:t>
            </a:r>
            <a:r>
              <a:rPr dirty="0" sz="1250" i="1">
                <a:latin typeface="Times New Roman"/>
                <a:cs typeface="Times New Roman"/>
              </a:rPr>
              <a:t>r</a:t>
            </a:r>
            <a:r>
              <a:rPr dirty="0" sz="1250" spc="380" i="1">
                <a:latin typeface="Times New Roman"/>
                <a:cs typeface="Times New Roman"/>
              </a:rPr>
              <a:t> </a:t>
            </a:r>
            <a:r>
              <a:rPr dirty="0" sz="2150" spc="-5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313821" y="5770117"/>
            <a:ext cx="8126095" cy="758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Obs: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Para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ejemplo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armónica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resonancia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hr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9.32,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puede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ser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problema </a:t>
            </a:r>
            <a:r>
              <a:rPr dirty="0" sz="1600">
                <a:latin typeface="Arial MT"/>
                <a:cs typeface="Arial MT"/>
              </a:rPr>
              <a:t>por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puede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excitar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armónicas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7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y</a:t>
            </a:r>
            <a:r>
              <a:rPr dirty="0" sz="1600" spc="-20">
                <a:latin typeface="Arial MT"/>
                <a:cs typeface="Arial MT"/>
              </a:rPr>
              <a:t> 11, </a:t>
            </a:r>
            <a:r>
              <a:rPr dirty="0" sz="1600">
                <a:latin typeface="Arial MT"/>
                <a:cs typeface="Arial MT"/>
              </a:rPr>
              <a:t>por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atenuando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estas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dos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armónicas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se </a:t>
            </a:r>
            <a:r>
              <a:rPr dirty="0" sz="1600">
                <a:latin typeface="Arial MT"/>
                <a:cs typeface="Arial MT"/>
              </a:rPr>
              <a:t>evitaría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problemas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futuros.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609477" y="1831340"/>
            <a:ext cx="7315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calculo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anterior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también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puede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hacerse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formula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simplificada.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3705605"/>
            <a:ext cx="9144000" cy="3501390"/>
            <a:chOff x="774839" y="3705605"/>
            <a:chExt cx="9144000" cy="350139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901" y="3705605"/>
              <a:ext cx="4547615" cy="3096767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100459" y="1642364"/>
            <a:ext cx="7573009" cy="1125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Arial"/>
                <a:cs typeface="Arial"/>
              </a:rPr>
              <a:t>Ejemplo.</a:t>
            </a:r>
            <a:endParaRPr sz="24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  <a:spcBef>
                <a:spcPts val="20"/>
              </a:spcBef>
            </a:pPr>
            <a:r>
              <a:rPr dirty="0" sz="1600" spc="-10">
                <a:latin typeface="Arial MT"/>
                <a:cs typeface="Arial MT"/>
              </a:rPr>
              <a:t>Tenemos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una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red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como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indica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ejemplo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que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muestra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figura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continuación,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donde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datos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principales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son:</a:t>
            </a:r>
            <a:endParaRPr sz="1600">
              <a:latin typeface="Arial MT"/>
              <a:cs typeface="Arial MT"/>
            </a:endParaRPr>
          </a:p>
          <a:p>
            <a:pPr marL="2540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I</a:t>
            </a:r>
            <a:r>
              <a:rPr dirty="0" baseline="-21164" sz="1575">
                <a:latin typeface="Arial MT"/>
                <a:cs typeface="Arial MT"/>
              </a:rPr>
              <a:t>SC</a:t>
            </a:r>
            <a:r>
              <a:rPr dirty="0" baseline="-21164" sz="1575" spc="217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corriente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cortocircuito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red</a:t>
            </a:r>
            <a:r>
              <a:rPr dirty="0" sz="1600" spc="-100">
                <a:latin typeface="Arial MT"/>
                <a:cs typeface="Arial MT"/>
              </a:rPr>
              <a:t> </a:t>
            </a:r>
            <a:r>
              <a:rPr dirty="0" sz="1600" spc="-50">
                <a:latin typeface="Arial MT"/>
                <a:cs typeface="Arial MT"/>
              </a:rPr>
              <a:t>AT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2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KA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113085" y="2741827"/>
            <a:ext cx="134937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latin typeface="Arial MT"/>
                <a:cs typeface="Arial MT"/>
              </a:rPr>
              <a:t>Transformador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41482" y="2741827"/>
            <a:ext cx="291020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600" spc="-20">
                <a:latin typeface="Arial MT"/>
                <a:cs typeface="Arial MT"/>
              </a:rPr>
              <a:t>Tensión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13.8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KV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–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480Y/277V </a:t>
            </a:r>
            <a:r>
              <a:rPr dirty="0" sz="1600">
                <a:latin typeface="Arial MT"/>
                <a:cs typeface="Arial MT"/>
              </a:rPr>
              <a:t>R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 1%</a:t>
            </a:r>
            <a:r>
              <a:rPr dirty="0" sz="1600" spc="44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Z = </a:t>
            </a:r>
            <a:r>
              <a:rPr dirty="0" sz="1600" spc="-20">
                <a:latin typeface="Arial MT"/>
                <a:cs typeface="Arial MT"/>
              </a:rPr>
              <a:t>5.8%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113085" y="3229303"/>
            <a:ext cx="754634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Generador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armónicos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Variador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velocidad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(6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pulsos)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con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una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carga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total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de </a:t>
            </a:r>
            <a:r>
              <a:rPr dirty="0" sz="1600">
                <a:latin typeface="Arial MT"/>
                <a:cs typeface="Arial MT"/>
              </a:rPr>
              <a:t>200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KVA.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457378" y="2570524"/>
            <a:ext cx="278765" cy="261620"/>
            <a:chOff x="3457378" y="2570524"/>
            <a:chExt cx="278765" cy="261620"/>
          </a:xfrm>
        </p:grpSpPr>
        <p:sp>
          <p:nvSpPr>
            <p:cNvPr id="3" name="object 3" descr=""/>
            <p:cNvSpPr/>
            <p:nvPr/>
          </p:nvSpPr>
          <p:spPr>
            <a:xfrm>
              <a:off x="3462413" y="2734056"/>
              <a:ext cx="30480" cy="18415"/>
            </a:xfrm>
            <a:custGeom>
              <a:avLst/>
              <a:gdLst/>
              <a:ahLst/>
              <a:cxnLst/>
              <a:rect l="l" t="t" r="r" b="b"/>
              <a:pathLst>
                <a:path w="30479" h="18414">
                  <a:moveTo>
                    <a:pt x="0" y="18287"/>
                  </a:moveTo>
                  <a:lnTo>
                    <a:pt x="30480" y="0"/>
                  </a:lnTo>
                </a:path>
              </a:pathLst>
            </a:custGeom>
            <a:ln w="10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492893" y="2739390"/>
              <a:ext cx="45085" cy="82550"/>
            </a:xfrm>
            <a:custGeom>
              <a:avLst/>
              <a:gdLst/>
              <a:ahLst/>
              <a:cxnLst/>
              <a:rect l="l" t="t" r="r" b="b"/>
              <a:pathLst>
                <a:path w="45085" h="82550">
                  <a:moveTo>
                    <a:pt x="0" y="0"/>
                  </a:moveTo>
                  <a:lnTo>
                    <a:pt x="44958" y="82296"/>
                  </a:lnTo>
                </a:path>
              </a:pathLst>
            </a:custGeom>
            <a:ln w="20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42423" y="2575560"/>
              <a:ext cx="188595" cy="246379"/>
            </a:xfrm>
            <a:custGeom>
              <a:avLst/>
              <a:gdLst/>
              <a:ahLst/>
              <a:cxnLst/>
              <a:rect l="l" t="t" r="r" b="b"/>
              <a:pathLst>
                <a:path w="188595" h="246380">
                  <a:moveTo>
                    <a:pt x="0" y="246125"/>
                  </a:moveTo>
                  <a:lnTo>
                    <a:pt x="59435" y="0"/>
                  </a:lnTo>
                  <a:lnTo>
                    <a:pt x="188213" y="0"/>
                  </a:lnTo>
                </a:path>
              </a:pathLst>
            </a:custGeom>
            <a:ln w="10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973758" y="2570524"/>
            <a:ext cx="279400" cy="261620"/>
            <a:chOff x="4973758" y="2570524"/>
            <a:chExt cx="279400" cy="261620"/>
          </a:xfrm>
        </p:grpSpPr>
        <p:sp>
          <p:nvSpPr>
            <p:cNvPr id="7" name="object 7" descr=""/>
            <p:cNvSpPr/>
            <p:nvPr/>
          </p:nvSpPr>
          <p:spPr>
            <a:xfrm>
              <a:off x="4978793" y="2734056"/>
              <a:ext cx="30480" cy="18415"/>
            </a:xfrm>
            <a:custGeom>
              <a:avLst/>
              <a:gdLst/>
              <a:ahLst/>
              <a:cxnLst/>
              <a:rect l="l" t="t" r="r" b="b"/>
              <a:pathLst>
                <a:path w="30479" h="18414">
                  <a:moveTo>
                    <a:pt x="0" y="18287"/>
                  </a:moveTo>
                  <a:lnTo>
                    <a:pt x="30480" y="0"/>
                  </a:lnTo>
                </a:path>
              </a:pathLst>
            </a:custGeom>
            <a:ln w="10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009273" y="2739390"/>
              <a:ext cx="45085" cy="82550"/>
            </a:xfrm>
            <a:custGeom>
              <a:avLst/>
              <a:gdLst/>
              <a:ahLst/>
              <a:cxnLst/>
              <a:rect l="l" t="t" r="r" b="b"/>
              <a:pathLst>
                <a:path w="45085" h="82550">
                  <a:moveTo>
                    <a:pt x="0" y="0"/>
                  </a:moveTo>
                  <a:lnTo>
                    <a:pt x="44958" y="82296"/>
                  </a:lnTo>
                </a:path>
              </a:pathLst>
            </a:custGeom>
            <a:ln w="20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058803" y="2575560"/>
              <a:ext cx="189230" cy="246379"/>
            </a:xfrm>
            <a:custGeom>
              <a:avLst/>
              <a:gdLst/>
              <a:ahLst/>
              <a:cxnLst/>
              <a:rect l="l" t="t" r="r" b="b"/>
              <a:pathLst>
                <a:path w="189229" h="246380">
                  <a:moveTo>
                    <a:pt x="0" y="246125"/>
                  </a:moveTo>
                  <a:lnTo>
                    <a:pt x="59435" y="0"/>
                  </a:lnTo>
                  <a:lnTo>
                    <a:pt x="188976" y="0"/>
                  </a:lnTo>
                </a:path>
              </a:pathLst>
            </a:custGeom>
            <a:ln w="10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465459" y="2061464"/>
            <a:ext cx="8224520" cy="137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Los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50">
                <a:latin typeface="Arial MT"/>
                <a:cs typeface="Arial MT"/>
              </a:rPr>
              <a:t>KVA</a:t>
            </a:r>
            <a:r>
              <a:rPr dirty="0" sz="1800" spc="-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cortocircuito en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primario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 determina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por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 </a:t>
            </a:r>
            <a:r>
              <a:rPr dirty="0" sz="1800" spc="-10">
                <a:latin typeface="Arial MT"/>
                <a:cs typeface="Arial MT"/>
              </a:rPr>
              <a:t>expresión:</a:t>
            </a:r>
            <a:endParaRPr sz="1800">
              <a:latin typeface="Arial MT"/>
              <a:cs typeface="Arial MT"/>
            </a:endParaRPr>
          </a:p>
          <a:p>
            <a:pPr algn="ctr" marR="340360">
              <a:lnSpc>
                <a:spcPct val="100000"/>
              </a:lnSpc>
              <a:spcBef>
                <a:spcPts val="1714"/>
              </a:spcBef>
              <a:tabLst>
                <a:tab pos="954405" algn="l"/>
                <a:tab pos="2470785" algn="l"/>
              </a:tabLst>
            </a:pPr>
            <a:r>
              <a:rPr dirty="0" sz="1900" i="1">
                <a:latin typeface="Times New Roman"/>
                <a:cs typeface="Times New Roman"/>
              </a:rPr>
              <a:t>KVA</a:t>
            </a:r>
            <a:r>
              <a:rPr dirty="0" sz="1100" i="1">
                <a:latin typeface="Times New Roman"/>
                <a:cs typeface="Times New Roman"/>
              </a:rPr>
              <a:t>P</a:t>
            </a:r>
            <a:r>
              <a:rPr dirty="0" sz="1100" spc="195" i="1">
                <a:latin typeface="Times New Roman"/>
                <a:cs typeface="Times New Roman"/>
              </a:rPr>
              <a:t> </a:t>
            </a:r>
            <a:r>
              <a:rPr dirty="0" sz="1900" spc="-50">
                <a:latin typeface="Symbol"/>
                <a:cs typeface="Symbol"/>
              </a:rPr>
              <a:t></a:t>
            </a:r>
            <a:r>
              <a:rPr dirty="0" sz="1900">
                <a:latin typeface="Times New Roman"/>
                <a:cs typeface="Times New Roman"/>
              </a:rPr>
              <a:t>	3</a:t>
            </a:r>
            <a:r>
              <a:rPr dirty="0" sz="1900" spc="-165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</a:t>
            </a:r>
            <a:r>
              <a:rPr dirty="0" sz="1900" spc="-204">
                <a:latin typeface="Times New Roman"/>
                <a:cs typeface="Times New Roman"/>
              </a:rPr>
              <a:t> </a:t>
            </a:r>
            <a:r>
              <a:rPr dirty="0" sz="1900" i="1">
                <a:latin typeface="Times New Roman"/>
                <a:cs typeface="Times New Roman"/>
              </a:rPr>
              <a:t>KV</a:t>
            </a:r>
            <a:r>
              <a:rPr dirty="0" sz="1900" spc="35" i="1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</a:t>
            </a:r>
            <a:r>
              <a:rPr dirty="0" sz="1900" spc="-170">
                <a:latin typeface="Times New Roman"/>
                <a:cs typeface="Times New Roman"/>
              </a:rPr>
              <a:t> </a:t>
            </a:r>
            <a:r>
              <a:rPr dirty="0" sz="1900" i="1">
                <a:latin typeface="Times New Roman"/>
                <a:cs typeface="Times New Roman"/>
              </a:rPr>
              <a:t>I</a:t>
            </a:r>
            <a:r>
              <a:rPr dirty="0" sz="1100" i="1">
                <a:latin typeface="Times New Roman"/>
                <a:cs typeface="Times New Roman"/>
              </a:rPr>
              <a:t>SC</a:t>
            </a:r>
            <a:r>
              <a:rPr dirty="0" sz="1100" spc="265" i="1">
                <a:latin typeface="Times New Roman"/>
                <a:cs typeface="Times New Roman"/>
              </a:rPr>
              <a:t> </a:t>
            </a:r>
            <a:r>
              <a:rPr dirty="0" sz="1900" spc="-50">
                <a:latin typeface="Symbol"/>
                <a:cs typeface="Symbol"/>
              </a:rPr>
              <a:t></a:t>
            </a:r>
            <a:r>
              <a:rPr dirty="0" sz="1900">
                <a:latin typeface="Times New Roman"/>
                <a:cs typeface="Times New Roman"/>
              </a:rPr>
              <a:t>	3</a:t>
            </a:r>
            <a:r>
              <a:rPr dirty="0" sz="1900" spc="-17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*13.8</a:t>
            </a:r>
            <a:r>
              <a:rPr dirty="0" sz="1900" i="1">
                <a:latin typeface="Times New Roman"/>
                <a:cs typeface="Times New Roman"/>
              </a:rPr>
              <a:t>Kv</a:t>
            </a:r>
            <a:r>
              <a:rPr dirty="0" sz="1900" spc="-200" i="1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*</a:t>
            </a:r>
            <a:r>
              <a:rPr dirty="0" sz="1900" spc="-24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2.000</a:t>
            </a:r>
            <a:r>
              <a:rPr dirty="0" sz="1900" spc="-60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</a:t>
            </a:r>
            <a:r>
              <a:rPr dirty="0" sz="1900" spc="35">
                <a:latin typeface="Times New Roman"/>
                <a:cs typeface="Times New Roman"/>
              </a:rPr>
              <a:t> </a:t>
            </a:r>
            <a:r>
              <a:rPr dirty="0" sz="1900" spc="-10" b="1" i="1">
                <a:latin typeface="Times New Roman"/>
                <a:cs typeface="Times New Roman"/>
              </a:rPr>
              <a:t>47.748Kva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valor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aproximado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50">
                <a:latin typeface="Arial MT"/>
                <a:cs typeface="Arial MT"/>
              </a:rPr>
              <a:t>KVA</a:t>
            </a:r>
            <a:r>
              <a:rPr dirty="0" sz="1800" spc="-10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cortocircuito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trifásico,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 la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barra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bajo </a:t>
            </a:r>
            <a:r>
              <a:rPr dirty="0" sz="1800" spc="-10">
                <a:latin typeface="Arial MT"/>
                <a:cs typeface="Arial MT"/>
              </a:rPr>
              <a:t>voltaje: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2377325" y="4056126"/>
            <a:ext cx="1746250" cy="0"/>
          </a:xfrm>
          <a:custGeom>
            <a:avLst/>
            <a:gdLst/>
            <a:ahLst/>
            <a:cxnLst/>
            <a:rect l="l" t="t" r="r" b="b"/>
            <a:pathLst>
              <a:path w="1746250" h="0">
                <a:moveTo>
                  <a:pt x="0" y="0"/>
                </a:moveTo>
                <a:lnTo>
                  <a:pt x="1745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385955" y="4051344"/>
            <a:ext cx="173418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i="1">
                <a:latin typeface="Times New Roman"/>
                <a:cs typeface="Times New Roman"/>
              </a:rPr>
              <a:t>KVA</a:t>
            </a:r>
            <a:r>
              <a:rPr dirty="0" sz="1000" i="1">
                <a:latin typeface="Times New Roman"/>
                <a:cs typeface="Times New Roman"/>
              </a:rPr>
              <a:t>TR</a:t>
            </a:r>
            <a:r>
              <a:rPr dirty="0" sz="1000" spc="114" i="1">
                <a:latin typeface="Times New Roman"/>
                <a:cs typeface="Times New Roman"/>
              </a:rPr>
              <a:t> </a:t>
            </a:r>
            <a:r>
              <a:rPr dirty="0" sz="1700">
                <a:latin typeface="Symbol"/>
                <a:cs typeface="Symbol"/>
              </a:rPr>
              <a:t>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 i="1">
                <a:latin typeface="Times New Roman"/>
                <a:cs typeface="Times New Roman"/>
              </a:rPr>
              <a:t>Z</a:t>
            </a:r>
            <a:r>
              <a:rPr dirty="0" sz="1000" i="1">
                <a:latin typeface="Times New Roman"/>
                <a:cs typeface="Times New Roman"/>
              </a:rPr>
              <a:t>TR </a:t>
            </a:r>
            <a:r>
              <a:rPr dirty="0" sz="1700">
                <a:latin typeface="Times New Roman"/>
                <a:cs typeface="Times New Roman"/>
              </a:rPr>
              <a:t>*</a:t>
            </a:r>
            <a:r>
              <a:rPr dirty="0" sz="1700" spc="-150">
                <a:latin typeface="Times New Roman"/>
                <a:cs typeface="Times New Roman"/>
              </a:rPr>
              <a:t> </a:t>
            </a:r>
            <a:r>
              <a:rPr dirty="0" sz="1700" spc="-20" i="1">
                <a:latin typeface="Times New Roman"/>
                <a:cs typeface="Times New Roman"/>
              </a:rPr>
              <a:t>KVA</a:t>
            </a:r>
            <a:r>
              <a:rPr dirty="0" sz="1000" spc="-20" i="1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627613" y="3739702"/>
            <a:ext cx="125222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i="1">
                <a:latin typeface="Times New Roman"/>
                <a:cs typeface="Times New Roman"/>
              </a:rPr>
              <a:t>KVA</a:t>
            </a: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-5" i="1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*</a:t>
            </a:r>
            <a:r>
              <a:rPr dirty="0" sz="1700" spc="-150">
                <a:latin typeface="Times New Roman"/>
                <a:cs typeface="Times New Roman"/>
              </a:rPr>
              <a:t> </a:t>
            </a:r>
            <a:r>
              <a:rPr dirty="0" sz="1700" spc="-20" i="1">
                <a:latin typeface="Times New Roman"/>
                <a:cs typeface="Times New Roman"/>
              </a:rPr>
              <a:t>KVA</a:t>
            </a:r>
            <a:r>
              <a:rPr dirty="0" sz="1000" spc="-20" i="1">
                <a:latin typeface="Times New Roman"/>
                <a:cs typeface="Times New Roman"/>
              </a:rPr>
              <a:t>TR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57757" y="3878429"/>
            <a:ext cx="77470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i="1">
                <a:latin typeface="Times New Roman"/>
                <a:cs typeface="Times New Roman"/>
              </a:rPr>
              <a:t>KVA</a:t>
            </a:r>
            <a:r>
              <a:rPr dirty="0" sz="1000" i="1">
                <a:latin typeface="Times New Roman"/>
                <a:cs typeface="Times New Roman"/>
              </a:rPr>
              <a:t>SC</a:t>
            </a:r>
            <a:r>
              <a:rPr dirty="0" sz="1000" spc="300" i="1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2282075" y="4866132"/>
            <a:ext cx="1812925" cy="0"/>
          </a:xfrm>
          <a:custGeom>
            <a:avLst/>
            <a:gdLst/>
            <a:ahLst/>
            <a:cxnLst/>
            <a:rect l="l" t="t" r="r" b="b"/>
            <a:pathLst>
              <a:path w="1812925" h="0">
                <a:moveTo>
                  <a:pt x="0" y="0"/>
                </a:moveTo>
                <a:lnTo>
                  <a:pt x="181279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4108597" y="3595370"/>
            <a:ext cx="5521960" cy="1372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5665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latin typeface="Arial MT"/>
                <a:cs typeface="Arial MT"/>
              </a:rPr>
              <a:t>donde</a:t>
            </a:r>
            <a:endParaRPr sz="1600">
              <a:latin typeface="Arial MT"/>
              <a:cs typeface="Arial MT"/>
            </a:endParaRPr>
          </a:p>
          <a:p>
            <a:pPr marL="875665" marR="3048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Arial MT"/>
                <a:cs typeface="Arial MT"/>
              </a:rPr>
              <a:t>KVA</a:t>
            </a:r>
            <a:r>
              <a:rPr dirty="0" baseline="-23809" sz="1575">
                <a:latin typeface="Arial MT"/>
                <a:cs typeface="Arial MT"/>
              </a:rPr>
              <a:t>P</a:t>
            </a:r>
            <a:r>
              <a:rPr dirty="0" baseline="-23809" sz="1575" spc="5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40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son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45">
                <a:latin typeface="Arial MT"/>
                <a:cs typeface="Arial MT"/>
              </a:rPr>
              <a:t>KVA</a:t>
            </a:r>
            <a:r>
              <a:rPr dirty="0" sz="1600" spc="-10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cortocircuito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primario </a:t>
            </a:r>
            <a:r>
              <a:rPr dirty="0" sz="1600" spc="-25">
                <a:latin typeface="Arial MT"/>
                <a:cs typeface="Arial MT"/>
              </a:rPr>
              <a:t>KVA</a:t>
            </a:r>
            <a:r>
              <a:rPr dirty="0" baseline="-23809" sz="1575" spc="-37">
                <a:latin typeface="Arial MT"/>
                <a:cs typeface="Arial MT"/>
              </a:rPr>
              <a:t>TR</a:t>
            </a:r>
            <a:r>
              <a:rPr dirty="0" baseline="-23809" sz="1575" spc="142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son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45">
                <a:latin typeface="Arial MT"/>
                <a:cs typeface="Arial MT"/>
              </a:rPr>
              <a:t>KVA</a:t>
            </a:r>
            <a:r>
              <a:rPr dirty="0" sz="1600" spc="-10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transformador.</a:t>
            </a:r>
            <a:endParaRPr sz="1600">
              <a:latin typeface="Arial MT"/>
              <a:cs typeface="Arial MT"/>
            </a:endParaRPr>
          </a:p>
          <a:p>
            <a:pPr marL="876300">
              <a:lnSpc>
                <a:spcPts val="1914"/>
              </a:lnSpc>
            </a:pPr>
            <a:r>
              <a:rPr dirty="0" sz="1600">
                <a:latin typeface="Arial MT"/>
                <a:cs typeface="Arial MT"/>
              </a:rPr>
              <a:t>Z</a:t>
            </a:r>
            <a:r>
              <a:rPr dirty="0" baseline="-23809" sz="1575">
                <a:latin typeface="Arial MT"/>
                <a:cs typeface="Arial MT"/>
              </a:rPr>
              <a:t>TR</a:t>
            </a:r>
            <a:r>
              <a:rPr dirty="0" baseline="-23809" sz="1575" spc="19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=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impedancia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por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unidad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del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transformador.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065"/>
              </a:spcBef>
            </a:pPr>
            <a:r>
              <a:rPr dirty="0" sz="1550">
                <a:latin typeface="Symbol"/>
                <a:cs typeface="Symbol"/>
              </a:rPr>
              <a:t></a:t>
            </a:r>
            <a:r>
              <a:rPr dirty="0" sz="1550" spc="-65">
                <a:latin typeface="Times New Roman"/>
                <a:cs typeface="Times New Roman"/>
              </a:rPr>
              <a:t> </a:t>
            </a:r>
            <a:r>
              <a:rPr dirty="0" sz="1550" spc="-10" b="1" i="1">
                <a:latin typeface="Times New Roman"/>
                <a:cs typeface="Times New Roman"/>
              </a:rPr>
              <a:t>12.667,33KVA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261241" y="4856667"/>
            <a:ext cx="1837689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>
                <a:latin typeface="Times New Roman"/>
                <a:cs typeface="Times New Roman"/>
              </a:rPr>
              <a:t>1000</a:t>
            </a:r>
            <a:r>
              <a:rPr dirty="0" sz="1550" spc="-135">
                <a:latin typeface="Times New Roman"/>
                <a:cs typeface="Times New Roman"/>
              </a:rPr>
              <a:t> </a:t>
            </a:r>
            <a:r>
              <a:rPr dirty="0" sz="1550">
                <a:latin typeface="Symbol"/>
                <a:cs typeface="Symbol"/>
              </a:rPr>
              <a:t></a:t>
            </a:r>
            <a:r>
              <a:rPr dirty="0" sz="1550" spc="-95">
                <a:latin typeface="Times New Roman"/>
                <a:cs typeface="Times New Roman"/>
              </a:rPr>
              <a:t> </a:t>
            </a:r>
            <a:r>
              <a:rPr dirty="0" sz="1550">
                <a:latin typeface="Times New Roman"/>
                <a:cs typeface="Times New Roman"/>
              </a:rPr>
              <a:t>(0.058*</a:t>
            </a:r>
            <a:r>
              <a:rPr dirty="0" sz="1550" spc="-195">
                <a:latin typeface="Times New Roman"/>
                <a:cs typeface="Times New Roman"/>
              </a:rPr>
              <a:t> </a:t>
            </a:r>
            <a:r>
              <a:rPr dirty="0" sz="1550" spc="-10">
                <a:latin typeface="Times New Roman"/>
                <a:cs typeface="Times New Roman"/>
              </a:rPr>
              <a:t>47.748)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553851" y="4705121"/>
            <a:ext cx="69342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i="1">
                <a:latin typeface="Times New Roman"/>
                <a:cs typeface="Times New Roman"/>
              </a:rPr>
              <a:t>KVA</a:t>
            </a:r>
            <a:r>
              <a:rPr dirty="0" sz="900" i="1">
                <a:latin typeface="Times New Roman"/>
                <a:cs typeface="Times New Roman"/>
              </a:rPr>
              <a:t>SC</a:t>
            </a:r>
            <a:r>
              <a:rPr dirty="0" sz="900" spc="170" i="1">
                <a:latin typeface="Times New Roman"/>
                <a:cs typeface="Times New Roman"/>
              </a:rPr>
              <a:t> </a:t>
            </a:r>
            <a:r>
              <a:rPr dirty="0" sz="1550" spc="-5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655336" y="4583845"/>
            <a:ext cx="107569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-10">
                <a:latin typeface="Times New Roman"/>
                <a:cs typeface="Times New Roman"/>
              </a:rPr>
              <a:t>47.748*1000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3064268" y="5944742"/>
            <a:ext cx="822960" cy="516890"/>
            <a:chOff x="3064268" y="5944742"/>
            <a:chExt cx="822960" cy="516890"/>
          </a:xfrm>
        </p:grpSpPr>
        <p:sp>
          <p:nvSpPr>
            <p:cNvPr id="21" name="object 21" descr=""/>
            <p:cNvSpPr/>
            <p:nvPr/>
          </p:nvSpPr>
          <p:spPr>
            <a:xfrm>
              <a:off x="3207143" y="6222491"/>
              <a:ext cx="662305" cy="0"/>
            </a:xfrm>
            <a:custGeom>
              <a:avLst/>
              <a:gdLst/>
              <a:ahLst/>
              <a:cxnLst/>
              <a:rect l="l" t="t" r="r" b="b"/>
              <a:pathLst>
                <a:path w="662304" h="0">
                  <a:moveTo>
                    <a:pt x="0" y="0"/>
                  </a:moveTo>
                  <a:lnTo>
                    <a:pt x="66217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064649" y="5945123"/>
              <a:ext cx="822325" cy="516255"/>
            </a:xfrm>
            <a:custGeom>
              <a:avLst/>
              <a:gdLst/>
              <a:ahLst/>
              <a:cxnLst/>
              <a:rect l="l" t="t" r="r" b="b"/>
              <a:pathLst>
                <a:path w="822325" h="516254">
                  <a:moveTo>
                    <a:pt x="0" y="328422"/>
                  </a:moveTo>
                  <a:lnTo>
                    <a:pt x="31242" y="313182"/>
                  </a:lnTo>
                  <a:lnTo>
                    <a:pt x="78486" y="515874"/>
                  </a:lnTo>
                  <a:lnTo>
                    <a:pt x="125729" y="0"/>
                  </a:lnTo>
                  <a:lnTo>
                    <a:pt x="8221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4105922" y="5944742"/>
            <a:ext cx="481330" cy="515620"/>
            <a:chOff x="4105922" y="5944742"/>
            <a:chExt cx="481330" cy="515620"/>
          </a:xfrm>
        </p:grpSpPr>
        <p:sp>
          <p:nvSpPr>
            <p:cNvPr id="24" name="object 24" descr=""/>
            <p:cNvSpPr/>
            <p:nvPr/>
          </p:nvSpPr>
          <p:spPr>
            <a:xfrm>
              <a:off x="4248035" y="6222491"/>
              <a:ext cx="321310" cy="0"/>
            </a:xfrm>
            <a:custGeom>
              <a:avLst/>
              <a:gdLst/>
              <a:ahLst/>
              <a:cxnLst/>
              <a:rect l="l" t="t" r="r" b="b"/>
              <a:pathLst>
                <a:path w="321310" h="0">
                  <a:moveTo>
                    <a:pt x="0" y="0"/>
                  </a:moveTo>
                  <a:lnTo>
                    <a:pt x="3208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106303" y="6256781"/>
              <a:ext cx="31750" cy="15240"/>
            </a:xfrm>
            <a:custGeom>
              <a:avLst/>
              <a:gdLst/>
              <a:ahLst/>
              <a:cxnLst/>
              <a:rect l="l" t="t" r="r" b="b"/>
              <a:pathLst>
                <a:path w="31750" h="15239">
                  <a:moveTo>
                    <a:pt x="0" y="15239"/>
                  </a:moveTo>
                  <a:lnTo>
                    <a:pt x="312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137545" y="5945123"/>
              <a:ext cx="448945" cy="514350"/>
            </a:xfrm>
            <a:custGeom>
              <a:avLst/>
              <a:gdLst/>
              <a:ahLst/>
              <a:cxnLst/>
              <a:rect l="l" t="t" r="r" b="b"/>
              <a:pathLst>
                <a:path w="448945" h="514350">
                  <a:moveTo>
                    <a:pt x="0" y="312420"/>
                  </a:moveTo>
                  <a:lnTo>
                    <a:pt x="46482" y="514350"/>
                  </a:lnTo>
                  <a:lnTo>
                    <a:pt x="94487" y="0"/>
                  </a:lnTo>
                  <a:lnTo>
                    <a:pt x="44881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4816868" y="5944742"/>
            <a:ext cx="1823085" cy="559435"/>
            <a:chOff x="4816868" y="5944742"/>
            <a:chExt cx="1823085" cy="559435"/>
          </a:xfrm>
        </p:grpSpPr>
        <p:sp>
          <p:nvSpPr>
            <p:cNvPr id="28" name="object 28" descr=""/>
            <p:cNvSpPr/>
            <p:nvPr/>
          </p:nvSpPr>
          <p:spPr>
            <a:xfrm>
              <a:off x="4958981" y="6222491"/>
              <a:ext cx="1663064" cy="0"/>
            </a:xfrm>
            <a:custGeom>
              <a:avLst/>
              <a:gdLst/>
              <a:ahLst/>
              <a:cxnLst/>
              <a:rect l="l" t="t" r="r" b="b"/>
              <a:pathLst>
                <a:path w="1663065" h="0">
                  <a:moveTo>
                    <a:pt x="0" y="0"/>
                  </a:moveTo>
                  <a:lnTo>
                    <a:pt x="16626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817249" y="5945123"/>
              <a:ext cx="1822450" cy="558800"/>
            </a:xfrm>
            <a:custGeom>
              <a:avLst/>
              <a:gdLst/>
              <a:ahLst/>
              <a:cxnLst/>
              <a:rect l="l" t="t" r="r" b="b"/>
              <a:pathLst>
                <a:path w="1822450" h="558800">
                  <a:moveTo>
                    <a:pt x="0" y="354329"/>
                  </a:moveTo>
                  <a:lnTo>
                    <a:pt x="31242" y="339089"/>
                  </a:lnTo>
                  <a:lnTo>
                    <a:pt x="77724" y="558545"/>
                  </a:lnTo>
                  <a:lnTo>
                    <a:pt x="124967" y="0"/>
                  </a:lnTo>
                  <a:lnTo>
                    <a:pt x="18219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7178306" y="5944742"/>
            <a:ext cx="986790" cy="516890"/>
            <a:chOff x="7178306" y="5944742"/>
            <a:chExt cx="986790" cy="516890"/>
          </a:xfrm>
        </p:grpSpPr>
        <p:sp>
          <p:nvSpPr>
            <p:cNvPr id="31" name="object 31" descr=""/>
            <p:cNvSpPr/>
            <p:nvPr/>
          </p:nvSpPr>
          <p:spPr>
            <a:xfrm>
              <a:off x="7320419" y="6222491"/>
              <a:ext cx="826769" cy="0"/>
            </a:xfrm>
            <a:custGeom>
              <a:avLst/>
              <a:gdLst/>
              <a:ahLst/>
              <a:cxnLst/>
              <a:rect l="l" t="t" r="r" b="b"/>
              <a:pathLst>
                <a:path w="826770" h="0">
                  <a:moveTo>
                    <a:pt x="0" y="0"/>
                  </a:moveTo>
                  <a:lnTo>
                    <a:pt x="82676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178687" y="5945123"/>
              <a:ext cx="986155" cy="516255"/>
            </a:xfrm>
            <a:custGeom>
              <a:avLst/>
              <a:gdLst/>
              <a:ahLst/>
              <a:cxnLst/>
              <a:rect l="l" t="t" r="r" b="b"/>
              <a:pathLst>
                <a:path w="986154" h="516254">
                  <a:moveTo>
                    <a:pt x="0" y="328422"/>
                  </a:moveTo>
                  <a:lnTo>
                    <a:pt x="30480" y="313182"/>
                  </a:lnTo>
                  <a:lnTo>
                    <a:pt x="77724" y="515874"/>
                  </a:lnTo>
                  <a:lnTo>
                    <a:pt x="124967" y="0"/>
                  </a:lnTo>
                  <a:lnTo>
                    <a:pt x="9860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6780409" y="6052058"/>
            <a:ext cx="356235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i="1">
                <a:latin typeface="Times New Roman"/>
                <a:cs typeface="Times New Roman"/>
              </a:rPr>
              <a:t>h</a:t>
            </a:r>
            <a:r>
              <a:rPr dirty="0" sz="950" i="1">
                <a:latin typeface="Times New Roman"/>
                <a:cs typeface="Times New Roman"/>
              </a:rPr>
              <a:t>r</a:t>
            </a:r>
            <a:r>
              <a:rPr dirty="0" sz="950" spc="245" i="1">
                <a:latin typeface="Times New Roman"/>
                <a:cs typeface="Times New Roman"/>
              </a:rPr>
              <a:t> </a:t>
            </a:r>
            <a:r>
              <a:rPr dirty="0" sz="1650" spc="-50">
                <a:latin typeface="Symbol"/>
                <a:cs typeface="Symbol"/>
              </a:rPr>
              <a:t>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5" name="object 4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4" name="object 34" descr=""/>
          <p:cNvSpPr txBox="1"/>
          <p:nvPr/>
        </p:nvSpPr>
        <p:spPr>
          <a:xfrm>
            <a:off x="4634059" y="6052058"/>
            <a:ext cx="14097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50">
                <a:latin typeface="Symbol"/>
                <a:cs typeface="Symbol"/>
              </a:rPr>
              <a:t>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933720" y="6052058"/>
            <a:ext cx="14097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5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024724" y="5918720"/>
            <a:ext cx="154686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i="1">
                <a:latin typeface="Times New Roman"/>
                <a:cs typeface="Times New Roman"/>
              </a:rPr>
              <a:t>Kva</a:t>
            </a:r>
            <a:r>
              <a:rPr dirty="0" sz="950" i="1">
                <a:latin typeface="Times New Roman"/>
                <a:cs typeface="Times New Roman"/>
              </a:rPr>
              <a:t>transformador</a:t>
            </a:r>
            <a:r>
              <a:rPr dirty="0" sz="950" spc="30" i="1">
                <a:latin typeface="Times New Roman"/>
                <a:cs typeface="Times New Roman"/>
              </a:rPr>
              <a:t> </a:t>
            </a:r>
            <a:r>
              <a:rPr dirty="0" sz="1650" spc="-20">
                <a:latin typeface="Symbol"/>
                <a:cs typeface="Symbol"/>
              </a:rPr>
              <a:t></a:t>
            </a:r>
            <a:r>
              <a:rPr dirty="0" sz="1650" spc="-20">
                <a:latin typeface="Times New Roman"/>
                <a:cs typeface="Times New Roman"/>
              </a:rPr>
              <a:t>100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910389" y="6052058"/>
            <a:ext cx="111252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i="1">
                <a:latin typeface="Times New Roman"/>
                <a:cs typeface="Times New Roman"/>
              </a:rPr>
              <a:t>n</a:t>
            </a:r>
            <a:r>
              <a:rPr dirty="0" sz="950" i="1">
                <a:latin typeface="Times New Roman"/>
                <a:cs typeface="Times New Roman"/>
              </a:rPr>
              <a:t>r</a:t>
            </a:r>
            <a:r>
              <a:rPr dirty="0" sz="950" spc="245" i="1">
                <a:latin typeface="Times New Roman"/>
                <a:cs typeface="Times New Roman"/>
              </a:rPr>
              <a:t> </a:t>
            </a:r>
            <a:r>
              <a:rPr dirty="0" sz="1650">
                <a:latin typeface="Symbol"/>
                <a:cs typeface="Symbol"/>
              </a:rPr>
              <a:t></a:t>
            </a:r>
            <a:r>
              <a:rPr dirty="0" sz="1650" spc="290">
                <a:latin typeface="Times New Roman"/>
                <a:cs typeface="Times New Roman"/>
              </a:rPr>
              <a:t> </a:t>
            </a:r>
            <a:r>
              <a:rPr dirty="0" sz="1650" i="1">
                <a:latin typeface="Times New Roman"/>
                <a:cs typeface="Times New Roman"/>
              </a:rPr>
              <a:t>f</a:t>
            </a:r>
            <a:r>
              <a:rPr dirty="0" sz="950" i="1">
                <a:latin typeface="Times New Roman"/>
                <a:cs typeface="Times New Roman"/>
              </a:rPr>
              <a:t>r</a:t>
            </a:r>
            <a:r>
              <a:rPr dirty="0" sz="950" spc="245" i="1">
                <a:latin typeface="Times New Roman"/>
                <a:cs typeface="Times New Roman"/>
              </a:rPr>
              <a:t> </a:t>
            </a:r>
            <a:r>
              <a:rPr dirty="0" sz="1650">
                <a:latin typeface="Symbol"/>
                <a:cs typeface="Symbol"/>
              </a:rPr>
              <a:t></a:t>
            </a:r>
            <a:r>
              <a:rPr dirty="0" sz="1650" spc="-10">
                <a:latin typeface="Times New Roman"/>
                <a:cs typeface="Times New Roman"/>
              </a:rPr>
              <a:t> </a:t>
            </a:r>
            <a:r>
              <a:rPr dirty="0" sz="1650" i="1">
                <a:latin typeface="Times New Roman"/>
                <a:cs typeface="Times New Roman"/>
              </a:rPr>
              <a:t>h</a:t>
            </a:r>
            <a:r>
              <a:rPr dirty="0" sz="950" i="1">
                <a:latin typeface="Times New Roman"/>
                <a:cs typeface="Times New Roman"/>
              </a:rPr>
              <a:t>r</a:t>
            </a:r>
            <a:r>
              <a:rPr dirty="0" sz="950" spc="245" i="1">
                <a:latin typeface="Times New Roman"/>
                <a:cs typeface="Times New Roman"/>
              </a:rPr>
              <a:t> </a:t>
            </a:r>
            <a:r>
              <a:rPr dirty="0" sz="1650" spc="-50">
                <a:latin typeface="Symbol"/>
                <a:cs typeface="Symbol"/>
              </a:rPr>
              <a:t>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7566229" y="6218204"/>
            <a:ext cx="340995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25">
                <a:latin typeface="Times New Roman"/>
                <a:cs typeface="Times New Roman"/>
              </a:rPr>
              <a:t>600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7273312" y="5918720"/>
            <a:ext cx="1524635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50">
                <a:latin typeface="Times New Roman"/>
                <a:cs typeface="Times New Roman"/>
              </a:rPr>
              <a:t>12.667,33</a:t>
            </a:r>
            <a:r>
              <a:rPr dirty="0" sz="1650" spc="160">
                <a:latin typeface="Times New Roman"/>
                <a:cs typeface="Times New Roman"/>
              </a:rPr>
              <a:t> </a:t>
            </a:r>
            <a:r>
              <a:rPr dirty="0" baseline="-35353" sz="2475">
                <a:latin typeface="Symbol"/>
                <a:cs typeface="Symbol"/>
              </a:rPr>
              <a:t></a:t>
            </a:r>
            <a:r>
              <a:rPr dirty="0" baseline="-35353" sz="2475" spc="-37">
                <a:latin typeface="Times New Roman"/>
                <a:cs typeface="Times New Roman"/>
              </a:rPr>
              <a:t> </a:t>
            </a:r>
            <a:r>
              <a:rPr dirty="0" baseline="-35353" sz="2475" spc="-30" b="1" i="1">
                <a:latin typeface="Times New Roman"/>
                <a:cs typeface="Times New Roman"/>
              </a:rPr>
              <a:t>4,59</a:t>
            </a:r>
            <a:endParaRPr baseline="-35353" sz="2475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296204" y="5918720"/>
            <a:ext cx="235585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25" i="1">
                <a:latin typeface="Times New Roman"/>
                <a:cs typeface="Times New Roman"/>
              </a:rPr>
              <a:t>X</a:t>
            </a:r>
            <a:r>
              <a:rPr dirty="0" sz="950" spc="-25" i="1">
                <a:latin typeface="Times New Roman"/>
                <a:cs typeface="Times New Roman"/>
              </a:rPr>
              <a:t>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214990" y="6218204"/>
            <a:ext cx="3415029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2990" algn="l"/>
                <a:tab pos="1764030" algn="l"/>
              </a:tabLst>
            </a:pPr>
            <a:r>
              <a:rPr dirty="0" sz="1650" spc="-10" i="1">
                <a:latin typeface="Times New Roman"/>
                <a:cs typeface="Times New Roman"/>
              </a:rPr>
              <a:t>KVA</a:t>
            </a:r>
            <a:r>
              <a:rPr dirty="0" sz="950" spc="-10" i="1">
                <a:latin typeface="Times New Roman"/>
                <a:cs typeface="Times New Roman"/>
              </a:rPr>
              <a:t>CAP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1650" spc="-25" i="1">
                <a:latin typeface="Times New Roman"/>
                <a:cs typeface="Times New Roman"/>
              </a:rPr>
              <a:t>X</a:t>
            </a:r>
            <a:r>
              <a:rPr dirty="0" sz="950" spc="-25" i="1">
                <a:latin typeface="Times New Roman"/>
                <a:cs typeface="Times New Roman"/>
              </a:rPr>
              <a:t>SC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1650" i="1">
                <a:latin typeface="Times New Roman"/>
                <a:cs typeface="Times New Roman"/>
              </a:rPr>
              <a:t>KVAr</a:t>
            </a:r>
            <a:r>
              <a:rPr dirty="0" sz="950" i="1">
                <a:latin typeface="Times New Roman"/>
                <a:cs typeface="Times New Roman"/>
              </a:rPr>
              <a:t>CAP</a:t>
            </a:r>
            <a:r>
              <a:rPr dirty="0" sz="950" spc="-15" i="1">
                <a:latin typeface="Times New Roman"/>
                <a:cs typeface="Times New Roman"/>
              </a:rPr>
              <a:t> </a:t>
            </a:r>
            <a:r>
              <a:rPr dirty="0" sz="1650">
                <a:latin typeface="Symbol"/>
                <a:cs typeface="Symbol"/>
              </a:rPr>
              <a:t></a:t>
            </a:r>
            <a:r>
              <a:rPr dirty="0" sz="1650" spc="-140">
                <a:latin typeface="Times New Roman"/>
                <a:cs typeface="Times New Roman"/>
              </a:rPr>
              <a:t> </a:t>
            </a:r>
            <a:r>
              <a:rPr dirty="0" sz="1650" i="1">
                <a:latin typeface="Times New Roman"/>
                <a:cs typeface="Times New Roman"/>
              </a:rPr>
              <a:t>Z</a:t>
            </a:r>
            <a:r>
              <a:rPr dirty="0" sz="950" i="1">
                <a:latin typeface="Times New Roman"/>
                <a:cs typeface="Times New Roman"/>
              </a:rPr>
              <a:t>transf</a:t>
            </a:r>
            <a:r>
              <a:rPr dirty="0" sz="950" spc="35" i="1">
                <a:latin typeface="Times New Roman"/>
                <a:cs typeface="Times New Roman"/>
              </a:rPr>
              <a:t> </a:t>
            </a:r>
            <a:r>
              <a:rPr dirty="0" sz="1650" spc="-25">
                <a:latin typeface="Times New Roman"/>
                <a:cs typeface="Times New Roman"/>
              </a:rPr>
              <a:t>(%)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256211" y="5918720"/>
            <a:ext cx="56515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10" i="1">
                <a:latin typeface="Times New Roman"/>
                <a:cs typeface="Times New Roman"/>
              </a:rPr>
              <a:t>KVA</a:t>
            </a:r>
            <a:r>
              <a:rPr dirty="0" sz="950" spc="-10" i="1">
                <a:latin typeface="Times New Roman"/>
                <a:cs typeface="Times New Roman"/>
              </a:rPr>
              <a:t>SC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681105" y="5447792"/>
            <a:ext cx="24625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Armónica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sistema: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41125" y="1698751"/>
            <a:ext cx="6691630" cy="1978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latin typeface="Arial"/>
                <a:cs typeface="Arial"/>
              </a:rPr>
              <a:t>Problema</a:t>
            </a:r>
            <a:endParaRPr sz="2000">
              <a:latin typeface="Arial"/>
              <a:cs typeface="Arial"/>
            </a:endParaRPr>
          </a:p>
          <a:p>
            <a:pPr marL="12700" marR="2924810">
              <a:lnSpc>
                <a:spcPct val="100000"/>
              </a:lnSpc>
              <a:spcBef>
                <a:spcPts val="2175"/>
              </a:spcBef>
            </a:pPr>
            <a:r>
              <a:rPr dirty="0" sz="1800">
                <a:latin typeface="Arial MT"/>
                <a:cs typeface="Arial MT"/>
              </a:rPr>
              <a:t>Transformador: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1500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Kva </a:t>
            </a:r>
            <a:r>
              <a:rPr dirty="0" sz="1800">
                <a:latin typeface="Arial MT"/>
                <a:cs typeface="Arial MT"/>
              </a:rPr>
              <a:t>Impedancia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del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transformador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5.75%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Requerimiento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Compensación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(Banco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Condens)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300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Kvar </a:t>
            </a:r>
            <a:r>
              <a:rPr dirty="0" sz="1800">
                <a:latin typeface="Arial MT"/>
                <a:cs typeface="Arial MT"/>
              </a:rPr>
              <a:t>Cargas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No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lineales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275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Kw,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(con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generador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6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pulsos,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armónicos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5,7,11y</a:t>
            </a:r>
            <a:r>
              <a:rPr dirty="0" sz="1200" spc="-25">
                <a:latin typeface="Arial MT"/>
                <a:cs typeface="Arial MT"/>
              </a:rPr>
              <a:t> 13) </a:t>
            </a:r>
            <a:r>
              <a:rPr dirty="0" sz="1800" i="1">
                <a:latin typeface="Arial"/>
                <a:cs typeface="Arial"/>
              </a:rPr>
              <a:t>Dimensionar</a:t>
            </a:r>
            <a:r>
              <a:rPr dirty="0" sz="1800" spc="-2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un</a:t>
            </a:r>
            <a:r>
              <a:rPr dirty="0" sz="1800" spc="-15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Filtro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de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rechazo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sintonizada</a:t>
            </a:r>
            <a:r>
              <a:rPr dirty="0" sz="1800" spc="-2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(filtre)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la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armonica</a:t>
            </a:r>
            <a:r>
              <a:rPr dirty="0" sz="1800" spc="-20" i="1">
                <a:latin typeface="Arial"/>
                <a:cs typeface="Arial"/>
              </a:rPr>
              <a:t> </a:t>
            </a:r>
            <a:r>
              <a:rPr dirty="0" sz="1800" spc="-50" i="1"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537976" y="4503801"/>
            <a:ext cx="603250" cy="750570"/>
            <a:chOff x="4537976" y="4503801"/>
            <a:chExt cx="603250" cy="750570"/>
          </a:xfrm>
        </p:grpSpPr>
        <p:sp>
          <p:nvSpPr>
            <p:cNvPr id="4" name="object 4" descr=""/>
            <p:cNvSpPr/>
            <p:nvPr/>
          </p:nvSpPr>
          <p:spPr>
            <a:xfrm>
              <a:off x="4730381" y="4876038"/>
              <a:ext cx="386715" cy="0"/>
            </a:xfrm>
            <a:custGeom>
              <a:avLst/>
              <a:gdLst/>
              <a:ahLst/>
              <a:cxnLst/>
              <a:rect l="l" t="t" r="r" b="b"/>
              <a:pathLst>
                <a:path w="386714" h="0">
                  <a:moveTo>
                    <a:pt x="0" y="0"/>
                  </a:moveTo>
                  <a:lnTo>
                    <a:pt x="38633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538357" y="4958334"/>
              <a:ext cx="41910" cy="20955"/>
            </a:xfrm>
            <a:custGeom>
              <a:avLst/>
              <a:gdLst/>
              <a:ahLst/>
              <a:cxnLst/>
              <a:rect l="l" t="t" r="r" b="b"/>
              <a:pathLst>
                <a:path w="41910" h="20954">
                  <a:moveTo>
                    <a:pt x="0" y="20574"/>
                  </a:moveTo>
                  <a:lnTo>
                    <a:pt x="419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80267" y="4959096"/>
              <a:ext cx="64135" cy="294640"/>
            </a:xfrm>
            <a:custGeom>
              <a:avLst/>
              <a:gdLst/>
              <a:ahLst/>
              <a:cxnLst/>
              <a:rect l="l" t="t" r="r" b="b"/>
              <a:pathLst>
                <a:path w="64135" h="294639">
                  <a:moveTo>
                    <a:pt x="0" y="0"/>
                  </a:moveTo>
                  <a:lnTo>
                    <a:pt x="64008" y="2941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644275" y="4504182"/>
              <a:ext cx="496570" cy="749300"/>
            </a:xfrm>
            <a:custGeom>
              <a:avLst/>
              <a:gdLst/>
              <a:ahLst/>
              <a:cxnLst/>
              <a:rect l="l" t="t" r="r" b="b"/>
              <a:pathLst>
                <a:path w="496570" h="749300">
                  <a:moveTo>
                    <a:pt x="0" y="749046"/>
                  </a:moveTo>
                  <a:lnTo>
                    <a:pt x="64007" y="0"/>
                  </a:lnTo>
                  <a:lnTo>
                    <a:pt x="49606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5459996" y="4297298"/>
            <a:ext cx="1577340" cy="899794"/>
            <a:chOff x="5459996" y="4297298"/>
            <a:chExt cx="1577340" cy="899794"/>
          </a:xfrm>
        </p:grpSpPr>
        <p:sp>
          <p:nvSpPr>
            <p:cNvPr id="9" name="object 9" descr=""/>
            <p:cNvSpPr/>
            <p:nvPr/>
          </p:nvSpPr>
          <p:spPr>
            <a:xfrm>
              <a:off x="6028067" y="4344923"/>
              <a:ext cx="347980" cy="487045"/>
            </a:xfrm>
            <a:custGeom>
              <a:avLst/>
              <a:gdLst/>
              <a:ahLst/>
              <a:cxnLst/>
              <a:rect l="l" t="t" r="r" b="b"/>
              <a:pathLst>
                <a:path w="347979" h="487045">
                  <a:moveTo>
                    <a:pt x="347472" y="0"/>
                  </a:moveTo>
                  <a:lnTo>
                    <a:pt x="0" y="4869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652401" y="4876037"/>
              <a:ext cx="1361440" cy="0"/>
            </a:xfrm>
            <a:custGeom>
              <a:avLst/>
              <a:gdLst/>
              <a:ahLst/>
              <a:cxnLst/>
              <a:rect l="l" t="t" r="r" b="b"/>
              <a:pathLst>
                <a:path w="1361440" h="0">
                  <a:moveTo>
                    <a:pt x="0" y="0"/>
                  </a:moveTo>
                  <a:lnTo>
                    <a:pt x="136093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460377" y="4841747"/>
              <a:ext cx="41910" cy="20955"/>
            </a:xfrm>
            <a:custGeom>
              <a:avLst/>
              <a:gdLst/>
              <a:ahLst/>
              <a:cxnLst/>
              <a:rect l="l" t="t" r="r" b="b"/>
              <a:pathLst>
                <a:path w="41910" h="20954">
                  <a:moveTo>
                    <a:pt x="0" y="20574"/>
                  </a:moveTo>
                  <a:lnTo>
                    <a:pt x="4191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502287" y="4841747"/>
              <a:ext cx="64135" cy="354330"/>
            </a:xfrm>
            <a:custGeom>
              <a:avLst/>
              <a:gdLst/>
              <a:ahLst/>
              <a:cxnLst/>
              <a:rect l="l" t="t" r="r" b="b"/>
              <a:pathLst>
                <a:path w="64135" h="354329">
                  <a:moveTo>
                    <a:pt x="0" y="0"/>
                  </a:moveTo>
                  <a:lnTo>
                    <a:pt x="64008" y="3543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566295" y="4297679"/>
              <a:ext cx="1470660" cy="898525"/>
            </a:xfrm>
            <a:custGeom>
              <a:avLst/>
              <a:gdLst/>
              <a:ahLst/>
              <a:cxnLst/>
              <a:rect l="l" t="t" r="r" b="b"/>
              <a:pathLst>
                <a:path w="1470659" h="898525">
                  <a:moveTo>
                    <a:pt x="0" y="898398"/>
                  </a:moveTo>
                  <a:lnTo>
                    <a:pt x="64007" y="0"/>
                  </a:lnTo>
                  <a:lnTo>
                    <a:pt x="147066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7108941" y="4650740"/>
            <a:ext cx="748030" cy="365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00">
                <a:latin typeface="Symbol"/>
                <a:cs typeface="Symbol"/>
              </a:rPr>
              <a:t>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20" b="1" i="1">
                <a:latin typeface="Times New Roman"/>
                <a:cs typeface="Times New Roman"/>
              </a:rPr>
              <a:t>9,32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5212283" y="4650740"/>
            <a:ext cx="180975" cy="365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00" spc="-5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331091" y="4634619"/>
            <a:ext cx="2140585" cy="3854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5805" algn="l"/>
              </a:tabLst>
            </a:pPr>
            <a:r>
              <a:rPr dirty="0" sz="2350">
                <a:latin typeface="Symbol"/>
                <a:cs typeface="Symbol"/>
              </a:rPr>
              <a:t></a:t>
            </a:r>
            <a:r>
              <a:rPr dirty="0" sz="2350" spc="20">
                <a:latin typeface="Times New Roman"/>
                <a:cs typeface="Times New Roman"/>
              </a:rPr>
              <a:t> </a:t>
            </a:r>
            <a:r>
              <a:rPr dirty="0" sz="1300" i="1">
                <a:latin typeface="Times New Roman"/>
                <a:cs typeface="Times New Roman"/>
              </a:rPr>
              <a:t>r</a:t>
            </a:r>
            <a:r>
              <a:rPr dirty="0" sz="1300" spc="310" i="1">
                <a:latin typeface="Times New Roman"/>
                <a:cs typeface="Times New Roman"/>
              </a:rPr>
              <a:t> </a:t>
            </a:r>
            <a:r>
              <a:rPr dirty="0" sz="2200" spc="-60">
                <a:latin typeface="Symbol"/>
                <a:cs typeface="Symbol"/>
              </a:rPr>
              <a:t>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i="1">
                <a:latin typeface="Times New Roman"/>
                <a:cs typeface="Times New Roman"/>
              </a:rPr>
              <a:t>f</a:t>
            </a:r>
            <a:r>
              <a:rPr dirty="0" sz="1300" i="1">
                <a:latin typeface="Times New Roman"/>
                <a:cs typeface="Times New Roman"/>
              </a:rPr>
              <a:t>r</a:t>
            </a:r>
            <a:r>
              <a:rPr dirty="0" sz="1300" spc="229" i="1">
                <a:latin typeface="Times New Roman"/>
                <a:cs typeface="Times New Roman"/>
              </a:rPr>
              <a:t> </a:t>
            </a:r>
            <a:r>
              <a:rPr dirty="0" sz="2200">
                <a:latin typeface="Symbol"/>
                <a:cs typeface="Symbol"/>
              </a:rPr>
              <a:t>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h</a:t>
            </a:r>
            <a:r>
              <a:rPr dirty="0" sz="1300" i="1">
                <a:latin typeface="Times New Roman"/>
                <a:cs typeface="Times New Roman"/>
              </a:rPr>
              <a:t>r</a:t>
            </a:r>
            <a:r>
              <a:rPr dirty="0" sz="1300" spc="380" i="1">
                <a:latin typeface="Times New Roman"/>
                <a:cs typeface="Times New Roman"/>
              </a:rPr>
              <a:t> </a:t>
            </a:r>
            <a:r>
              <a:rPr dirty="0" sz="2200">
                <a:latin typeface="Symbol"/>
                <a:cs typeface="Symbol"/>
              </a:rPr>
              <a:t></a:t>
            </a:r>
            <a:r>
              <a:rPr dirty="0" sz="2200" spc="-90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n</a:t>
            </a:r>
            <a:r>
              <a:rPr dirty="0" sz="1300" i="1">
                <a:latin typeface="Times New Roman"/>
                <a:cs typeface="Times New Roman"/>
              </a:rPr>
              <a:t>r</a:t>
            </a:r>
            <a:r>
              <a:rPr dirty="0" sz="1300" spc="380" i="1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628408" y="4265228"/>
            <a:ext cx="1391285" cy="5873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2195"/>
              </a:lnSpc>
              <a:spcBef>
                <a:spcPts val="130"/>
              </a:spcBef>
            </a:pPr>
            <a:r>
              <a:rPr dirty="0" sz="2200" spc="-20">
                <a:latin typeface="Times New Roman"/>
                <a:cs typeface="Times New Roman"/>
              </a:rPr>
              <a:t>1500</a:t>
            </a:r>
            <a:endParaRPr sz="2200">
              <a:latin typeface="Times New Roman"/>
              <a:cs typeface="Times New Roman"/>
            </a:endParaRPr>
          </a:p>
          <a:p>
            <a:pPr marL="601980">
              <a:lnSpc>
                <a:spcPts val="2195"/>
              </a:lnSpc>
            </a:pPr>
            <a:r>
              <a:rPr dirty="0" sz="2200" spc="-10">
                <a:latin typeface="Times New Roman"/>
                <a:cs typeface="Times New Roman"/>
              </a:rPr>
              <a:t>0,0575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804662" y="4872408"/>
            <a:ext cx="1753235" cy="365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314450" algn="l"/>
              </a:tabLst>
            </a:pPr>
            <a:r>
              <a:rPr dirty="0" sz="2200" spc="-50" i="1">
                <a:latin typeface="Times New Roman"/>
                <a:cs typeface="Times New Roman"/>
              </a:rPr>
              <a:t>Q</a:t>
            </a:r>
            <a:r>
              <a:rPr dirty="0" sz="2200" i="1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300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741449" y="4472440"/>
            <a:ext cx="361315" cy="365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00" spc="-25" i="1">
                <a:latin typeface="Times New Roman"/>
                <a:cs typeface="Times New Roman"/>
              </a:rPr>
              <a:t>S</a:t>
            </a:r>
            <a:r>
              <a:rPr dirty="0" sz="1300" spc="-25" i="1">
                <a:latin typeface="Times New Roman"/>
                <a:cs typeface="Times New Roman"/>
              </a:rPr>
              <a:t>SC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248290" y="5681726"/>
            <a:ext cx="80511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frecuencia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resonancia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esta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orden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9.32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puede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activar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las </a:t>
            </a:r>
            <a:r>
              <a:rPr dirty="0" sz="1800">
                <a:latin typeface="Arial MT"/>
                <a:cs typeface="Arial MT"/>
              </a:rPr>
              <a:t>frecuencias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7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11.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65459" y="1793240"/>
            <a:ext cx="7223759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Arial"/>
                <a:cs typeface="Arial"/>
              </a:rPr>
              <a:t>A: Calculo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parara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metros</a:t>
            </a:r>
            <a:r>
              <a:rPr dirty="0" sz="1800" spc="-5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de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solo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la</a:t>
            </a:r>
            <a:r>
              <a:rPr dirty="0" sz="1800" spc="-10" i="1">
                <a:latin typeface="Arial"/>
                <a:cs typeface="Arial"/>
              </a:rPr>
              <a:t> compensación: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corriente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frecuencia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fundamental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para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banco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capacitores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es: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234069" y="3024758"/>
            <a:ext cx="700405" cy="259079"/>
            <a:chOff x="2234069" y="3024758"/>
            <a:chExt cx="700405" cy="259079"/>
          </a:xfrm>
        </p:grpSpPr>
        <p:sp>
          <p:nvSpPr>
            <p:cNvPr id="4" name="object 4" descr=""/>
            <p:cNvSpPr/>
            <p:nvPr/>
          </p:nvSpPr>
          <p:spPr>
            <a:xfrm>
              <a:off x="2259215" y="3191255"/>
              <a:ext cx="33020" cy="17145"/>
            </a:xfrm>
            <a:custGeom>
              <a:avLst/>
              <a:gdLst/>
              <a:ahLst/>
              <a:cxnLst/>
              <a:rect l="l" t="t" r="r" b="b"/>
              <a:pathLst>
                <a:path w="33019" h="17144">
                  <a:moveTo>
                    <a:pt x="0" y="16763"/>
                  </a:moveTo>
                  <a:lnTo>
                    <a:pt x="3276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291981" y="3192017"/>
              <a:ext cx="50800" cy="90805"/>
            </a:xfrm>
            <a:custGeom>
              <a:avLst/>
              <a:gdLst/>
              <a:ahLst/>
              <a:cxnLst/>
              <a:rect l="l" t="t" r="r" b="b"/>
              <a:pathLst>
                <a:path w="50800" h="90804">
                  <a:moveTo>
                    <a:pt x="0" y="0"/>
                  </a:moveTo>
                  <a:lnTo>
                    <a:pt x="50292" y="906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342273" y="3050285"/>
              <a:ext cx="171450" cy="232410"/>
            </a:xfrm>
            <a:custGeom>
              <a:avLst/>
              <a:gdLst/>
              <a:ahLst/>
              <a:cxnLst/>
              <a:rect l="l" t="t" r="r" b="b"/>
              <a:pathLst>
                <a:path w="171450" h="232410">
                  <a:moveTo>
                    <a:pt x="0" y="232410"/>
                  </a:moveTo>
                  <a:lnTo>
                    <a:pt x="51053" y="0"/>
                  </a:lnTo>
                  <a:lnTo>
                    <a:pt x="17144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234069" y="3025139"/>
              <a:ext cx="700405" cy="0"/>
            </a:xfrm>
            <a:custGeom>
              <a:avLst/>
              <a:gdLst/>
              <a:ahLst/>
              <a:cxnLst/>
              <a:rect l="l" t="t" r="r" b="b"/>
              <a:pathLst>
                <a:path w="700405" h="0">
                  <a:moveTo>
                    <a:pt x="0" y="0"/>
                  </a:moveTo>
                  <a:lnTo>
                    <a:pt x="70027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3172853" y="3024758"/>
            <a:ext cx="969644" cy="259079"/>
            <a:chOff x="3172853" y="3024758"/>
            <a:chExt cx="969644" cy="259079"/>
          </a:xfrm>
        </p:grpSpPr>
        <p:sp>
          <p:nvSpPr>
            <p:cNvPr id="9" name="object 9" descr=""/>
            <p:cNvSpPr/>
            <p:nvPr/>
          </p:nvSpPr>
          <p:spPr>
            <a:xfrm>
              <a:off x="3191903" y="3191255"/>
              <a:ext cx="33020" cy="17145"/>
            </a:xfrm>
            <a:custGeom>
              <a:avLst/>
              <a:gdLst/>
              <a:ahLst/>
              <a:cxnLst/>
              <a:rect l="l" t="t" r="r" b="b"/>
              <a:pathLst>
                <a:path w="33019" h="17144">
                  <a:moveTo>
                    <a:pt x="0" y="16763"/>
                  </a:moveTo>
                  <a:lnTo>
                    <a:pt x="3276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224669" y="3192017"/>
              <a:ext cx="50800" cy="90805"/>
            </a:xfrm>
            <a:custGeom>
              <a:avLst/>
              <a:gdLst/>
              <a:ahLst/>
              <a:cxnLst/>
              <a:rect l="l" t="t" r="r" b="b"/>
              <a:pathLst>
                <a:path w="50800" h="90804">
                  <a:moveTo>
                    <a:pt x="0" y="0"/>
                  </a:moveTo>
                  <a:lnTo>
                    <a:pt x="50292" y="906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274961" y="3050285"/>
              <a:ext cx="171450" cy="232410"/>
            </a:xfrm>
            <a:custGeom>
              <a:avLst/>
              <a:gdLst/>
              <a:ahLst/>
              <a:cxnLst/>
              <a:rect l="l" t="t" r="r" b="b"/>
              <a:pathLst>
                <a:path w="171450" h="232410">
                  <a:moveTo>
                    <a:pt x="0" y="232410"/>
                  </a:moveTo>
                  <a:lnTo>
                    <a:pt x="51053" y="0"/>
                  </a:lnTo>
                  <a:lnTo>
                    <a:pt x="17144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172853" y="3025139"/>
              <a:ext cx="969644" cy="0"/>
            </a:xfrm>
            <a:custGeom>
              <a:avLst/>
              <a:gdLst/>
              <a:ahLst/>
              <a:cxnLst/>
              <a:rect l="l" t="t" r="r" b="b"/>
              <a:pathLst>
                <a:path w="969645" h="0">
                  <a:moveTo>
                    <a:pt x="0" y="0"/>
                  </a:moveTo>
                  <a:lnTo>
                    <a:pt x="9692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189610" y="2842445"/>
            <a:ext cx="1267460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>
                <a:latin typeface="Symbol"/>
                <a:cs typeface="Symbol"/>
              </a:rPr>
              <a:t></a:t>
            </a:r>
            <a:r>
              <a:rPr dirty="0" sz="1750" spc="-5">
                <a:latin typeface="Times New Roman"/>
                <a:cs typeface="Times New Roman"/>
              </a:rPr>
              <a:t> </a:t>
            </a:r>
            <a:r>
              <a:rPr dirty="0" sz="1750" spc="-10" b="1" i="1">
                <a:latin typeface="Times New Roman"/>
                <a:cs typeface="Times New Roman"/>
              </a:rPr>
              <a:t>361,27Amp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991345" y="2656980"/>
            <a:ext cx="2184400" cy="6623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08305" marR="30480" indent="-345440">
              <a:lnSpc>
                <a:spcPct val="119400"/>
              </a:lnSpc>
              <a:spcBef>
                <a:spcPts val="90"/>
              </a:spcBef>
              <a:tabLst>
                <a:tab pos="1341120" algn="l"/>
                <a:tab pos="1497330" algn="l"/>
              </a:tabLst>
            </a:pPr>
            <a:r>
              <a:rPr dirty="0" baseline="-34920" sz="2625">
                <a:latin typeface="Symbol"/>
                <a:cs typeface="Symbol"/>
              </a:rPr>
              <a:t></a:t>
            </a:r>
            <a:r>
              <a:rPr dirty="0" baseline="-34920" sz="2625" spc="240">
                <a:latin typeface="Times New Roman"/>
                <a:cs typeface="Times New Roman"/>
              </a:rPr>
              <a:t> </a:t>
            </a:r>
            <a:r>
              <a:rPr dirty="0" sz="1750" i="1">
                <a:latin typeface="Times New Roman"/>
                <a:cs typeface="Times New Roman"/>
              </a:rPr>
              <a:t>K </a:t>
            </a:r>
            <a:r>
              <a:rPr dirty="0" sz="1750">
                <a:latin typeface="Times New Roman"/>
                <a:cs typeface="Times New Roman"/>
              </a:rPr>
              <a:t>var</a:t>
            </a:r>
            <a:r>
              <a:rPr dirty="0" sz="1750" spc="-2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</a:t>
            </a:r>
            <a:r>
              <a:rPr dirty="0" sz="1100">
                <a:latin typeface="Symbol"/>
                <a:cs typeface="Symbol"/>
              </a:rPr>
              <a:t></a:t>
            </a:r>
            <a:r>
              <a:rPr dirty="0" sz="1100" spc="385">
                <a:latin typeface="Times New Roman"/>
                <a:cs typeface="Times New Roman"/>
              </a:rPr>
              <a:t> </a:t>
            </a:r>
            <a:r>
              <a:rPr dirty="0" baseline="-34920" sz="2625" spc="-75">
                <a:latin typeface="Symbol"/>
                <a:cs typeface="Symbol"/>
              </a:rPr>
              <a:t></a:t>
            </a:r>
            <a:r>
              <a:rPr dirty="0" baseline="-34920" sz="2625">
                <a:latin typeface="Times New Roman"/>
                <a:cs typeface="Times New Roman"/>
              </a:rPr>
              <a:t>		</a:t>
            </a:r>
            <a:r>
              <a:rPr dirty="0" sz="1750" spc="-25">
                <a:latin typeface="Times New Roman"/>
                <a:cs typeface="Times New Roman"/>
              </a:rPr>
              <a:t>300 </a:t>
            </a:r>
            <a:r>
              <a:rPr dirty="0" sz="1750" spc="-10">
                <a:latin typeface="Times New Roman"/>
                <a:cs typeface="Times New Roman"/>
              </a:rPr>
              <a:t>3</a:t>
            </a:r>
            <a:r>
              <a:rPr dirty="0" sz="1750" spc="-10" i="1">
                <a:latin typeface="Times New Roman"/>
                <a:cs typeface="Times New Roman"/>
              </a:rPr>
              <a:t>Kv</a:t>
            </a:r>
            <a:r>
              <a:rPr dirty="0" sz="1100" spc="-10">
                <a:latin typeface="Symbol"/>
                <a:cs typeface="Symbol"/>
              </a:rPr>
              <a:t>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sz="1750">
                <a:latin typeface="Times New Roman"/>
                <a:cs typeface="Times New Roman"/>
              </a:rPr>
              <a:t>3</a:t>
            </a:r>
            <a:r>
              <a:rPr dirty="0" sz="1750" spc="-175">
                <a:latin typeface="Times New Roman"/>
                <a:cs typeface="Times New Roman"/>
              </a:rPr>
              <a:t> </a:t>
            </a:r>
            <a:r>
              <a:rPr dirty="0" sz="1750">
                <a:latin typeface="Symbol"/>
                <a:cs typeface="Symbol"/>
              </a:rPr>
              <a:t></a:t>
            </a:r>
            <a:r>
              <a:rPr dirty="0" sz="1750" spc="-225">
                <a:latin typeface="Times New Roman"/>
                <a:cs typeface="Times New Roman"/>
              </a:rPr>
              <a:t> </a:t>
            </a:r>
            <a:r>
              <a:rPr dirty="0" sz="1750" spc="-10">
                <a:latin typeface="Times New Roman"/>
                <a:cs typeface="Times New Roman"/>
              </a:rPr>
              <a:t>0.480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514856" y="2842529"/>
            <a:ext cx="10096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-50" i="1">
                <a:latin typeface="Times New Roman"/>
                <a:cs typeface="Times New Roman"/>
              </a:rPr>
              <a:t>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609467" y="3004590"/>
            <a:ext cx="382270" cy="1841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baseline="5555" sz="1500" spc="-15" i="1">
                <a:latin typeface="Times New Roman"/>
                <a:cs typeface="Times New Roman"/>
              </a:rPr>
              <a:t>FL</a:t>
            </a:r>
            <a:r>
              <a:rPr dirty="0" sz="1000" spc="-10" i="1">
                <a:latin typeface="Times New Roman"/>
                <a:cs typeface="Times New Roman"/>
              </a:rPr>
              <a:t>cap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562995" y="3513073"/>
            <a:ext cx="74523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impedancia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equivalente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simple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fase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banco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capacitores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es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2081669" y="4242053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 h="0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2819285" y="4242053"/>
            <a:ext cx="581025" cy="0"/>
          </a:xfrm>
          <a:custGeom>
            <a:avLst/>
            <a:gdLst/>
            <a:ahLst/>
            <a:cxnLst/>
            <a:rect l="l" t="t" r="r" b="b"/>
            <a:pathLst>
              <a:path w="581025" h="0">
                <a:moveTo>
                  <a:pt x="0" y="0"/>
                </a:moveTo>
                <a:lnTo>
                  <a:pt x="5806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2126873" y="3884234"/>
            <a:ext cx="1294130" cy="3498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701675" algn="l"/>
              </a:tabLst>
            </a:pPr>
            <a:r>
              <a:rPr dirty="0" sz="1600" i="1">
                <a:latin typeface="Times New Roman"/>
                <a:cs typeface="Times New Roman"/>
              </a:rPr>
              <a:t>kV</a:t>
            </a:r>
            <a:r>
              <a:rPr dirty="0" sz="1600" spc="-110" i="1">
                <a:latin typeface="Times New Roman"/>
                <a:cs typeface="Times New Roman"/>
              </a:rPr>
              <a:t> </a:t>
            </a:r>
            <a:r>
              <a:rPr dirty="0" baseline="40935" sz="1425" spc="-75">
                <a:latin typeface="Times New Roman"/>
                <a:cs typeface="Times New Roman"/>
              </a:rPr>
              <a:t>2</a:t>
            </a:r>
            <a:r>
              <a:rPr dirty="0" baseline="40935" sz="1425">
                <a:latin typeface="Times New Roman"/>
                <a:cs typeface="Times New Roman"/>
              </a:rPr>
              <a:t>	</a:t>
            </a:r>
            <a:r>
              <a:rPr dirty="0" sz="2100" spc="-10">
                <a:latin typeface="Symbol"/>
                <a:cs typeface="Symbol"/>
              </a:rPr>
              <a:t></a:t>
            </a:r>
            <a:r>
              <a:rPr dirty="0" sz="1600" spc="-10">
                <a:latin typeface="Times New Roman"/>
                <a:cs typeface="Times New Roman"/>
              </a:rPr>
              <a:t>0.48</a:t>
            </a:r>
            <a:r>
              <a:rPr dirty="0" sz="2100" spc="-10">
                <a:latin typeface="Symbol"/>
                <a:cs typeface="Symbol"/>
              </a:rPr>
              <a:t></a:t>
            </a:r>
            <a:r>
              <a:rPr dirty="0" baseline="49707" sz="1425" spc="-15">
                <a:latin typeface="Times New Roman"/>
                <a:cs typeface="Times New Roman"/>
              </a:rPr>
              <a:t>2</a:t>
            </a:r>
            <a:endParaRPr baseline="49707" sz="1425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504373" y="4075552"/>
            <a:ext cx="2766060" cy="3289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ts val="1755"/>
              </a:lnSpc>
              <a:spcBef>
                <a:spcPts val="110"/>
              </a:spcBef>
              <a:tabLst>
                <a:tab pos="414655" algn="l"/>
                <a:tab pos="1482090" algn="l"/>
                <a:tab pos="1949450" algn="l"/>
              </a:tabLst>
            </a:pPr>
            <a:r>
              <a:rPr dirty="0" sz="1600" spc="55" i="1">
                <a:latin typeface="Times New Roman"/>
                <a:cs typeface="Times New Roman"/>
              </a:rPr>
              <a:t>X</a:t>
            </a:r>
            <a:r>
              <a:rPr dirty="0" baseline="-23391" sz="1425" spc="82" i="1">
                <a:latin typeface="Times New Roman"/>
                <a:cs typeface="Times New Roman"/>
              </a:rPr>
              <a:t>C</a:t>
            </a:r>
            <a:r>
              <a:rPr dirty="0" baseline="-23391" sz="1425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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baseline="-43402" sz="2400" i="1">
                <a:latin typeface="Times New Roman"/>
                <a:cs typeface="Times New Roman"/>
              </a:rPr>
              <a:t>M</a:t>
            </a:r>
            <a:r>
              <a:rPr dirty="0" baseline="-43402" sz="2400" spc="135" i="1">
                <a:latin typeface="Times New Roman"/>
                <a:cs typeface="Times New Roman"/>
              </a:rPr>
              <a:t> </a:t>
            </a:r>
            <a:r>
              <a:rPr dirty="0" baseline="-43402" sz="2400">
                <a:latin typeface="Times New Roman"/>
                <a:cs typeface="Times New Roman"/>
              </a:rPr>
              <a:t>var</a:t>
            </a:r>
            <a:r>
              <a:rPr dirty="0" baseline="-43402" sz="2400" spc="157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Symbol"/>
                <a:cs typeface="Symbol"/>
              </a:rPr>
              <a:t>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baseline="-43402" sz="2400" spc="-37">
                <a:latin typeface="Times New Roman"/>
                <a:cs typeface="Times New Roman"/>
              </a:rPr>
              <a:t>0.3</a:t>
            </a:r>
            <a:r>
              <a:rPr dirty="0" baseline="-43402" sz="2400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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0,768Ω</a:t>
            </a:r>
            <a:endParaRPr sz="1600">
              <a:latin typeface="Times New Roman"/>
              <a:cs typeface="Times New Roman"/>
            </a:endParaRPr>
          </a:p>
          <a:p>
            <a:pPr marL="274320">
              <a:lnSpc>
                <a:spcPts val="615"/>
              </a:lnSpc>
            </a:pPr>
            <a:r>
              <a:rPr dirty="0" sz="650" spc="-50" i="1">
                <a:latin typeface="Times New Roman"/>
                <a:cs typeface="Times New Roman"/>
              </a:rPr>
              <a:t>Y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565281" y="4681982"/>
            <a:ext cx="6515100" cy="849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Arial"/>
                <a:cs typeface="Arial"/>
              </a:rPr>
              <a:t>B: Calculo</a:t>
            </a:r>
            <a:r>
              <a:rPr dirty="0" sz="1800" spc="-15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parametros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del</a:t>
            </a:r>
            <a:r>
              <a:rPr dirty="0" sz="1800" spc="-10" i="1">
                <a:latin typeface="Arial"/>
                <a:cs typeface="Arial"/>
              </a:rPr>
              <a:t> filtro: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impedancia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reactancia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filtrado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determina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usando: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2417711" y="6070091"/>
            <a:ext cx="349250" cy="0"/>
          </a:xfrm>
          <a:custGeom>
            <a:avLst/>
            <a:gdLst/>
            <a:ahLst/>
            <a:cxnLst/>
            <a:rect l="l" t="t" r="r" b="b"/>
            <a:pathLst>
              <a:path w="349250" h="0">
                <a:moveTo>
                  <a:pt x="0" y="0"/>
                </a:moveTo>
                <a:lnTo>
                  <a:pt x="348996" y="0"/>
                </a:lnTo>
              </a:path>
            </a:pathLst>
          </a:custGeom>
          <a:ln w="99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3020453" y="6070091"/>
            <a:ext cx="551815" cy="0"/>
          </a:xfrm>
          <a:custGeom>
            <a:avLst/>
            <a:gdLst/>
            <a:ahLst/>
            <a:cxnLst/>
            <a:rect l="l" t="t" r="r" b="b"/>
            <a:pathLst>
              <a:path w="551814" h="0">
                <a:moveTo>
                  <a:pt x="0" y="0"/>
                </a:moveTo>
                <a:lnTo>
                  <a:pt x="551688" y="0"/>
                </a:lnTo>
              </a:path>
            </a:pathLst>
          </a:custGeom>
          <a:ln w="99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2790368" y="5879602"/>
            <a:ext cx="1902460" cy="3130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850">
                <a:latin typeface="Symbol"/>
                <a:cs typeface="Symbol"/>
              </a:rPr>
              <a:t></a:t>
            </a:r>
            <a:r>
              <a:rPr dirty="0" sz="1850" spc="114">
                <a:latin typeface="Times New Roman"/>
                <a:cs typeface="Times New Roman"/>
              </a:rPr>
              <a:t> </a:t>
            </a:r>
            <a:r>
              <a:rPr dirty="0" baseline="36036" sz="2775">
                <a:latin typeface="Times New Roman"/>
                <a:cs typeface="Times New Roman"/>
              </a:rPr>
              <a:t>0,768</a:t>
            </a:r>
            <a:r>
              <a:rPr dirty="0" baseline="36036" sz="2775" spc="135">
                <a:latin typeface="Times New Roman"/>
                <a:cs typeface="Times New Roman"/>
              </a:rPr>
              <a:t> </a:t>
            </a:r>
            <a:r>
              <a:rPr dirty="0" sz="1850">
                <a:latin typeface="Symbol"/>
                <a:cs typeface="Symbol"/>
              </a:rPr>
              <a:t></a:t>
            </a:r>
            <a:r>
              <a:rPr dirty="0" sz="1850" spc="-60">
                <a:latin typeface="Times New Roman"/>
                <a:cs typeface="Times New Roman"/>
              </a:rPr>
              <a:t> </a:t>
            </a:r>
            <a:r>
              <a:rPr dirty="0" sz="1850" spc="-10" b="1" i="1">
                <a:latin typeface="Times New Roman"/>
                <a:cs typeface="Times New Roman"/>
              </a:rPr>
              <a:t>0,0157Ω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26" name="object 26" descr=""/>
          <p:cNvSpPr txBox="1"/>
          <p:nvPr/>
        </p:nvSpPr>
        <p:spPr>
          <a:xfrm>
            <a:off x="2433188" y="5955802"/>
            <a:ext cx="1003300" cy="3130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751205" algn="l"/>
              </a:tabLst>
            </a:pPr>
            <a:r>
              <a:rPr dirty="0" baseline="-25525" sz="2775" spc="-37" i="1">
                <a:latin typeface="Times New Roman"/>
                <a:cs typeface="Times New Roman"/>
              </a:rPr>
              <a:t>n</a:t>
            </a:r>
            <a:r>
              <a:rPr dirty="0" sz="1100" spc="-25">
                <a:latin typeface="Times New Roman"/>
                <a:cs typeface="Times New Roman"/>
              </a:rPr>
              <a:t>2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baseline="-25525" sz="2775" spc="-37">
                <a:latin typeface="Times New Roman"/>
                <a:cs typeface="Times New Roman"/>
              </a:rPr>
              <a:t>7</a:t>
            </a:r>
            <a:r>
              <a:rPr dirty="0" sz="1100" spc="-25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187516" y="5728646"/>
            <a:ext cx="572770" cy="3130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-36036" sz="2775">
                <a:latin typeface="Symbol"/>
                <a:cs typeface="Symbol"/>
              </a:rPr>
              <a:t></a:t>
            </a:r>
            <a:r>
              <a:rPr dirty="0" baseline="-36036" sz="2775" spc="480">
                <a:latin typeface="Times New Roman"/>
                <a:cs typeface="Times New Roman"/>
              </a:rPr>
              <a:t> </a:t>
            </a:r>
            <a:r>
              <a:rPr dirty="0" sz="1850" spc="90" i="1">
                <a:latin typeface="Times New Roman"/>
                <a:cs typeface="Times New Roman"/>
              </a:rPr>
              <a:t>X</a:t>
            </a:r>
            <a:r>
              <a:rPr dirty="0" baseline="-22727" sz="1650" spc="135" i="1">
                <a:latin typeface="Times New Roman"/>
                <a:cs typeface="Times New Roman"/>
              </a:rPr>
              <a:t>C</a:t>
            </a:r>
            <a:endParaRPr baseline="-22727" sz="16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862449" y="5879538"/>
            <a:ext cx="172085" cy="3130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850" spc="-50" i="1">
                <a:latin typeface="Times New Roman"/>
                <a:cs typeface="Times New Roman"/>
              </a:rPr>
              <a:t>X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044649" y="6038774"/>
            <a:ext cx="11112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i="1"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913267" y="5327903"/>
            <a:ext cx="543560" cy="0"/>
          </a:xfrm>
          <a:custGeom>
            <a:avLst/>
            <a:gdLst/>
            <a:ahLst/>
            <a:cxnLst/>
            <a:rect l="l" t="t" r="r" b="b"/>
            <a:pathLst>
              <a:path w="543560" h="0">
                <a:moveTo>
                  <a:pt x="0" y="0"/>
                </a:moveTo>
                <a:lnTo>
                  <a:pt x="5433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522768" y="5514363"/>
            <a:ext cx="5609590" cy="941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477010" indent="-635">
              <a:lnSpc>
                <a:spcPct val="125299"/>
              </a:lnSpc>
              <a:spcBef>
                <a:spcPts val="100"/>
              </a:spcBef>
            </a:pPr>
            <a:r>
              <a:rPr dirty="0" sz="1600">
                <a:latin typeface="Times New Roman"/>
                <a:cs typeface="Times New Roman"/>
              </a:rPr>
              <a:t>R</a:t>
            </a:r>
            <a:r>
              <a:rPr dirty="0" sz="1600" spc="425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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Resistencia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en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serie</a:t>
            </a:r>
            <a:r>
              <a:rPr dirty="0" sz="1600" spc="-1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de</a:t>
            </a:r>
            <a:r>
              <a:rPr dirty="0" sz="1600" spc="-11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los</a:t>
            </a:r>
            <a:r>
              <a:rPr dirty="0" sz="1600" spc="-1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elementos</a:t>
            </a:r>
            <a:r>
              <a:rPr dirty="0" sz="1600" spc="-1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filtrantes 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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armónica</a:t>
            </a:r>
            <a:r>
              <a:rPr dirty="0" sz="1600" spc="-11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sintonisada</a:t>
            </a:r>
            <a:endParaRPr sz="16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80"/>
              </a:spcBef>
            </a:pPr>
            <a:r>
              <a:rPr dirty="0" sz="1600" spc="60">
                <a:latin typeface="Times New Roman"/>
                <a:cs typeface="Times New Roman"/>
              </a:rPr>
              <a:t>X</a:t>
            </a:r>
            <a:r>
              <a:rPr dirty="0" baseline="-24691" sz="1350" spc="89">
                <a:latin typeface="Times New Roman"/>
                <a:cs typeface="Times New Roman"/>
              </a:rPr>
              <a:t>L</a:t>
            </a:r>
            <a:r>
              <a:rPr dirty="0" baseline="-24691" sz="1350" spc="465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</a:t>
            </a:r>
            <a:r>
              <a:rPr dirty="0" sz="1600" spc="3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Reactancia</a:t>
            </a:r>
            <a:r>
              <a:rPr dirty="0" sz="1600" spc="-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de</a:t>
            </a:r>
            <a:r>
              <a:rPr dirty="0" sz="1600" spc="-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bobina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de</a:t>
            </a:r>
            <a:r>
              <a:rPr dirty="0" sz="1600" spc="-11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filtrado</a:t>
            </a:r>
            <a:r>
              <a:rPr dirty="0" sz="1600" spc="-1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la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frecuencia</a:t>
            </a:r>
            <a:r>
              <a:rPr dirty="0" sz="1600" spc="-1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fundamental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40550" y="5162795"/>
            <a:ext cx="52260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latin typeface="Times New Roman"/>
                <a:cs typeface="Times New Roman"/>
              </a:rPr>
              <a:t>donde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16877" y="5037883"/>
            <a:ext cx="94488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4722" sz="2400" i="1">
                <a:latin typeface="Times New Roman"/>
                <a:cs typeface="Times New Roman"/>
              </a:rPr>
              <a:t>Q</a:t>
            </a:r>
            <a:r>
              <a:rPr dirty="0" baseline="-34722" sz="2400" spc="-15" i="1">
                <a:latin typeface="Times New Roman"/>
                <a:cs typeface="Times New Roman"/>
              </a:rPr>
              <a:t> </a:t>
            </a:r>
            <a:r>
              <a:rPr dirty="0" baseline="-34722" sz="2400">
                <a:latin typeface="Symbol"/>
                <a:cs typeface="Symbol"/>
              </a:rPr>
              <a:t></a:t>
            </a:r>
            <a:r>
              <a:rPr dirty="0" baseline="-34722" sz="2400" spc="142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n</a:t>
            </a:r>
            <a:r>
              <a:rPr dirty="0" sz="1600" spc="-229" i="1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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90" i="1">
                <a:latin typeface="Times New Roman"/>
                <a:cs typeface="Times New Roman"/>
              </a:rPr>
              <a:t>X</a:t>
            </a:r>
            <a:r>
              <a:rPr dirty="0" baseline="-24691" sz="1350" spc="135" i="1">
                <a:latin typeface="Times New Roman"/>
                <a:cs typeface="Times New Roman"/>
              </a:rPr>
              <a:t>L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13169" y="5318242"/>
            <a:ext cx="14986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i="1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21441" y="1929637"/>
            <a:ext cx="341376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corriente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reactancia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del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filtro: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21441" y="3120657"/>
            <a:ext cx="409257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potencia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los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capacitores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como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filtro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es: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21441" y="4448887"/>
            <a:ext cx="61506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factor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calidad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800" b="1" i="1">
                <a:latin typeface="Arial"/>
                <a:cs typeface="Arial"/>
              </a:rPr>
              <a:t>Q</a:t>
            </a:r>
            <a:r>
              <a:rPr dirty="0" sz="1800" spc="-25" b="1" i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reactancia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determina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expresión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160917" y="2697041"/>
            <a:ext cx="1334770" cy="286385"/>
            <a:chOff x="2160917" y="2697041"/>
            <a:chExt cx="1334770" cy="286385"/>
          </a:xfrm>
        </p:grpSpPr>
        <p:sp>
          <p:nvSpPr>
            <p:cNvPr id="11" name="object 11" descr=""/>
            <p:cNvSpPr/>
            <p:nvPr/>
          </p:nvSpPr>
          <p:spPr>
            <a:xfrm>
              <a:off x="2186063" y="2888741"/>
              <a:ext cx="30480" cy="17780"/>
            </a:xfrm>
            <a:custGeom>
              <a:avLst/>
              <a:gdLst/>
              <a:ahLst/>
              <a:cxnLst/>
              <a:rect l="l" t="t" r="r" b="b"/>
              <a:pathLst>
                <a:path w="30480" h="17780">
                  <a:moveTo>
                    <a:pt x="0" y="17525"/>
                  </a:moveTo>
                  <a:lnTo>
                    <a:pt x="30480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16543" y="2894075"/>
              <a:ext cx="45085" cy="79375"/>
            </a:xfrm>
            <a:custGeom>
              <a:avLst/>
              <a:gdLst/>
              <a:ahLst/>
              <a:cxnLst/>
              <a:rect l="l" t="t" r="r" b="b"/>
              <a:pathLst>
                <a:path w="45085" h="79375">
                  <a:moveTo>
                    <a:pt x="0" y="0"/>
                  </a:moveTo>
                  <a:lnTo>
                    <a:pt x="44958" y="79248"/>
                  </a:lnTo>
                </a:path>
              </a:pathLst>
            </a:custGeom>
            <a:ln w="200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266835" y="2734817"/>
              <a:ext cx="188595" cy="238760"/>
            </a:xfrm>
            <a:custGeom>
              <a:avLst/>
              <a:gdLst/>
              <a:ahLst/>
              <a:cxnLst/>
              <a:rect l="l" t="t" r="r" b="b"/>
              <a:pathLst>
                <a:path w="188594" h="238760">
                  <a:moveTo>
                    <a:pt x="0" y="238505"/>
                  </a:moveTo>
                  <a:lnTo>
                    <a:pt x="58673" y="0"/>
                  </a:lnTo>
                  <a:lnTo>
                    <a:pt x="188213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160917" y="2702051"/>
              <a:ext cx="1334770" cy="0"/>
            </a:xfrm>
            <a:custGeom>
              <a:avLst/>
              <a:gdLst/>
              <a:ahLst/>
              <a:cxnLst/>
              <a:rect l="l" t="t" r="r" b="b"/>
              <a:pathLst>
                <a:path w="1334770" h="0">
                  <a:moveTo>
                    <a:pt x="0" y="0"/>
                  </a:moveTo>
                  <a:lnTo>
                    <a:pt x="1334262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3751973" y="2697041"/>
            <a:ext cx="2073910" cy="286385"/>
            <a:chOff x="3751973" y="2697041"/>
            <a:chExt cx="2073910" cy="286385"/>
          </a:xfrm>
        </p:grpSpPr>
        <p:sp>
          <p:nvSpPr>
            <p:cNvPr id="16" name="object 16" descr=""/>
            <p:cNvSpPr/>
            <p:nvPr/>
          </p:nvSpPr>
          <p:spPr>
            <a:xfrm>
              <a:off x="3777119" y="2888741"/>
              <a:ext cx="30480" cy="17780"/>
            </a:xfrm>
            <a:custGeom>
              <a:avLst/>
              <a:gdLst/>
              <a:ahLst/>
              <a:cxnLst/>
              <a:rect l="l" t="t" r="r" b="b"/>
              <a:pathLst>
                <a:path w="30479" h="17780">
                  <a:moveTo>
                    <a:pt x="0" y="17525"/>
                  </a:moveTo>
                  <a:lnTo>
                    <a:pt x="30480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07599" y="2894075"/>
              <a:ext cx="45085" cy="79375"/>
            </a:xfrm>
            <a:custGeom>
              <a:avLst/>
              <a:gdLst/>
              <a:ahLst/>
              <a:cxnLst/>
              <a:rect l="l" t="t" r="r" b="b"/>
              <a:pathLst>
                <a:path w="45085" h="79375">
                  <a:moveTo>
                    <a:pt x="0" y="0"/>
                  </a:moveTo>
                  <a:lnTo>
                    <a:pt x="44958" y="79248"/>
                  </a:lnTo>
                </a:path>
              </a:pathLst>
            </a:custGeom>
            <a:ln w="200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857891" y="2734817"/>
              <a:ext cx="200025" cy="238760"/>
            </a:xfrm>
            <a:custGeom>
              <a:avLst/>
              <a:gdLst/>
              <a:ahLst/>
              <a:cxnLst/>
              <a:rect l="l" t="t" r="r" b="b"/>
              <a:pathLst>
                <a:path w="200025" h="238760">
                  <a:moveTo>
                    <a:pt x="0" y="238505"/>
                  </a:moveTo>
                  <a:lnTo>
                    <a:pt x="58673" y="0"/>
                  </a:lnTo>
                  <a:lnTo>
                    <a:pt x="199644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751973" y="2702051"/>
              <a:ext cx="2073910" cy="0"/>
            </a:xfrm>
            <a:custGeom>
              <a:avLst/>
              <a:gdLst/>
              <a:ahLst/>
              <a:cxnLst/>
              <a:rect l="l" t="t" r="r" b="b"/>
              <a:pathLst>
                <a:path w="2073910" h="0">
                  <a:moveTo>
                    <a:pt x="0" y="0"/>
                  </a:moveTo>
                  <a:lnTo>
                    <a:pt x="2073402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875170" y="2510147"/>
            <a:ext cx="1227455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>
                <a:latin typeface="Symbol"/>
                <a:cs typeface="Symbol"/>
              </a:rPr>
              <a:t>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10" b="1" i="1">
                <a:latin typeface="Times New Roman"/>
                <a:cs typeface="Times New Roman"/>
              </a:rPr>
              <a:t>368,4Amp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915188" y="2707562"/>
            <a:ext cx="191516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i="1">
                <a:latin typeface="Times New Roman"/>
                <a:cs typeface="Times New Roman"/>
              </a:rPr>
              <a:t>3(</a:t>
            </a:r>
            <a:r>
              <a:rPr dirty="0" sz="1900" spc="-160" i="1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</a:t>
            </a:r>
            <a:r>
              <a:rPr dirty="0" sz="1900" i="1">
                <a:latin typeface="Times New Roman"/>
                <a:cs typeface="Times New Roman"/>
              </a:rPr>
              <a:t>0,768</a:t>
            </a:r>
            <a:r>
              <a:rPr dirty="0" sz="1900" spc="-50" i="1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</a:t>
            </a:r>
            <a:r>
              <a:rPr dirty="0" sz="1900" spc="-150">
                <a:latin typeface="Times New Roman"/>
                <a:cs typeface="Times New Roman"/>
              </a:rPr>
              <a:t> </a:t>
            </a:r>
            <a:r>
              <a:rPr dirty="0" sz="1900" spc="-10" i="1">
                <a:latin typeface="Times New Roman"/>
                <a:cs typeface="Times New Roman"/>
              </a:rPr>
              <a:t>0,0157)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545092" y="2510147"/>
            <a:ext cx="15748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-5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428041" y="2510147"/>
            <a:ext cx="68326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38480" algn="l"/>
              </a:tabLst>
            </a:pPr>
            <a:r>
              <a:rPr dirty="0" sz="1900" spc="-50" i="1">
                <a:latin typeface="Times New Roman"/>
                <a:cs typeface="Times New Roman"/>
              </a:rPr>
              <a:t>I</a:t>
            </a:r>
            <a:r>
              <a:rPr dirty="0" sz="1900" i="1">
                <a:latin typeface="Times New Roman"/>
                <a:cs typeface="Times New Roman"/>
              </a:rPr>
              <a:t>	</a:t>
            </a:r>
            <a:r>
              <a:rPr dirty="0" sz="1900" spc="-5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591970" y="2359324"/>
            <a:ext cx="38608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-25" i="1">
                <a:latin typeface="Times New Roman"/>
                <a:cs typeface="Times New Roman"/>
              </a:rPr>
              <a:t>480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726489" y="2867773"/>
            <a:ext cx="66738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8960" algn="l"/>
              </a:tabLst>
            </a:pPr>
            <a:r>
              <a:rPr dirty="0" sz="1100" spc="-50" i="1">
                <a:latin typeface="Times New Roman"/>
                <a:cs typeface="Times New Roman"/>
              </a:rPr>
              <a:t>C</a:t>
            </a:r>
            <a:r>
              <a:rPr dirty="0" sz="1100" i="1">
                <a:latin typeface="Times New Roman"/>
                <a:cs typeface="Times New Roman"/>
              </a:rPr>
              <a:t>	</a:t>
            </a:r>
            <a:r>
              <a:rPr dirty="0" sz="1100" spc="-50" i="1"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596740" y="2419427"/>
            <a:ext cx="413384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13157" sz="2850" spc="-30" i="1">
                <a:latin typeface="Times New Roman"/>
                <a:cs typeface="Times New Roman"/>
              </a:rPr>
              <a:t>V</a:t>
            </a:r>
            <a:r>
              <a:rPr dirty="0" sz="1100" spc="-20" i="1">
                <a:latin typeface="Times New Roman"/>
                <a:cs typeface="Times New Roman"/>
              </a:rPr>
              <a:t>bus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323471" y="2632454"/>
            <a:ext cx="1194435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85470" algn="l"/>
                <a:tab pos="1100455" algn="l"/>
              </a:tabLst>
            </a:pPr>
            <a:r>
              <a:rPr dirty="0" sz="1900" spc="-25">
                <a:latin typeface="Times New Roman"/>
                <a:cs typeface="Times New Roman"/>
              </a:rPr>
              <a:t>3</a:t>
            </a:r>
            <a:r>
              <a:rPr dirty="0" sz="2450" spc="-25">
                <a:latin typeface="Symbol"/>
                <a:cs typeface="Symbol"/>
              </a:rPr>
              <a:t></a:t>
            </a:r>
            <a:r>
              <a:rPr dirty="0" sz="1900" spc="-25" i="1">
                <a:latin typeface="Times New Roman"/>
                <a:cs typeface="Times New Roman"/>
              </a:rPr>
              <a:t>X</a:t>
            </a:r>
            <a:r>
              <a:rPr dirty="0" sz="1900" i="1">
                <a:latin typeface="Times New Roman"/>
                <a:cs typeface="Times New Roman"/>
              </a:rPr>
              <a:t>	</a:t>
            </a:r>
            <a:r>
              <a:rPr dirty="0" sz="1900">
                <a:latin typeface="Symbol"/>
                <a:cs typeface="Symbol"/>
              </a:rPr>
              <a:t></a:t>
            </a:r>
            <a:r>
              <a:rPr dirty="0" sz="1900" spc="80">
                <a:latin typeface="Times New Roman"/>
                <a:cs typeface="Times New Roman"/>
              </a:rPr>
              <a:t> </a:t>
            </a:r>
            <a:r>
              <a:rPr dirty="0" sz="1900" spc="-50" i="1">
                <a:latin typeface="Times New Roman"/>
                <a:cs typeface="Times New Roman"/>
              </a:rPr>
              <a:t>X</a:t>
            </a:r>
            <a:r>
              <a:rPr dirty="0" sz="1900" i="1">
                <a:latin typeface="Times New Roman"/>
                <a:cs typeface="Times New Roman"/>
              </a:rPr>
              <a:t>	</a:t>
            </a:r>
            <a:r>
              <a:rPr dirty="0" sz="2450" spc="-130">
                <a:latin typeface="Symbol"/>
                <a:cs typeface="Symbol"/>
              </a:rPr>
              <a:t>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507783" y="2705467"/>
            <a:ext cx="40513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5151" sz="1650" spc="-15" i="1">
                <a:latin typeface="Times New Roman"/>
                <a:cs typeface="Times New Roman"/>
              </a:rPr>
              <a:t>FL</a:t>
            </a:r>
            <a:r>
              <a:rPr dirty="0" sz="750" spc="-10" i="1">
                <a:latin typeface="Times New Roman"/>
                <a:cs typeface="Times New Roman"/>
              </a:rPr>
              <a:t>iltro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2660300" y="3684542"/>
            <a:ext cx="280670" cy="257810"/>
            <a:chOff x="2660300" y="3684542"/>
            <a:chExt cx="280670" cy="257810"/>
          </a:xfrm>
        </p:grpSpPr>
        <p:sp>
          <p:nvSpPr>
            <p:cNvPr id="30" name="object 30" descr=""/>
            <p:cNvSpPr/>
            <p:nvPr/>
          </p:nvSpPr>
          <p:spPr>
            <a:xfrm>
              <a:off x="2665361" y="3845813"/>
              <a:ext cx="31750" cy="18415"/>
            </a:xfrm>
            <a:custGeom>
              <a:avLst/>
              <a:gdLst/>
              <a:ahLst/>
              <a:cxnLst/>
              <a:rect l="l" t="t" r="r" b="b"/>
              <a:pathLst>
                <a:path w="31750" h="18414">
                  <a:moveTo>
                    <a:pt x="0" y="18287"/>
                  </a:moveTo>
                  <a:lnTo>
                    <a:pt x="31242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696603" y="3851147"/>
              <a:ext cx="45085" cy="81280"/>
            </a:xfrm>
            <a:custGeom>
              <a:avLst/>
              <a:gdLst/>
              <a:ahLst/>
              <a:cxnLst/>
              <a:rect l="l" t="t" r="r" b="b"/>
              <a:pathLst>
                <a:path w="45085" h="81279">
                  <a:moveTo>
                    <a:pt x="0" y="0"/>
                  </a:moveTo>
                  <a:lnTo>
                    <a:pt x="44958" y="80772"/>
                  </a:lnTo>
                </a:path>
              </a:pathLst>
            </a:custGeom>
            <a:ln w="202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746133" y="3689603"/>
              <a:ext cx="189865" cy="242570"/>
            </a:xfrm>
            <a:custGeom>
              <a:avLst/>
              <a:gdLst/>
              <a:ahLst/>
              <a:cxnLst/>
              <a:rect l="l" t="t" r="r" b="b"/>
              <a:pathLst>
                <a:path w="189864" h="242570">
                  <a:moveTo>
                    <a:pt x="0" y="242315"/>
                  </a:moveTo>
                  <a:lnTo>
                    <a:pt x="60197" y="0"/>
                  </a:lnTo>
                  <a:lnTo>
                    <a:pt x="189737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4292504" y="3684542"/>
            <a:ext cx="291465" cy="257810"/>
            <a:chOff x="4292504" y="3684542"/>
            <a:chExt cx="291465" cy="257810"/>
          </a:xfrm>
        </p:grpSpPr>
        <p:sp>
          <p:nvSpPr>
            <p:cNvPr id="34" name="object 34" descr=""/>
            <p:cNvSpPr/>
            <p:nvPr/>
          </p:nvSpPr>
          <p:spPr>
            <a:xfrm>
              <a:off x="4297565" y="3845813"/>
              <a:ext cx="30480" cy="18415"/>
            </a:xfrm>
            <a:custGeom>
              <a:avLst/>
              <a:gdLst/>
              <a:ahLst/>
              <a:cxnLst/>
              <a:rect l="l" t="t" r="r" b="b"/>
              <a:pathLst>
                <a:path w="30479" h="18414">
                  <a:moveTo>
                    <a:pt x="0" y="18287"/>
                  </a:moveTo>
                  <a:lnTo>
                    <a:pt x="30480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328045" y="3851147"/>
              <a:ext cx="45085" cy="81280"/>
            </a:xfrm>
            <a:custGeom>
              <a:avLst/>
              <a:gdLst/>
              <a:ahLst/>
              <a:cxnLst/>
              <a:rect l="l" t="t" r="r" b="b"/>
              <a:pathLst>
                <a:path w="45085" h="81279">
                  <a:moveTo>
                    <a:pt x="0" y="0"/>
                  </a:moveTo>
                  <a:lnTo>
                    <a:pt x="44958" y="80772"/>
                  </a:lnTo>
                </a:path>
              </a:pathLst>
            </a:custGeom>
            <a:ln w="202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378337" y="3689603"/>
              <a:ext cx="200660" cy="242570"/>
            </a:xfrm>
            <a:custGeom>
              <a:avLst/>
              <a:gdLst/>
              <a:ahLst/>
              <a:cxnLst/>
              <a:rect l="l" t="t" r="r" b="b"/>
              <a:pathLst>
                <a:path w="200660" h="242570">
                  <a:moveTo>
                    <a:pt x="0" y="242315"/>
                  </a:moveTo>
                  <a:lnTo>
                    <a:pt x="59435" y="0"/>
                  </a:lnTo>
                  <a:lnTo>
                    <a:pt x="200405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2753493" y="3661872"/>
            <a:ext cx="4487545" cy="3873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63500">
              <a:lnSpc>
                <a:spcPts val="2070"/>
              </a:lnSpc>
              <a:spcBef>
                <a:spcPts val="125"/>
              </a:spcBef>
              <a:tabLst>
                <a:tab pos="1343025" algn="l"/>
                <a:tab pos="1694814" algn="l"/>
              </a:tabLst>
            </a:pPr>
            <a:r>
              <a:rPr dirty="0" sz="1900">
                <a:latin typeface="Times New Roman"/>
                <a:cs typeface="Times New Roman"/>
              </a:rPr>
              <a:t>3</a:t>
            </a:r>
            <a:r>
              <a:rPr dirty="0" sz="1900" spc="-120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</a:t>
            </a:r>
            <a:r>
              <a:rPr dirty="0" sz="1900" i="1">
                <a:latin typeface="Times New Roman"/>
                <a:cs typeface="Times New Roman"/>
              </a:rPr>
              <a:t>V</a:t>
            </a:r>
            <a:r>
              <a:rPr dirty="0" sz="1900" spc="130" i="1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</a:t>
            </a:r>
            <a:r>
              <a:rPr dirty="0" sz="1900" spc="-120">
                <a:latin typeface="Times New Roman"/>
                <a:cs typeface="Times New Roman"/>
              </a:rPr>
              <a:t> </a:t>
            </a:r>
            <a:r>
              <a:rPr dirty="0" sz="1900" spc="40" i="1">
                <a:latin typeface="Times New Roman"/>
                <a:cs typeface="Times New Roman"/>
              </a:rPr>
              <a:t>I</a:t>
            </a:r>
            <a:r>
              <a:rPr dirty="0" baseline="-25252" sz="1650" spc="60" i="1">
                <a:latin typeface="Times New Roman"/>
                <a:cs typeface="Times New Roman"/>
              </a:rPr>
              <a:t>FL</a:t>
            </a:r>
            <a:r>
              <a:rPr dirty="0" baseline="-25252" sz="1650" i="1">
                <a:latin typeface="Times New Roman"/>
                <a:cs typeface="Times New Roman"/>
              </a:rPr>
              <a:t>	</a:t>
            </a:r>
            <a:r>
              <a:rPr dirty="0" sz="1900" spc="-50">
                <a:latin typeface="Symbol"/>
                <a:cs typeface="Symbol"/>
              </a:rPr>
              <a:t>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i="1">
                <a:latin typeface="Times New Roman"/>
                <a:cs typeface="Times New Roman"/>
              </a:rPr>
              <a:t>3</a:t>
            </a:r>
            <a:r>
              <a:rPr dirty="0" sz="1900" spc="-30" i="1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</a:t>
            </a:r>
            <a:r>
              <a:rPr dirty="0" sz="1900" spc="-225">
                <a:latin typeface="Times New Roman"/>
                <a:cs typeface="Times New Roman"/>
              </a:rPr>
              <a:t> </a:t>
            </a:r>
            <a:r>
              <a:rPr dirty="0" sz="1900" i="1">
                <a:latin typeface="Times New Roman"/>
                <a:cs typeface="Times New Roman"/>
              </a:rPr>
              <a:t>480</a:t>
            </a:r>
            <a:r>
              <a:rPr dirty="0" sz="1900" spc="-140" i="1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</a:t>
            </a:r>
            <a:r>
              <a:rPr dirty="0" sz="1900" spc="-225">
                <a:latin typeface="Times New Roman"/>
                <a:cs typeface="Times New Roman"/>
              </a:rPr>
              <a:t> </a:t>
            </a:r>
            <a:r>
              <a:rPr dirty="0" sz="1900" i="1">
                <a:latin typeface="Times New Roman"/>
                <a:cs typeface="Times New Roman"/>
              </a:rPr>
              <a:t>368,4</a:t>
            </a:r>
            <a:r>
              <a:rPr dirty="0" sz="1900" spc="5" i="1">
                <a:latin typeface="Times New Roman"/>
                <a:cs typeface="Times New Roman"/>
              </a:rPr>
              <a:t> </a:t>
            </a:r>
            <a:r>
              <a:rPr dirty="0" sz="1900">
                <a:latin typeface="Symbol"/>
                <a:cs typeface="Symbol"/>
              </a:rPr>
              <a:t></a:t>
            </a:r>
            <a:r>
              <a:rPr dirty="0" sz="1900" spc="25">
                <a:latin typeface="Times New Roman"/>
                <a:cs typeface="Times New Roman"/>
              </a:rPr>
              <a:t> </a:t>
            </a:r>
            <a:r>
              <a:rPr dirty="0" sz="1900" spc="-10" b="1" i="1">
                <a:latin typeface="Times New Roman"/>
                <a:cs typeface="Times New Roman"/>
              </a:rPr>
              <a:t>312,6Kvar</a:t>
            </a:r>
            <a:endParaRPr sz="1900">
              <a:latin typeface="Times New Roman"/>
              <a:cs typeface="Times New Roman"/>
            </a:endParaRPr>
          </a:p>
          <a:p>
            <a:pPr marL="1049020">
              <a:lnSpc>
                <a:spcPts val="750"/>
              </a:lnSpc>
            </a:pPr>
            <a:r>
              <a:rPr dirty="0" sz="800" spc="-10" i="1">
                <a:latin typeface="Times New Roman"/>
                <a:cs typeface="Times New Roman"/>
              </a:rPr>
              <a:t>filtro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8" name="object 38" descr=""/>
          <p:cNvSpPr txBox="1"/>
          <p:nvPr/>
        </p:nvSpPr>
        <p:spPr>
          <a:xfrm>
            <a:off x="1402717" y="3722832"/>
            <a:ext cx="1235075" cy="3187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14619" sz="2850" i="1">
                <a:latin typeface="Times New Roman"/>
                <a:cs typeface="Times New Roman"/>
              </a:rPr>
              <a:t>K</a:t>
            </a:r>
            <a:r>
              <a:rPr dirty="0" baseline="14619" sz="2850" spc="15" i="1">
                <a:latin typeface="Times New Roman"/>
                <a:cs typeface="Times New Roman"/>
              </a:rPr>
              <a:t> </a:t>
            </a:r>
            <a:r>
              <a:rPr dirty="0" baseline="14619" sz="2850" spc="-30">
                <a:latin typeface="Times New Roman"/>
                <a:cs typeface="Times New Roman"/>
              </a:rPr>
              <a:t>var</a:t>
            </a:r>
            <a:r>
              <a:rPr dirty="0" sz="1100" spc="-20" i="1">
                <a:latin typeface="Times New Roman"/>
                <a:cs typeface="Times New Roman"/>
              </a:rPr>
              <a:t>su</a:t>
            </a:r>
            <a:r>
              <a:rPr dirty="0" sz="1100" spc="-130" i="1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min</a:t>
            </a:r>
            <a:r>
              <a:rPr dirty="0" sz="1100" spc="-150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i</a:t>
            </a:r>
            <a:r>
              <a:rPr dirty="0" sz="1100" spc="425" i="1">
                <a:latin typeface="Times New Roman"/>
                <a:cs typeface="Times New Roman"/>
              </a:rPr>
              <a:t> </a:t>
            </a:r>
            <a:r>
              <a:rPr dirty="0" baseline="14619" sz="2850" spc="-75">
                <a:latin typeface="Symbol"/>
                <a:cs typeface="Symbol"/>
              </a:rPr>
              <a:t></a:t>
            </a:r>
            <a:endParaRPr baseline="14619" sz="2850">
              <a:latin typeface="Symbol"/>
              <a:cs typeface="Symbol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2041531" y="927607"/>
            <a:ext cx="4939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Diseño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b="1">
                <a:solidFill>
                  <a:srgbClr val="000065"/>
                </a:solidFill>
                <a:latin typeface="Verdana"/>
                <a:cs typeface="Verdana"/>
              </a:rPr>
              <a:t>filtros</a:t>
            </a:r>
            <a:r>
              <a:rPr dirty="0" sz="2800" spc="-7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2800" spc="-10" b="1">
                <a:solidFill>
                  <a:srgbClr val="000065"/>
                </a:solidFill>
                <a:latin typeface="Verdana"/>
                <a:cs typeface="Verdana"/>
              </a:rPr>
              <a:t>pasivos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PEJEPON</dc:creator>
  <dc:title>Microsoft PowerPoint - Curso Analisis Armonicos Part 2_JeanP_14Feb.pptx</dc:title>
  <dcterms:created xsi:type="dcterms:W3CDTF">2025-05-12T16:25:46Z</dcterms:created>
  <dcterms:modified xsi:type="dcterms:W3CDTF">2025-05-12T16:25:46Z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2017-02-16T00:00:00Z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2025-05-12T00:00:00Z</vt:filetime>
  </property>
  <property fmtid="{D5CDD505-2E9C-101B-9397-08002B2CF9AE}" pid="5" name="Producer">
    <vt:lpwstr>Acrobat Distiller 10.1.16 (Windows)</vt:lpwstr>
  </property>
</Properties>
</file>